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1" r:id="rId6"/>
    <p:sldId id="262" r:id="rId7"/>
    <p:sldId id="264" r:id="rId8"/>
    <p:sldId id="265" r:id="rId9"/>
    <p:sldId id="266" r:id="rId10"/>
    <p:sldId id="268" r:id="rId11"/>
    <p:sldId id="270" r:id="rId12"/>
    <p:sldId id="272" r:id="rId13"/>
    <p:sldId id="273" r:id="rId14"/>
    <p:sldId id="274" r:id="rId15"/>
    <p:sldId id="275" r:id="rId16"/>
    <p:sldId id="276" r:id="rId17"/>
    <p:sldId id="277" r:id="rId18"/>
    <p:sldId id="278" r:id="rId19"/>
    <p:sldId id="279" r:id="rId20"/>
    <p:sldId id="280" r:id="rId21"/>
    <p:sldId id="282" r:id="rId22"/>
    <p:sldId id="283" r:id="rId23"/>
    <p:sldId id="284" r:id="rId24"/>
    <p:sldId id="285" r:id="rId25"/>
    <p:sldId id="286" r:id="rId26"/>
    <p:sldId id="288" r:id="rId27"/>
    <p:sldId id="289" r:id="rId28"/>
    <p:sldId id="290" r:id="rId29"/>
    <p:sldId id="291" r:id="rId30"/>
    <p:sldId id="292" r:id="rId31"/>
    <p:sldId id="294" r:id="rId32"/>
    <p:sldId id="295" r:id="rId33"/>
    <p:sldId id="296" r:id="rId34"/>
    <p:sldId id="298" r:id="rId35"/>
    <p:sldId id="299" r:id="rId36"/>
    <p:sldId id="301" r:id="rId37"/>
    <p:sldId id="302" r:id="rId38"/>
    <p:sldId id="303" r:id="rId39"/>
    <p:sldId id="305" r:id="rId40"/>
    <p:sldId id="306" r:id="rId41"/>
    <p:sldId id="307" r:id="rId42"/>
    <p:sldId id="309" r:id="rId43"/>
    <p:sldId id="311"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7" r:id="rId58"/>
    <p:sldId id="328" r:id="rId59"/>
    <p:sldId id="330" r:id="rId60"/>
    <p:sldId id="332" r:id="rId61"/>
    <p:sldId id="333" r:id="rId62"/>
    <p:sldId id="335" r:id="rId63"/>
    <p:sldId id="336" r:id="rId64"/>
    <p:sldId id="338" r:id="rId65"/>
    <p:sldId id="339" r:id="rId66"/>
    <p:sldId id="341" r:id="rId67"/>
    <p:sldId id="343" r:id="rId68"/>
    <p:sldId id="345" r:id="rId69"/>
    <p:sldId id="347" r:id="rId70"/>
    <p:sldId id="348" r:id="rId71"/>
    <p:sldId id="349" r:id="rId72"/>
    <p:sldId id="350" r:id="rId73"/>
    <p:sldId id="351" r:id="rId74"/>
    <p:sldId id="353" r:id="rId75"/>
    <p:sldId id="355" r:id="rId76"/>
    <p:sldId id="356" r:id="rId77"/>
    <p:sldId id="358" r:id="rId78"/>
    <p:sldId id="359" r:id="rId79"/>
    <p:sldId id="360" r:id="rId80"/>
    <p:sldId id="361" r:id="rId81"/>
    <p:sldId id="362" r:id="rId82"/>
    <p:sldId id="364" r:id="rId83"/>
    <p:sldId id="366" r:id="rId84"/>
    <p:sldId id="368" r:id="rId85"/>
    <p:sldId id="370" r:id="rId86"/>
    <p:sldId id="371" r:id="rId87"/>
    <p:sldId id="373" r:id="rId88"/>
    <p:sldId id="374" r:id="rId89"/>
    <p:sldId id="375" r:id="rId90"/>
    <p:sldId id="376" r:id="rId91"/>
    <p:sldId id="377" r:id="rId92"/>
    <p:sldId id="378" r:id="rId93"/>
    <p:sldId id="379" r:id="rId94"/>
    <p:sldId id="380" r:id="rId95"/>
    <p:sldId id="381" r:id="rId96"/>
    <p:sldId id="382" r:id="rId97"/>
    <p:sldId id="383" r:id="rId98"/>
    <p:sldId id="384" r:id="rId99"/>
    <p:sldId id="385" r:id="rId100"/>
    <p:sldId id="386" r:id="rId101"/>
    <p:sldId id="387" r:id="rId102"/>
    <p:sldId id="388" r:id="rId103"/>
    <p:sldId id="389" r:id="rId104"/>
    <p:sldId id="391" r:id="rId105"/>
    <p:sldId id="392" r:id="rId106"/>
    <p:sldId id="393" r:id="rId107"/>
    <p:sldId id="395" r:id="rId108"/>
    <p:sldId id="397" r:id="rId109"/>
    <p:sldId id="399" r:id="rId110"/>
    <p:sldId id="400" r:id="rId111"/>
    <p:sldId id="401" r:id="rId112"/>
    <p:sldId id="402" r:id="rId113"/>
    <p:sldId id="404" r:id="rId114"/>
    <p:sldId id="405" r:id="rId115"/>
    <p:sldId id="407" r:id="rId116"/>
    <p:sldId id="409" r:id="rId117"/>
    <p:sldId id="411" r:id="rId118"/>
    <p:sldId id="412" r:id="rId119"/>
    <p:sldId id="414" r:id="rId120"/>
    <p:sldId id="415" r:id="rId121"/>
    <p:sldId id="417" r:id="rId122"/>
    <p:sldId id="418" r:id="rId123"/>
    <p:sldId id="419" r:id="rId124"/>
    <p:sldId id="420" r:id="rId125"/>
    <p:sldId id="422" r:id="rId126"/>
    <p:sldId id="424" r:id="rId127"/>
    <p:sldId id="426" r:id="rId128"/>
    <p:sldId id="428" r:id="rId129"/>
    <p:sldId id="429" r:id="rId130"/>
    <p:sldId id="430" r:id="rId131"/>
    <p:sldId id="431" r:id="rId132"/>
    <p:sldId id="432" r:id="rId133"/>
    <p:sldId id="434" r:id="rId134"/>
    <p:sldId id="436" r:id="rId135"/>
    <p:sldId id="438" r:id="rId136"/>
    <p:sldId id="440" r:id="rId137"/>
    <p:sldId id="442" r:id="rId138"/>
    <p:sldId id="444" r:id="rId139"/>
    <p:sldId id="446" r:id="rId140"/>
    <p:sldId id="447" r:id="rId141"/>
    <p:sldId id="449" r:id="rId142"/>
    <p:sldId id="451" r:id="rId143"/>
    <p:sldId id="453" r:id="rId144"/>
    <p:sldId id="455" r:id="rId145"/>
    <p:sldId id="457" r:id="rId146"/>
    <p:sldId id="459" r:id="rId147"/>
    <p:sldId id="461" r:id="rId148"/>
    <p:sldId id="463" r:id="rId149"/>
    <p:sldId id="464" r:id="rId150"/>
    <p:sldId id="466" r:id="rId151"/>
    <p:sldId id="468" r:id="rId152"/>
    <p:sldId id="470" r:id="rId153"/>
    <p:sldId id="472" r:id="rId154"/>
    <p:sldId id="474" r:id="rId155"/>
    <p:sldId id="475" r:id="rId156"/>
    <p:sldId id="476" r:id="rId157"/>
    <p:sldId id="478" r:id="rId158"/>
    <p:sldId id="480" r:id="rId159"/>
    <p:sldId id="482" r:id="rId160"/>
    <p:sldId id="484" r:id="rId161"/>
    <p:sldId id="486" r:id="rId162"/>
    <p:sldId id="488" r:id="rId163"/>
    <p:sldId id="490" r:id="rId164"/>
    <p:sldId id="492" r:id="rId165"/>
    <p:sldId id="494" r:id="rId166"/>
    <p:sldId id="496" r:id="rId167"/>
    <p:sldId id="497" r:id="rId168"/>
    <p:sldId id="498" r:id="rId169"/>
    <p:sldId id="499" r:id="rId170"/>
    <p:sldId id="500" r:id="rId171"/>
    <p:sldId id="501" r:id="rId172"/>
    <p:sldId id="502" r:id="rId173"/>
    <p:sldId id="504" r:id="rId174"/>
    <p:sldId id="506" r:id="rId175"/>
    <p:sldId id="508" r:id="rId176"/>
    <p:sldId id="510" r:id="rId177"/>
    <p:sldId id="512" r:id="rId178"/>
    <p:sldId id="514" r:id="rId179"/>
    <p:sldId id="516" r:id="rId180"/>
    <p:sldId id="518" r:id="rId181"/>
    <p:sldId id="520" r:id="rId182"/>
    <p:sldId id="522" r:id="rId183"/>
    <p:sldId id="524" r:id="rId18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16" d="100"/>
          <a:sy n="116" d="100"/>
        </p:scale>
        <p:origin x="146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21/09/2026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21/09/2026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21/09/2026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21/09/2026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21/09/2026</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21/09/2026</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21/09/2026</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21/09/2026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21/09/2026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21/09/2026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21/09/2026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21/09/2026</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vitrina.eksmo.ru/catalog/ITD000000001476795/"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cdn.eksmo.ru/v2/ITD000000001463626/PDF/ITD000000001463626.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hyperlink" Target="https://vitrina.eksmo.ru/catalog/ITD000000001463626/"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hyperlink" Target="https://vitrina.eksmo.ru/catalog/ITD000000001484787/" TargetMode="Externa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hyperlink" Target="https://vitrina.eksmo.ru/catalog/ITD000000001490962/" TargetMode="Externa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hyperlink" Target="https://vitrina.eksmo.ru/catalog/ITD000000001439997/" TargetMode="Externa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hyperlink" Target="https://vitrina.eksmo.ru/catalog/ITD000000001484771/" TargetMode="Externa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hyperlink" Target="https://vitrina.eksmo.ru/catalog/ITD000000001490956/" TargetMode="Externa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hyperlink" Target="https://vitrina.eksmo.ru/catalog/ITD000000001503365/" TargetMode="Externa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hyperlink" Target="https://vitrina.eksmo.ru/catalog/ITD000000001500088/" TargetMode="Externa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hyperlink" Target="https://vitrina.eksmo.ru/catalog/ITD000000001491164/" TargetMode="Externa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hyperlink" Target="https://vitrina.eksmo.ru/catalog/ITD000000001493007/" TargetMode="Externa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hyperlink" Target="https://vitrina.eksmo.ru/catalog/ITD000000001492601/" TargetMode="Externa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hyperlink" Target="https://vitrina.eksmo.ru/catalog/ITD000000001494094/" TargetMode="Externa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hyperlink" Target="https://vitrina.eksmo.ru/catalog/ITD000000001485547/" TargetMode="Externa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hyperlink" Target="https://vitrina.eksmo.ru/catalog/ITD000000001465778/" TargetMode="Externa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hyperlink" Target="https://vitrina.eksmo.ru/catalog/ITD000000001454265/"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hyperlink" Target="https://vitrina.eksmo.ru/catalog/ITD000000001476985/"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hyperlink" Target="https://vitrina.eksmo.ru/catalog/ITD000000001510906/"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hyperlink" Target="https://vitrina.eksmo.ru/catalog/ITD000000001443817/" TargetMode="Externa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hyperlink" Target="https://vitrina.eksmo.ru/catalog/ITD000000001503797/" TargetMode="Externa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hyperlink" Target="https://vitrina.eksmo.ru/catalog/ITD000000001454159/" TargetMode="Externa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hyperlink" Target="https://vitrina.eksmo.ru/catalog/ITD000000001467706/" TargetMode="Externa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hyperlink" Target="https://vitrina.eksmo.ru/catalog/ITD000000001492363/" TargetMode="Externa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hyperlink" Target="https://vitrina.eksmo.ru/catalog/ITD000000001463571/" TargetMode="Externa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hyperlink" Target="https://vitrina.eksmo.ru/catalog/ITD000000001503870/" TargetMode="Externa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33.jpg"/><Relationship Id="rId4" Type="http://schemas.openxmlformats.org/officeDocument/2006/relationships/hyperlink" Target="https://vitrina.eksmo.ru/catalog/MIF00051287/"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s://cdn.eksmo.ru/v2/MIF00051008/PDF/MIF00051008.pdf" TargetMode="External"/><Relationship Id="rId5" Type="http://schemas.openxmlformats.org/officeDocument/2006/relationships/image" Target="../media/image34.jpg"/><Relationship Id="rId4" Type="http://schemas.openxmlformats.org/officeDocument/2006/relationships/hyperlink" Target="https://vitrina.eksmo.ru/catalog/MIF00051008/"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s://cdn.eksmo.ru/v2/MIF00051454/PDF/MIF00051454.pdf" TargetMode="External"/><Relationship Id="rId5" Type="http://schemas.openxmlformats.org/officeDocument/2006/relationships/image" Target="../media/image35.jpg"/><Relationship Id="rId4" Type="http://schemas.openxmlformats.org/officeDocument/2006/relationships/hyperlink" Target="https://vitrina.eksmo.ru/catalog/MIF00051454/"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hyperlink" Target="https://vitrina.eksmo.ru/catalog/ITD000000001504764/" TargetMode="Externa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36.jpg"/><Relationship Id="rId5" Type="http://schemas.openxmlformats.org/officeDocument/2006/relationships/hyperlink" Target="https://vitrina.eksmo.ru/catalog/ITD000000001400048/" TargetMode="Externa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hyperlink" Target="https://vitrina.eksmo.ru/catalog/ITD000000001400048/"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hyperlink" Target="https://vitrina.eksmo.ru/catalog/ITD000000001400051/" TargetMode="Externa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2" Type="http://schemas.openxmlformats.org/officeDocument/2006/relationships/hyperlink" Target="https://vitrina.eksmo.ru/catalog/ITD000000001400051/"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hyperlink" Target="https://vitrina.eksmo.ru/catalog/ITD000000001484052/" TargetMode="Externa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2" Type="http://schemas.openxmlformats.org/officeDocument/2006/relationships/hyperlink" Target="https://vitrina.eksmo.ru/catalog/ITD000000001484052/"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hyperlink" Target="https://vitrina.eksmo.ru/catalog/ITD000000001475937/" TargetMode="Externa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hyperlink" Target="https://vitrina.eksmo.ru/catalog/ITD000000001491886/" TargetMode="Externa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hyperlink" Target="https://vitrina.eksmo.ru/catalog/ITD000000001491573/" TargetMode="Externa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hyperlink" Target="https://vitrina.eksmo.ru/catalog/ITD000000001446564/" TargetMode="Externa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hyperlink" Target="https://vitrina.eksmo.ru/catalog/ITD000000001490959/" TargetMode="Externa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jpg"/><Relationship Id="rId4" Type="http://schemas.openxmlformats.org/officeDocument/2006/relationships/hyperlink" Target="https://vitrina.eksmo.ru/catalog/MIF00051387/"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g"/><Relationship Id="rId4" Type="http://schemas.openxmlformats.org/officeDocument/2006/relationships/hyperlink" Target="https://vitrina.eksmo.ru/catalog/MIF00051352/"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s://cdn.eksmo.ru/v2/MIF00051445/PDF/MIF00051445.pdf" TargetMode="External"/><Relationship Id="rId5" Type="http://schemas.openxmlformats.org/officeDocument/2006/relationships/image" Target="../media/image46.jpg"/><Relationship Id="rId4" Type="http://schemas.openxmlformats.org/officeDocument/2006/relationships/hyperlink" Target="https://vitrina.eksmo.ru/catalog/MIF00051445/"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7.jpg"/><Relationship Id="rId4" Type="http://schemas.openxmlformats.org/officeDocument/2006/relationships/hyperlink" Target="https://vitrina.eksmo.ru/catalog/ITD000000001464290/"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hyperlink" Target="https://vitrina.eksmo.ru/catalog/ITD000000001480881/"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3" Type="http://schemas.openxmlformats.org/officeDocument/2006/relationships/hyperlink" Target="https://cdn.eksmo.ru/v2/ITD000000001480937/PDF/ITD000000001480937.pdf"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9.jpg"/><Relationship Id="rId4" Type="http://schemas.openxmlformats.org/officeDocument/2006/relationships/hyperlink" Target="https://vitrina.eksmo.ru/catalog/ITD000000001480808/"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hyperlink" Target="https://vitrina.eksmo.ru/catalog/MIF00051588/"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hyperlink" Target="https://vitrina.eksmo.ru/catalog/MIF00051351/"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hyperlink" Target="https://vitrina.eksmo.ru/catalog/MIF00051704/"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hyperlink" Target="https://vitrina.eksmo.ru/catalog/MIF00051912/"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4.jpg"/><Relationship Id="rId5" Type="http://schemas.openxmlformats.org/officeDocument/2006/relationships/hyperlink" Target="https://vitrina.eksmo.ru/catalog/ITD000000001497606/" TargetMode="External"/><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3" Type="http://schemas.openxmlformats.org/officeDocument/2006/relationships/hyperlink" Target="https://cdn.eksmo.ru/v2/ITD000000001497606/PDF/ITD000000001497606.pdf" TargetMode="External"/><Relationship Id="rId2" Type="http://schemas.openxmlformats.org/officeDocument/2006/relationships/hyperlink" Target="https://vitrina.eksmo.ru/catalog/ITD000000001497606/"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5.jpg"/><Relationship Id="rId5" Type="http://schemas.openxmlformats.org/officeDocument/2006/relationships/hyperlink" Target="https://vitrina.eksmo.ru/catalog/ITD000000000805935/" TargetMode="Externa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hyperlink" Target="https://cdn.eksmo.ru/v2/ITD000000000805935/PDF/ITD000000000805935.pdf" TargetMode="External"/><Relationship Id="rId2" Type="http://schemas.openxmlformats.org/officeDocument/2006/relationships/hyperlink" Target="https://vitrina.eksmo.ru/catalog/ITD000000000805935/" TargetMode="Externa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6.jpg"/><Relationship Id="rId4" Type="http://schemas.openxmlformats.org/officeDocument/2006/relationships/hyperlink" Target="https://vitrina.eksmo.ru/catalog/MIF00051271/"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7.jpg"/><Relationship Id="rId4" Type="http://schemas.openxmlformats.org/officeDocument/2006/relationships/hyperlink" Target="https://vitrina.eksmo.ru/catalog/MIF00051270/"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58.jpg"/><Relationship Id="rId5" Type="http://schemas.openxmlformats.org/officeDocument/2006/relationships/hyperlink" Target="https://vitrina.eksmo.ru/catalog/ITD000000001495441/" TargetMode="External"/><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9.jpg"/><Relationship Id="rId4" Type="http://schemas.openxmlformats.org/officeDocument/2006/relationships/hyperlink" Target="https://vitrina.eksmo.ru/catalog/MIF00051453/"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hyperlink" Target="https://vitrina.eksmo.ru/catalog/ITD000000001514245/"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1.jpg"/><Relationship Id="rId4" Type="http://schemas.openxmlformats.org/officeDocument/2006/relationships/hyperlink" Target="https://vitrina.eksmo.ru/catalog/ITD000000001503727/"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hyperlink" Target="https://vitrina.eksmo.ru/catalog/ITD000000001464276/" TargetMode="External"/><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hyperlink" Target="https://vitrina.eksmo.ru/catalog/ITD000000001454106/" TargetMode="External"/><Relationship Id="rId4" Type="http://schemas.openxmlformats.org/officeDocument/2006/relationships/image" Target="../media/image4.png"/></Relationships>
</file>

<file path=ppt/slides/_rels/slide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3.jpg"/><Relationship Id="rId4" Type="http://schemas.openxmlformats.org/officeDocument/2006/relationships/hyperlink" Target="https://vitrina.eksmo.ru/catalog/MIF00051301/"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4.jpg"/><Relationship Id="rId4" Type="http://schemas.openxmlformats.org/officeDocument/2006/relationships/hyperlink" Target="https://vitrina.eksmo.ru/catalog/MIF00051570/"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5.jpg"/><Relationship Id="rId4" Type="http://schemas.openxmlformats.org/officeDocument/2006/relationships/hyperlink" Target="https://vitrina.eksmo.ru/catalog/MIF00051353/"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hyperlink" Target="https://vitrina.eksmo.ru/catalog/ITD000000001473971/" TargetMode="External"/><Relationship Id="rId4" Type="http://schemas.openxmlformats.org/officeDocument/2006/relationships/image" Target="../media/image4.png"/></Relationships>
</file>

<file path=ppt/slides/_rels/slide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hyperlink" Target="https://vitrina.eksmo.ru/catalog/ITD000000001435766/" TargetMode="External"/><Relationship Id="rId4" Type="http://schemas.openxmlformats.org/officeDocument/2006/relationships/image" Target="../media/image4.png"/></Relationships>
</file>

<file path=ppt/slides/_rels/slide89.xml.rels><?xml version="1.0" encoding="UTF-8" standalone="yes"?>
<Relationships xmlns="http://schemas.openxmlformats.org/package/2006/relationships"><Relationship Id="rId2" Type="http://schemas.openxmlformats.org/officeDocument/2006/relationships/hyperlink" Target="https://cdn.eksmo.ru/v2/ITD000000001435766/PDF/ITD000000001435766.pdf"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68.jpg"/><Relationship Id="rId5" Type="http://schemas.openxmlformats.org/officeDocument/2006/relationships/hyperlink" Target="https://vitrina.eksmo.ru/catalog/ITD000000001348254/" TargetMode="External"/><Relationship Id="rId4" Type="http://schemas.openxmlformats.org/officeDocument/2006/relationships/image" Target="../media/image4.png"/></Relationships>
</file>

<file path=ppt/slides/_rels/slide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9.jpg"/><Relationship Id="rId4" Type="http://schemas.openxmlformats.org/officeDocument/2006/relationships/hyperlink" Target="https://vitrina.eksmo.ru/catalog/MIF00050308/" TargetMode="External"/></Relationships>
</file>

<file path=ppt/slides/_rels/slide92.xml.rels><?xml version="1.0" encoding="UTF-8" standalone="yes"?>
<Relationships xmlns="http://schemas.openxmlformats.org/package/2006/relationships"><Relationship Id="rId2" Type="http://schemas.openxmlformats.org/officeDocument/2006/relationships/hyperlink" Target="https://cdn.eksmo.ru/v2/MIF00050308/PDF/MIF00050308.pdf" TargetMode="Externa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70.jpg"/><Relationship Id="rId4" Type="http://schemas.openxmlformats.org/officeDocument/2006/relationships/hyperlink" Target="https://vitrina.eksmo.ru/catalog/MIF00051264/" TargetMode="External"/></Relationships>
</file>

<file path=ppt/slides/_rels/slide94.xml.rels><?xml version="1.0" encoding="UTF-8" standalone="yes"?>
<Relationships xmlns="http://schemas.openxmlformats.org/package/2006/relationships"><Relationship Id="rId2" Type="http://schemas.openxmlformats.org/officeDocument/2006/relationships/hyperlink" Target="https://cdn.eksmo.ru/v2/MIF00051264/PDF/MIF00051264.pdf" TargetMode="Externa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71.jpg"/><Relationship Id="rId4" Type="http://schemas.openxmlformats.org/officeDocument/2006/relationships/hyperlink" Target="https://vitrina.eksmo.ru/catalog/MIF00051265/" TargetMode="External"/></Relationships>
</file>

<file path=ppt/slides/_rels/slide96.xml.rels><?xml version="1.0" encoding="UTF-8" standalone="yes"?>
<Relationships xmlns="http://schemas.openxmlformats.org/package/2006/relationships"><Relationship Id="rId2" Type="http://schemas.openxmlformats.org/officeDocument/2006/relationships/hyperlink" Target="https://cdn.eksmo.ru/v2/MIF00051265/PDF/MIF00051265.pdf" TargetMode="Externa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hyperlink" Target="https://vitrina.eksmo.ru/catalog/MIF00051266/" TargetMode="External"/></Relationships>
</file>

<file path=ppt/slides/_rels/slide98.xml.rels><?xml version="1.0" encoding="UTF-8" standalone="yes"?>
<Relationships xmlns="http://schemas.openxmlformats.org/package/2006/relationships"><Relationship Id="rId2" Type="http://schemas.openxmlformats.org/officeDocument/2006/relationships/hyperlink" Target="https://cdn.eksmo.ru/v2/MIF00051266/PDF/MIF00051266.pdf" TargetMode="Externa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hyperlink" Target="https://vitrina.eksmo.ru/catalog/ITD000000001498613/" TargetMode="External"/><Relationship Id="rId4" Type="http://schemas.openxmlformats.org/officeDocument/2006/relationships/image" Target="../media/image4.png"/></Relationships>
</file>

<file path=ppt/slides/_rels/slide10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hyperlink" Target="https://vitrina.eksmo.ru/catalog/ITD000000001492600/" TargetMode="External"/><Relationship Id="rId4" Type="http://schemas.openxmlformats.org/officeDocument/2006/relationships/image" Target="../media/image4.png"/></Relationships>
</file>

<file path=ppt/slides/_rels/slide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74.jpg"/><Relationship Id="rId5" Type="http://schemas.openxmlformats.org/officeDocument/2006/relationships/hyperlink" Target="https://vitrina.eksmo.ru/catalog/ITD000000001498989/" TargetMode="External"/><Relationship Id="rId4" Type="http://schemas.openxmlformats.org/officeDocument/2006/relationships/image" Target="../media/image4.png"/></Relationships>
</file>

<file path=ppt/slides/_rels/slide102.xml.rels><?xml version="1.0" encoding="UTF-8" standalone="yes"?>
<Relationships xmlns="http://schemas.openxmlformats.org/package/2006/relationships"><Relationship Id="rId2" Type="http://schemas.openxmlformats.org/officeDocument/2006/relationships/hyperlink" Target="https://vitrina.eksmo.ru/catalog/ITD000000001498989/" TargetMode="Externa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s://cdn.eksmo.ru/v2/MIF00051705/PDF/MIF00051705.pdf" TargetMode="External"/><Relationship Id="rId5" Type="http://schemas.openxmlformats.org/officeDocument/2006/relationships/image" Target="../media/image75.jpg"/><Relationship Id="rId4" Type="http://schemas.openxmlformats.org/officeDocument/2006/relationships/hyperlink" Target="https://vitrina.eksmo.ru/catalog/MIF00051705/" TargetMode="External"/></Relationships>
</file>

<file path=ppt/slides/_rels/slide10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hyperlink" Target="https://cdn.eksmo.ru/v2/ITD000000001319292/PDF/ITD000000001319292.pdf" TargetMode="External"/><Relationship Id="rId5" Type="http://schemas.openxmlformats.org/officeDocument/2006/relationships/hyperlink" Target="https://vitrina.eksmo.ru/catalog/ITD000000001319292/" TargetMode="External"/><Relationship Id="rId4" Type="http://schemas.openxmlformats.org/officeDocument/2006/relationships/image" Target="../media/image4.png"/></Relationships>
</file>

<file path=ppt/slides/_rels/slide107.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hyperlink" Target="https://cdn.eksmo.ru/v2/ITD000000001319379/PDF/ITD000000001319379.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77.jpg"/><Relationship Id="rId5" Type="http://schemas.openxmlformats.org/officeDocument/2006/relationships/hyperlink" Target="https://vitrina.eksmo.ru/catalog/ITD000000001319379/" TargetMode="External"/><Relationship Id="rId4" Type="http://schemas.openxmlformats.org/officeDocument/2006/relationships/image" Target="../media/image4.png"/></Relationships>
</file>

<file path=ppt/slides/_rels/slide108.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hyperlink" Target="https://cdn.eksmo.ru/v2/ITD000000001504550/PDF/ITD000000001504550.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78.jpg"/><Relationship Id="rId5" Type="http://schemas.openxmlformats.org/officeDocument/2006/relationships/hyperlink" Target="https://vitrina.eksmo.ru/catalog/ITD000000001504550/" TargetMode="External"/><Relationship Id="rId4" Type="http://schemas.openxmlformats.org/officeDocument/2006/relationships/image" Target="../media/image4.png"/></Relationships>
</file>

<file path=ppt/slides/_rels/slide10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hyperlink" Target="https://vitrina.eksmo.ru/catalog/ITD000000001508382/" TargetMode="External"/><Relationship Id="rId4" Type="http://schemas.openxmlformats.org/officeDocument/2006/relationships/image" Target="../media/image4.png"/></Relationships>
</file>

<file path=ppt/slides/_rels/slide11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hyperlink" Target="https://vitrina.eksmo.ru/catalog/ITD000000001490683/" TargetMode="External"/><Relationship Id="rId4" Type="http://schemas.openxmlformats.org/officeDocument/2006/relationships/image" Target="../media/image4.png"/></Relationships>
</file>

<file path=ppt/slides/_rels/slide11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hyperlink" Target="https://vitrina.eksmo.ru/catalog/ITD000000001467682/" TargetMode="External"/><Relationship Id="rId4" Type="http://schemas.openxmlformats.org/officeDocument/2006/relationships/image" Target="../media/image4.png"/></Relationships>
</file>

<file path=ppt/slides/_rels/slide11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hyperlink" Target="https://vitrina.eksmo.ru/catalog/ITD000000001490081/" TargetMode="External"/><Relationship Id="rId1" Type="http://schemas.openxmlformats.org/officeDocument/2006/relationships/slideLayout" Target="../slideLayouts/slideLayout7.xml"/><Relationship Id="rId4" Type="http://schemas.openxmlformats.org/officeDocument/2006/relationships/hyperlink" Target="https://cdn.eksmo.ru/v2/ITD000000001490081/PDF/ITD000000001490081.pdf"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82.jpg"/><Relationship Id="rId4" Type="http://schemas.openxmlformats.org/officeDocument/2006/relationships/hyperlink" Target="https://vitrina.eksmo.ru/catalog/ITD000000001480878/"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hyperlink" Target="https://cdn.eksmo.ru/v2/ITD000000001487414/PDF/ITD000000001487414.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83.jpg"/><Relationship Id="rId5" Type="http://schemas.openxmlformats.org/officeDocument/2006/relationships/hyperlink" Target="https://vitrina.eksmo.ru/catalog/ITD000000001487414/" TargetMode="External"/><Relationship Id="rId4" Type="http://schemas.openxmlformats.org/officeDocument/2006/relationships/image" Target="../media/image4.png"/></Relationships>
</file>

<file path=ppt/slides/_rels/slide115.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hyperlink" Target="https://cdn.eksmo.ru/v2/ITD000000001463869/PDF/ITD000000001463869.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84.jpg"/><Relationship Id="rId5" Type="http://schemas.openxmlformats.org/officeDocument/2006/relationships/hyperlink" Target="https://vitrina.eksmo.ru/catalog/ITD000000001463869/" TargetMode="External"/><Relationship Id="rId4" Type="http://schemas.openxmlformats.org/officeDocument/2006/relationships/image" Target="../media/image4.png"/></Relationships>
</file>

<file path=ppt/slides/_rels/slide11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85.jpg"/><Relationship Id="rId1" Type="http://schemas.openxmlformats.org/officeDocument/2006/relationships/slideLayout" Target="../slideLayouts/slideLayout7.xml"/><Relationship Id="rId6" Type="http://schemas.openxmlformats.org/officeDocument/2006/relationships/hyperlink" Target="https://cdn.eksmo.ru/v2/ITD000000001497585/PDF/ITD000000001497585.pdf" TargetMode="External"/><Relationship Id="rId5" Type="http://schemas.openxmlformats.org/officeDocument/2006/relationships/hyperlink" Target="https://vitrina.eksmo.ru/catalog/ITD000000001497585/" TargetMode="External"/><Relationship Id="rId4" Type="http://schemas.openxmlformats.org/officeDocument/2006/relationships/image" Target="../media/image4.png"/></Relationships>
</file>

<file path=ppt/slides/_rels/slide11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87.jpg"/><Relationship Id="rId5" Type="http://schemas.openxmlformats.org/officeDocument/2006/relationships/hyperlink" Target="https://vitrina.eksmo.ru/catalog/ITD000000001485428/" TargetMode="External"/><Relationship Id="rId4" Type="http://schemas.openxmlformats.org/officeDocument/2006/relationships/image" Target="../media/image4.png"/></Relationships>
</file>

<file path=ppt/slides/_rels/slide122.xml.rels><?xml version="1.0" encoding="UTF-8" standalone="yes"?>
<Relationships xmlns="http://schemas.openxmlformats.org/package/2006/relationships"><Relationship Id="rId2" Type="http://schemas.openxmlformats.org/officeDocument/2006/relationships/hyperlink" Target="https://cdn.eksmo.ru/v2/ITD000000001485428/PDF/ITD000000001485428.pdf" TargetMode="Externa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88.jpg"/><Relationship Id="rId5" Type="http://schemas.openxmlformats.org/officeDocument/2006/relationships/hyperlink" Target="https://vitrina.eksmo.ru/catalog/ITD000000001478157/" TargetMode="External"/><Relationship Id="rId4" Type="http://schemas.openxmlformats.org/officeDocument/2006/relationships/image" Target="../media/image4.png"/></Relationships>
</file>

<file path=ppt/slides/_rels/slide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89.jpg"/><Relationship Id="rId4" Type="http://schemas.openxmlformats.org/officeDocument/2006/relationships/hyperlink" Target="https://vitrina.eksmo.ru/catalog/MIF00052108/"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0.jpg"/><Relationship Id="rId4" Type="http://schemas.openxmlformats.org/officeDocument/2006/relationships/hyperlink" Target="https://vitrina.eksmo.ru/catalog/MIF00052130/"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1.jpg"/><Relationship Id="rId4" Type="http://schemas.openxmlformats.org/officeDocument/2006/relationships/hyperlink" Target="https://vitrina.eksmo.ru/catalog/MIF00052122/"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2.jpg"/><Relationship Id="rId4" Type="http://schemas.openxmlformats.org/officeDocument/2006/relationships/hyperlink" Target="https://vitrina.eksmo.ru/catalog/MIF00051916/" TargetMode="External"/></Relationships>
</file>

<file path=ppt/slides/_rels/slide12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hyperlink" Target="https://vitrina.eksmo.ru/catalog/ITD000000001494038/" TargetMode="External"/><Relationship Id="rId4" Type="http://schemas.openxmlformats.org/officeDocument/2006/relationships/image" Target="../media/image4.png"/></Relationships>
</file>

<file path=ppt/slides/_rels/slide13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93.jpg"/><Relationship Id="rId5" Type="http://schemas.openxmlformats.org/officeDocument/2006/relationships/hyperlink" Target="https://vitrina.eksmo.ru/catalog/ITD000000001506495/" TargetMode="External"/><Relationship Id="rId4" Type="http://schemas.openxmlformats.org/officeDocument/2006/relationships/image" Target="../media/image4.png"/></Relationships>
</file>

<file path=ppt/slides/_rels/slide1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hyperlink" Target="https://vitrina.eksmo.ru/catalog/ITD000000001492375/" TargetMode="External"/><Relationship Id="rId4" Type="http://schemas.openxmlformats.org/officeDocument/2006/relationships/image" Target="../media/image4.png"/></Relationships>
</file>

<file path=ppt/slides/_rels/slide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4.jpg"/><Relationship Id="rId4" Type="http://schemas.openxmlformats.org/officeDocument/2006/relationships/hyperlink" Target="https://vitrina.eksmo.ru/catalog/MIF00051959/"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5.jpg"/><Relationship Id="rId4" Type="http://schemas.openxmlformats.org/officeDocument/2006/relationships/hyperlink" Target="https://vitrina.eksmo.ru/catalog/MIF00052038/"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6.jpg"/><Relationship Id="rId4" Type="http://schemas.openxmlformats.org/officeDocument/2006/relationships/hyperlink" Target="https://vitrina.eksmo.ru/catalog/MIF00051993/"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7.jpg"/><Relationship Id="rId4" Type="http://schemas.openxmlformats.org/officeDocument/2006/relationships/hyperlink" Target="https://vitrina.eksmo.ru/catalog/MIF00051997/" TargetMode="External"/></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8.jpg"/><Relationship Id="rId4" Type="http://schemas.openxmlformats.org/officeDocument/2006/relationships/hyperlink" Target="https://vitrina.eksmo.ru/catalog/MIF00051469/" TargetMode="External"/></Relationships>
</file>

<file path=ppt/slides/_rels/slide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99.jpg"/><Relationship Id="rId4" Type="http://schemas.openxmlformats.org/officeDocument/2006/relationships/hyperlink" Target="https://vitrina.eksmo.ru/catalog/MIF00051466/" TargetMode="External"/></Relationships>
</file>

<file path=ppt/slides/_rels/slide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hyperlink" Target="https://cdn.eksmo.ru/v2/MIF00051203/PDF/MIF00051203.pdf" TargetMode="External"/><Relationship Id="rId5" Type="http://schemas.openxmlformats.org/officeDocument/2006/relationships/image" Target="../media/image100.jpg"/><Relationship Id="rId4" Type="http://schemas.openxmlformats.org/officeDocument/2006/relationships/hyperlink" Target="https://vitrina.eksmo.ru/catalog/MIF00051203/"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hyperlink" Target="https://vitrina.eksmo.ru/catalog/ITD000000001490684/" TargetMode="External"/><Relationship Id="rId4" Type="http://schemas.openxmlformats.org/officeDocument/2006/relationships/image" Target="../media/image4.png"/></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101.jpg"/><Relationship Id="rId4" Type="http://schemas.openxmlformats.org/officeDocument/2006/relationships/hyperlink" Target="https://vitrina.eksmo.ru/catalog/MIF00051960/"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102.jpg"/><Relationship Id="rId4" Type="http://schemas.openxmlformats.org/officeDocument/2006/relationships/hyperlink" Target="https://vitrina.eksmo.ru/catalog/MIF00050966/" TargetMode="Externa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hyperlink" Target="https://vitrina.eksmo.ru/catalog/MIF00051644/"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104.jpg"/><Relationship Id="rId4" Type="http://schemas.openxmlformats.org/officeDocument/2006/relationships/hyperlink" Target="https://vitrina.eksmo.ru/catalog/MIF00051998/" TargetMode="External"/></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hyperlink" Target="https://cdn.eksmo.ru/v2/MIF00051563/PDF/MIF00051563.pdf" TargetMode="External"/><Relationship Id="rId5" Type="http://schemas.openxmlformats.org/officeDocument/2006/relationships/image" Target="../media/image105.jpg"/><Relationship Id="rId4" Type="http://schemas.openxmlformats.org/officeDocument/2006/relationships/hyperlink" Target="https://vitrina.eksmo.ru/catalog/MIF00051563/" TargetMode="External"/></Relationships>
</file>

<file path=ppt/slides/_rels/slide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hyperlink" Target="https://cdn.eksmo.ru/v2/MIF00051267/PDF/MIF00051267.pdf" TargetMode="External"/><Relationship Id="rId5" Type="http://schemas.openxmlformats.org/officeDocument/2006/relationships/image" Target="../media/image106.jpg"/><Relationship Id="rId4" Type="http://schemas.openxmlformats.org/officeDocument/2006/relationships/hyperlink" Target="https://vitrina.eksmo.ru/catalog/MIF00051267/" TargetMode="External"/></Relationships>
</file>

<file path=ppt/slides/_rels/slide1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hyperlink" Target="https://cdn.eksmo.ru/v2/MIF00051933/PDF/MIF00051933.pdf" TargetMode="External"/><Relationship Id="rId5" Type="http://schemas.openxmlformats.org/officeDocument/2006/relationships/image" Target="../media/image107.jpg"/><Relationship Id="rId4" Type="http://schemas.openxmlformats.org/officeDocument/2006/relationships/hyperlink" Target="https://vitrina.eksmo.ru/catalog/MIF00051933/"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108.jpg"/><Relationship Id="rId4" Type="http://schemas.openxmlformats.org/officeDocument/2006/relationships/hyperlink" Target="https://vitrina.eksmo.ru/catalog/MIF00051902/" TargetMode="External"/></Relationships>
</file>

<file path=ppt/slides/_rels/slide14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hyperlink" Target="https://cdn.eksmo.ru/v2/MIF00051581/PDF/MIF00051581.pdf" TargetMode="External"/><Relationship Id="rId5" Type="http://schemas.openxmlformats.org/officeDocument/2006/relationships/image" Target="../media/image109.jpg"/><Relationship Id="rId4" Type="http://schemas.openxmlformats.org/officeDocument/2006/relationships/hyperlink" Target="https://vitrina.eksmo.ru/catalog/MIF00051581/" TargetMode="External"/></Relationships>
</file>

<file path=ppt/slides/_rels/slide1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hyperlink" Target="https://cdn.eksmo.ru/v2/MIF00051396/PDF/MIF00051396.pdf" TargetMode="External"/><Relationship Id="rId5" Type="http://schemas.openxmlformats.org/officeDocument/2006/relationships/image" Target="../media/image110.jpg"/><Relationship Id="rId4" Type="http://schemas.openxmlformats.org/officeDocument/2006/relationships/hyperlink" Target="https://vitrina.eksmo.ru/catalog/MIF00051396/" TargetMode="External"/></Relationships>
</file>

<file path=ppt/slides/_rels/slide1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111.jpg"/><Relationship Id="rId5" Type="http://schemas.openxmlformats.org/officeDocument/2006/relationships/hyperlink" Target="https://vitrina.eksmo.ru/catalog/ITD000000001484063/" TargetMode="External"/><Relationship Id="rId4" Type="http://schemas.openxmlformats.org/officeDocument/2006/relationships/image" Target="../media/image4.png"/></Relationships>
</file>

<file path=ppt/slides/_rels/slide1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112.jpg"/><Relationship Id="rId4" Type="http://schemas.openxmlformats.org/officeDocument/2006/relationships/hyperlink" Target="https://vitrina.eksmo.ru/catalog/MIF00051648/" TargetMode="External"/></Relationships>
</file>

<file path=ppt/slides/_rels/slide1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113.jpg"/><Relationship Id="rId4" Type="http://schemas.openxmlformats.org/officeDocument/2006/relationships/hyperlink" Target="https://vitrina.eksmo.ru/catalog/MIF00052126/" TargetMode="External"/></Relationships>
</file>

<file path=ppt/slides/_rels/slide15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14.jpg"/><Relationship Id="rId5" Type="http://schemas.openxmlformats.org/officeDocument/2006/relationships/hyperlink" Target="https://vitrina.eksmo.ru/catalog/ITD000000001452307/" TargetMode="External"/><Relationship Id="rId4" Type="http://schemas.openxmlformats.org/officeDocument/2006/relationships/image" Target="../media/image4.png"/></Relationships>
</file>

<file path=ppt/slides/_rels/slide15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6677/PDF/ITD000000001496677.pdf" TargetMode="External"/><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16.jpg"/><Relationship Id="rId5" Type="http://schemas.openxmlformats.org/officeDocument/2006/relationships/hyperlink" Target="https://vitrina.eksmo.ru/catalog/ITD000000001496677/" TargetMode="External"/><Relationship Id="rId4" Type="http://schemas.openxmlformats.org/officeDocument/2006/relationships/image" Target="../media/image4.png"/></Relationships>
</file>

<file path=ppt/slides/_rels/slide159.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6841/PDF/ITD000000001496841.pdf" TargetMode="External"/><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17.jpg"/><Relationship Id="rId5" Type="http://schemas.openxmlformats.org/officeDocument/2006/relationships/hyperlink" Target="https://vitrina.eksmo.ru/catalog/ITD000000001496841/" TargetMode="External"/><Relationship Id="rId4" Type="http://schemas.openxmlformats.org/officeDocument/2006/relationships/image" Target="../media/image4.png"/></Relationships>
</file>

<file path=ppt/slides/_rels/slide160.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500392/PDF/ITD000000001500392.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18.jpg"/><Relationship Id="rId5" Type="http://schemas.openxmlformats.org/officeDocument/2006/relationships/hyperlink" Target="https://vitrina.eksmo.ru/catalog/ITD000000001500392/" TargetMode="External"/><Relationship Id="rId4" Type="http://schemas.openxmlformats.org/officeDocument/2006/relationships/image" Target="../media/image4.png"/></Relationships>
</file>

<file path=ppt/slides/_rels/slide161.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500744/PDF/ITD000000001500744.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19.jpg"/><Relationship Id="rId5" Type="http://schemas.openxmlformats.org/officeDocument/2006/relationships/hyperlink" Target="https://vitrina.eksmo.ru/catalog/ITD000000001500744/" TargetMode="External"/><Relationship Id="rId4" Type="http://schemas.openxmlformats.org/officeDocument/2006/relationships/image" Target="../media/image4.png"/></Relationships>
</file>

<file path=ppt/slides/_rels/slide162.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500740/PDF/ITD000000001500740.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20.jpg"/><Relationship Id="rId5" Type="http://schemas.openxmlformats.org/officeDocument/2006/relationships/hyperlink" Target="https://vitrina.eksmo.ru/catalog/ITD000000001500740/" TargetMode="External"/><Relationship Id="rId4" Type="http://schemas.openxmlformats.org/officeDocument/2006/relationships/image" Target="../media/image4.png"/></Relationships>
</file>

<file path=ppt/slides/_rels/slide163.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500742/PDF/ITD000000001500742.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21.jpg"/><Relationship Id="rId5" Type="http://schemas.openxmlformats.org/officeDocument/2006/relationships/hyperlink" Target="https://vitrina.eksmo.ru/catalog/ITD000000001500742/" TargetMode="External"/><Relationship Id="rId4" Type="http://schemas.openxmlformats.org/officeDocument/2006/relationships/image" Target="../media/image4.png"/></Relationships>
</file>

<file path=ppt/slides/_rels/slide164.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500743/PDF/ITD000000001500743.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22.jpg"/><Relationship Id="rId5" Type="http://schemas.openxmlformats.org/officeDocument/2006/relationships/hyperlink" Target="https://vitrina.eksmo.ru/catalog/ITD000000001500743/" TargetMode="External"/><Relationship Id="rId4" Type="http://schemas.openxmlformats.org/officeDocument/2006/relationships/image" Target="../media/image4.png"/></Relationships>
</file>

<file path=ppt/slides/_rels/slide165.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502855/PDF/ITD000000001502855.pdf" TargetMode="Externa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23.jpg"/><Relationship Id="rId5" Type="http://schemas.openxmlformats.org/officeDocument/2006/relationships/hyperlink" Target="https://vitrina.eksmo.ru/catalog/ITD000000001502855/" TargetMode="External"/><Relationship Id="rId4" Type="http://schemas.openxmlformats.org/officeDocument/2006/relationships/image" Target="../media/image4.png"/></Relationships>
</file>

<file path=ppt/slides/_rels/slide1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5.png"/><Relationship Id="rId1" Type="http://schemas.openxmlformats.org/officeDocument/2006/relationships/slideLayout" Target="../slideLayouts/slideLayout7.xml"/><Relationship Id="rId5" Type="http://schemas.openxmlformats.org/officeDocument/2006/relationships/image" Target="../media/image124.jpg"/><Relationship Id="rId4" Type="http://schemas.openxmlformats.org/officeDocument/2006/relationships/hyperlink" Target="https://vitrina.eksmo.ru/catalog/ITD000000001480749/" TargetMode="External"/></Relationships>
</file>

<file path=ppt/slides/_rels/slide1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5.png"/><Relationship Id="rId1" Type="http://schemas.openxmlformats.org/officeDocument/2006/relationships/slideLayout" Target="../slideLayouts/slideLayout7.xml"/><Relationship Id="rId5" Type="http://schemas.openxmlformats.org/officeDocument/2006/relationships/image" Target="../media/image125.jpg"/><Relationship Id="rId4" Type="http://schemas.openxmlformats.org/officeDocument/2006/relationships/hyperlink" Target="https://vitrina.eksmo.ru/catalog/ITD000000001480810/" TargetMode="External"/></Relationships>
</file>

<file path=ppt/slides/_rels/slide16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26.jpg"/><Relationship Id="rId5" Type="http://schemas.openxmlformats.org/officeDocument/2006/relationships/hyperlink" Target="https://vitrina.eksmo.ru/catalog/ITD000000001478142/" TargetMode="External"/><Relationship Id="rId4" Type="http://schemas.openxmlformats.org/officeDocument/2006/relationships/image" Target="../media/image4.png"/></Relationships>
</file>

<file path=ppt/slides/_rels/slide16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27.jpg"/><Relationship Id="rId5" Type="http://schemas.openxmlformats.org/officeDocument/2006/relationships/hyperlink" Target="https://vitrina.eksmo.ru/catalog/ITD000000001465684/" TargetMode="External"/><Relationship Id="rId4" Type="http://schemas.openxmlformats.org/officeDocument/2006/relationships/image" Target="../media/image4.png"/></Relationships>
</file>

<file path=ppt/slides/_rels/slide17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28.jpg"/><Relationship Id="rId5" Type="http://schemas.openxmlformats.org/officeDocument/2006/relationships/hyperlink" Target="https://vitrina.eksmo.ru/catalog/ITD000000001465706/" TargetMode="External"/><Relationship Id="rId4" Type="http://schemas.openxmlformats.org/officeDocument/2006/relationships/image" Target="../media/image4.png"/></Relationships>
</file>

<file path=ppt/slides/_rels/slide17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29.jpg"/><Relationship Id="rId5" Type="http://schemas.openxmlformats.org/officeDocument/2006/relationships/hyperlink" Target="https://vitrina.eksmo.ru/catalog/ITD000000001465702/" TargetMode="External"/><Relationship Id="rId4" Type="http://schemas.openxmlformats.org/officeDocument/2006/relationships/image" Target="../media/image4.png"/></Relationships>
</file>

<file path=ppt/slides/_rels/slide172.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9463/PDF/ITD000000001499463.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0.jpg"/><Relationship Id="rId5" Type="http://schemas.openxmlformats.org/officeDocument/2006/relationships/hyperlink" Target="https://vitrina.eksmo.ru/catalog/ITD000000001499463/" TargetMode="External"/><Relationship Id="rId4" Type="http://schemas.openxmlformats.org/officeDocument/2006/relationships/image" Target="../media/image4.png"/></Relationships>
</file>

<file path=ppt/slides/_rels/slide173.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9429/PDF/ITD000000001499429.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1.jpg"/><Relationship Id="rId5" Type="http://schemas.openxmlformats.org/officeDocument/2006/relationships/hyperlink" Target="https://vitrina.eksmo.ru/catalog/ITD000000001499429/" TargetMode="External"/><Relationship Id="rId4" Type="http://schemas.openxmlformats.org/officeDocument/2006/relationships/image" Target="../media/image4.png"/></Relationships>
</file>

<file path=ppt/slides/_rels/slide174.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9434/PDF/ITD000000001499434.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2.jpg"/><Relationship Id="rId5" Type="http://schemas.openxmlformats.org/officeDocument/2006/relationships/hyperlink" Target="https://vitrina.eksmo.ru/catalog/ITD000000001499434/" TargetMode="External"/><Relationship Id="rId4" Type="http://schemas.openxmlformats.org/officeDocument/2006/relationships/image" Target="../media/image4.png"/></Relationships>
</file>

<file path=ppt/slides/_rels/slide175.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507886/PDF/ITD000000001507886.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3.jpg"/><Relationship Id="rId5" Type="http://schemas.openxmlformats.org/officeDocument/2006/relationships/hyperlink" Target="https://vitrina.eksmo.ru/catalog/ITD000000001507886/" TargetMode="External"/><Relationship Id="rId4" Type="http://schemas.openxmlformats.org/officeDocument/2006/relationships/image" Target="../media/image4.png"/></Relationships>
</file>

<file path=ppt/slides/_rels/slide176.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9469/PDF/ITD000000001499469.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4.jpg"/><Relationship Id="rId5" Type="http://schemas.openxmlformats.org/officeDocument/2006/relationships/hyperlink" Target="https://vitrina.eksmo.ru/catalog/ITD000000001499469/" TargetMode="External"/><Relationship Id="rId4" Type="http://schemas.openxmlformats.org/officeDocument/2006/relationships/image" Target="../media/image4.png"/></Relationships>
</file>

<file path=ppt/slides/_rels/slide177.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9467/PDF/ITD000000001499467.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5.jpg"/><Relationship Id="rId5" Type="http://schemas.openxmlformats.org/officeDocument/2006/relationships/hyperlink" Target="https://vitrina.eksmo.ru/catalog/ITD000000001499467/" TargetMode="External"/><Relationship Id="rId4" Type="http://schemas.openxmlformats.org/officeDocument/2006/relationships/image" Target="../media/image4.png"/></Relationships>
</file>

<file path=ppt/slides/_rels/slide178.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9464/PDF/ITD000000001499464.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6.jpg"/><Relationship Id="rId5" Type="http://schemas.openxmlformats.org/officeDocument/2006/relationships/hyperlink" Target="https://vitrina.eksmo.ru/catalog/ITD000000001499464/" TargetMode="External"/><Relationship Id="rId4" Type="http://schemas.openxmlformats.org/officeDocument/2006/relationships/image" Target="../media/image4.png"/></Relationships>
</file>

<file path=ppt/slides/_rels/slide179.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9455/PDF/ITD000000001499455.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7.jpg"/><Relationship Id="rId5" Type="http://schemas.openxmlformats.org/officeDocument/2006/relationships/hyperlink" Target="https://vitrina.eksmo.ru/catalog/ITD000000001499455/" TargetMode="External"/><Relationship Id="rId4" Type="http://schemas.openxmlformats.org/officeDocument/2006/relationships/image" Target="../media/image4.png"/></Relationships>
</file>

<file path=ppt/slides/_rels/slide180.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9436/PDF/ITD000000001499436.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8.jpg"/><Relationship Id="rId5" Type="http://schemas.openxmlformats.org/officeDocument/2006/relationships/hyperlink" Target="https://vitrina.eksmo.ru/catalog/ITD000000001499436/" TargetMode="External"/><Relationship Id="rId4" Type="http://schemas.openxmlformats.org/officeDocument/2006/relationships/image" Target="../media/image4.png"/></Relationships>
</file>

<file path=ppt/slides/_rels/slide181.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1048/PDF/ITD000000001491048.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9.jpg"/><Relationship Id="rId5" Type="http://schemas.openxmlformats.org/officeDocument/2006/relationships/hyperlink" Target="https://vitrina.eksmo.ru/catalog/ITD000000001491048/" TargetMode="External"/><Relationship Id="rId4" Type="http://schemas.openxmlformats.org/officeDocument/2006/relationships/image" Target="../media/image4.png"/></Relationships>
</file>

<file path=ppt/slides/_rels/slide182.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491050/PDF/ITD000000001491050.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40.jpg"/><Relationship Id="rId5" Type="http://schemas.openxmlformats.org/officeDocument/2006/relationships/hyperlink" Target="https://vitrina.eksmo.ru/catalog/ITD000000001491050/" TargetMode="External"/><Relationship Id="rId4" Type="http://schemas.openxmlformats.org/officeDocument/2006/relationships/image" Target="../media/image4.png"/></Relationships>
</file>

<file path=ppt/slides/_rels/slide183.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cdn.eksmo.ru/v2/ITD000000001509882/PDF/ITD000000001509882.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41.jpg"/><Relationship Id="rId5" Type="http://schemas.openxmlformats.org/officeDocument/2006/relationships/hyperlink" Target="https://vitrina.eksmo.ru/catalog/ITD000000001509882/"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G Image" descr="BG Image"/>
          <p:cNvPicPr>
            <a:picLocks noChangeAspect="1"/>
          </p:cNvPicPr>
          <p:nvPr/>
        </p:nvPicPr>
        <p:blipFill>
          <a:blip r:embed="rId2"/>
          <a:stretch>
            <a:fillRect/>
          </a:stretch>
        </p:blipFill>
        <p:spPr>
          <a:xfrm>
            <a:off x="0" y="0"/>
            <a:ext cx="8867775" cy="6867525"/>
          </a:xfrm>
          <a:prstGeom prst="rect">
            <a:avLst/>
          </a:prstGeom>
        </p:spPr>
      </p:pic>
      <p:sp>
        <p:nvSpPr>
          <p:cNvPr id="2" name="TextBox 1"/>
          <p:cNvSpPr txBox="1"/>
          <p:nvPr/>
        </p:nvSpPr>
        <p:spPr>
          <a:xfrm>
            <a:off x="0" y="4000500"/>
            <a:ext cx="2952750" cy="800219"/>
          </a:xfrm>
          <a:prstGeom prst="rect">
            <a:avLst/>
          </a:prstGeom>
          <a:solidFill>
            <a:srgbClr val="FFFFFF"/>
          </a:solidFill>
        </p:spPr>
        <p:txBody>
          <a:bodyPr vertOverflow="overflow" horzOverflow="overflow" wrap="square" lIns="91440" tIns="45720" rIns="91440" bIns="45720" numCol="1" rtlCol="0">
            <a:spAutoFit/>
          </a:bodyPr>
          <a:lstStyle/>
          <a:p>
            <a:pPr marL="0" marR="0" lvl="0" indent="0" algn="l" fontAlgn="base"/>
            <a:r>
              <a:rPr dirty="0"/>
              <a:t/>
            </a:r>
            <a:br>
              <a:rPr dirty="0"/>
            </a:br>
            <a:r>
              <a:rPr lang="ru-RU" sz="2800" b="0" i="0" u="none" strike="noStrike" dirty="0" smtClean="0">
                <a:solidFill>
                  <a:srgbClr val="CA0041"/>
                </a:solidFill>
                <a:latin typeface="Calibri"/>
              </a:rPr>
              <a:t>Октябрь 2026</a:t>
            </a:r>
            <a:endParaRPr sz="2800" b="0" i="0" u="none" strike="noStrike" dirty="0">
              <a:solidFill>
                <a:srgbClr val="CA0041"/>
              </a:solidFill>
              <a:latin typeface="Calibri"/>
            </a:endParaRPr>
          </a:p>
        </p:txBody>
      </p:sp>
      <p:sp>
        <p:nvSpPr>
          <p:cNvPr id="3" name="TextBox 2"/>
          <p:cNvSpPr txBox="1"/>
          <p:nvPr/>
        </p:nvSpPr>
        <p:spPr>
          <a:xfrm>
            <a:off x="0" y="2428875"/>
            <a:ext cx="3238500" cy="2286000"/>
          </a:xfrm>
          <a:prstGeom prst="rect">
            <a:avLst/>
          </a:prstGeom>
        </p:spPr>
        <p:txBody>
          <a:bodyPr vertOverflow="overflow" horzOverflow="overflow" wrap="square" lIns="91440" tIns="45720" rIns="91440" bIns="45720" numCol="1" rtlCol="0">
            <a:spAutoFit/>
          </a:bodyPr>
          <a:lstStyle/>
          <a:p>
            <a:pPr marL="0" marR="0" lvl="0" indent="0" algn="l" fontAlgn="base"/>
            <a:r>
              <a:rPr sz="4000" b="1" i="0" u="none" strike="noStrike">
                <a:solidFill>
                  <a:srgbClr val="CA0041"/>
                </a:solidFill>
                <a:latin typeface="Calibri"/>
              </a:rPr>
              <a:t>Фокусный</a:t>
            </a:r>
            <a:r>
              <a:t/>
            </a:r>
            <a:br/>
            <a:r>
              <a:rPr sz="4000" b="1" i="0" u="none" strike="noStrike">
                <a:solidFill>
                  <a:srgbClr val="CA0041"/>
                </a:solidFill>
                <a:latin typeface="Calibri"/>
              </a:rPr>
              <a:t>ассортимент</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Иконка: Ракета" descr="Иконка"/>
          <p:cNvPicPr>
            <a:picLocks noChangeAspect="1"/>
          </p:cNvPicPr>
          <p:nvPr/>
        </p:nvPicPr>
        <p:blipFill>
          <a:blip r:embed="rId2"/>
          <a:stretch>
            <a:fillRect/>
          </a:stretch>
        </p:blipFill>
        <p:spPr>
          <a:xfrm>
            <a:off x="333375" y="333375"/>
            <a:ext cx="1047750" cy="1047750"/>
          </a:xfrm>
          <a:prstGeom prst="rect">
            <a:avLst/>
          </a:prstGeom>
        </p:spPr>
      </p:pic>
      <p:sp>
        <p:nvSpPr>
          <p:cNvPr id="2" name="TextBox 1"/>
          <p:cNvSpPr txBox="1"/>
          <p:nvPr/>
        </p:nvSpPr>
        <p:spPr>
          <a:xfrm>
            <a:off x="1381125" y="619125"/>
            <a:ext cx="7715250" cy="76200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CA0041"/>
                </a:solidFill>
                <a:latin typeface="Calibri"/>
              </a:rPr>
              <a:t>Группа ФА: </a:t>
            </a:r>
            <a:r>
              <a:rPr sz="2400" b="1" i="0" u="none" strike="noStrike">
                <a:solidFill>
                  <a:srgbClr val="000000"/>
                </a:solidFill>
                <a:latin typeface="Calibri"/>
              </a:rPr>
              <a:t>Ракета, Ракета (пред.месяц)</a:t>
            </a:r>
          </a:p>
        </p:txBody>
      </p:sp>
      <p:graphicFrame>
        <p:nvGraphicFramePr>
          <p:cNvPr id="3" name="Таблица 2"/>
          <p:cNvGraphicFramePr>
            <a:graphicFrameLocks noGrp="1"/>
          </p:cNvGraphicFramePr>
          <p:nvPr>
            <p:extLst>
              <p:ext uri="{D42A27DB-BD31-4B8C-83A1-F6EECF244321}">
                <p14:modId xmlns:p14="http://schemas.microsoft.com/office/powerpoint/2010/main" val="1242895232"/>
              </p:ext>
            </p:extLst>
          </p:nvPr>
        </p:nvGraphicFramePr>
        <p:xfrm>
          <a:off x="333375" y="1714500"/>
          <a:ext cx="8534400" cy="130683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Cupcake. Темная романтика. Сомма Скетчер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Сомма Скетчер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Анонимные грешники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978-5-04-235097-9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Императорские свитки. Жемчужины азиатского фэнтези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Alphatart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Второй брак императрицы. Том 1. Иллюстрированное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978-5-04-229234-7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Ракет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Cupcake. Темная романтика. Сомма Скетчер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978-5-04-235097-9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576980"/>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dirty="0">
                <a:solidFill>
                  <a:srgbClr val="000000"/>
                </a:solidFill>
                <a:latin typeface="Calibri"/>
              </a:rPr>
              <a:t> «</a:t>
            </a:r>
            <a:r>
              <a:rPr sz="2400" b="1" i="0" u="none" strike="noStrike" dirty="0" err="1">
                <a:solidFill>
                  <a:srgbClr val="000000"/>
                </a:solidFill>
                <a:latin typeface="Calibri"/>
              </a:rPr>
              <a:t>Анонимные</a:t>
            </a:r>
            <a:r>
              <a:rPr sz="2400" b="1" i="0" u="none" strike="noStrike" dirty="0">
                <a:solidFill>
                  <a:srgbClr val="000000"/>
                </a:solidFill>
                <a:latin typeface="Calibri"/>
              </a:rPr>
              <a:t> </a:t>
            </a:r>
            <a:r>
              <a:rPr sz="2400" b="1" i="0" u="none" strike="noStrike" dirty="0" err="1">
                <a:solidFill>
                  <a:srgbClr val="000000"/>
                </a:solidFill>
                <a:latin typeface="Calibri"/>
              </a:rPr>
              <a:t>грешники</a:t>
            </a:r>
            <a:r>
              <a:rPr sz="2400" b="1" i="0" u="none" strike="noStrike" dirty="0">
                <a:solidFill>
                  <a:srgbClr val="000000"/>
                </a:solidFill>
                <a:latin typeface="Calibri"/>
              </a:rPr>
              <a:t>»</a:t>
            </a:r>
          </a:p>
        </p:txBody>
      </p:sp>
      <p:sp>
        <p:nvSpPr>
          <p:cNvPr id="11" name="TextBox 10"/>
          <p:cNvSpPr txBox="1"/>
          <p:nvPr/>
        </p:nvSpPr>
        <p:spPr>
          <a:xfrm>
            <a:off x="3238500" y="2042160"/>
            <a:ext cx="5905500" cy="285750"/>
          </a:xfrm>
          <a:prstGeom prst="rect">
            <a:avLst/>
          </a:prstGeom>
          <a:solidFill>
            <a:srgbClr val="CA0041"/>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CA0041"/>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CA0041"/>
                </a:solidFill>
                <a:latin typeface="Calibri"/>
                <a:hlinkClick r:id="rId5" tooltip="Посмотреть в Витрине"/>
              </a:rPr>
              <a:t>подробнее</a:t>
            </a:r>
          </a:p>
        </p:txBody>
      </p:sp>
      <p:sp>
        <p:nvSpPr>
          <p:cNvPr id="16" name="Прямоугольник 15"/>
          <p:cNvSpPr/>
          <p:nvPr/>
        </p:nvSpPr>
        <p:spPr>
          <a:xfrm>
            <a:off x="3238500" y="2335383"/>
            <a:ext cx="5905500" cy="3170099"/>
          </a:xfrm>
          <a:prstGeom prst="rect">
            <a:avLst/>
          </a:prstGeom>
        </p:spPr>
        <p:txBody>
          <a:bodyPr wrap="square">
            <a:spAutoFit/>
          </a:bodyPr>
          <a:lstStyle/>
          <a:p>
            <a:r>
              <a:rPr lang="ru-RU" sz="1000" dirty="0" smtClean="0"/>
              <a:t>"Абсолютный хит </a:t>
            </a:r>
            <a:r>
              <a:rPr lang="ru-RU" sz="1000" dirty="0" err="1" smtClean="0"/>
              <a:t>TikTok</a:t>
            </a:r>
            <a:r>
              <a:rPr lang="ru-RU" sz="1000" dirty="0" smtClean="0"/>
              <a:t> в жанре мафиозного романа.  Первая книга в серии бестселлеров «Опасные грешники».  Она исповедовалась дьяволу. Дьявол влюбился…  Добро пожаловать в жестокий мир клана </a:t>
            </a:r>
            <a:r>
              <a:rPr lang="ru-RU" sz="1000" dirty="0" err="1" smtClean="0"/>
              <a:t>Висконти</a:t>
            </a:r>
            <a:r>
              <a:rPr lang="ru-RU" sz="1000" dirty="0" smtClean="0"/>
              <a:t>, где любовь — смертный грех, а горячая телефонная линия для исповедей — изощренное оружие. Он слушал каждое ее слово, каждый шепот, каждое признание. Ему известны все ее страхи, соблазны и слабости. И это делает ее такой желанной…  Рори Картер совершает плохие поступки. И единственный способ для нее не сойти с ума — регулярные исповеди на «Анонимных грешниках», горячей телефонной линии для тех, кто хочет облегчить душу. Но несмотря на все свои грехи, Рори решается на один значительный поступок: принести себя в жертву мафии ради спасения отца. Рори соглашается выйти замуж за криминального босса Альберто. Это часть ее сделки с дьяволом — сделки, которая пугает ее до мурашек. Она еще не знает, что настоящий дьявол — вовсе не Альберто, а его племянник — Анджело </a:t>
            </a:r>
            <a:r>
              <a:rPr lang="ru-RU" sz="1000" dirty="0" err="1" smtClean="0"/>
              <a:t>Висконти</a:t>
            </a:r>
            <a:r>
              <a:rPr lang="ru-RU" sz="1000" dirty="0" smtClean="0"/>
              <a:t>. Этот мужчина — не рыцарь в сияющих доспехах. Он — чудовище в костюме от Армани. Прекрасное чудовище с острыми скулами, рельефными мышцами, буйным нравом и темной душой. Анджело смотрит на Рори так, будто она принадлежит ему. И когда его рука сжимает ее бедро, а губы шепчут: «Признайся в своем грехе, Аврора», — она понимает: самый страшный грех — это он сам.  «Из всех моих грехов ты — самый любимый».  Сомма </a:t>
            </a:r>
            <a:r>
              <a:rPr lang="ru-RU" sz="1000" dirty="0" err="1" smtClean="0"/>
              <a:t>Скетчер</a:t>
            </a:r>
            <a:r>
              <a:rPr lang="ru-RU" sz="1000" dirty="0" smtClean="0"/>
              <a:t> — автор международных бестселлеров в жанре темного и мафиозного романа. Она наиболее известна своей серией «Опасные грешники» и умением создавать самые медленные </a:t>
            </a:r>
            <a:r>
              <a:rPr lang="ru-RU" sz="1000" dirty="0" err="1" smtClean="0"/>
              <a:t>слоуберны</a:t>
            </a:r>
            <a:r>
              <a:rPr lang="ru-RU" sz="1000" dirty="0" smtClean="0"/>
              <a:t> из </a:t>
            </a:r>
            <a:r>
              <a:rPr lang="ru-RU" sz="1000" dirty="0" err="1" smtClean="0"/>
              <a:t>слоубернов</a:t>
            </a:r>
            <a:r>
              <a:rPr lang="ru-RU" sz="1000" dirty="0" smtClean="0"/>
              <a:t> (о чем нисколько не жалеет). Когда она не пишет, то пытается найти себе новое хобби — вроде гончарного дела (полное фиаско), фигурного катания (тоже не задалось) или слушает тру-</a:t>
            </a:r>
            <a:r>
              <a:rPr lang="ru-RU" sz="1000" dirty="0" err="1" smtClean="0"/>
              <a:t>крайм</a:t>
            </a:r>
            <a:r>
              <a:rPr lang="ru-RU" sz="1000" dirty="0" smtClean="0"/>
              <a:t> подкасты. Еще она обожает собак и не доверяет тем, кто их не любит."</a:t>
            </a:r>
            <a:endParaRPr lang="ru-RU" sz="1000" dirty="0"/>
          </a:p>
        </p:txBody>
      </p:sp>
      <p:pic>
        <p:nvPicPr>
          <p:cNvPr id="17" name="Рисунок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5749" y="1666875"/>
            <a:ext cx="2447637" cy="36173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Ракет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Императорские свитки. Жемчужины азиатского фэнтези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978-5-04-229234-7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29075"/>
          </a:xfrm>
          <a:prstGeom prst="rect">
            <a:avLst/>
          </a:prstGeom>
        </p:spPr>
      </p:pic>
      <p:sp>
        <p:nvSpPr>
          <p:cNvPr id="10" name="TextBox 9"/>
          <p:cNvSpPr txBox="1"/>
          <p:nvPr/>
        </p:nvSpPr>
        <p:spPr>
          <a:xfrm>
            <a:off x="3143250" y="158269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dirty="0">
                <a:solidFill>
                  <a:srgbClr val="000000"/>
                </a:solidFill>
                <a:latin typeface="Calibri"/>
              </a:rPr>
              <a:t> «</a:t>
            </a:r>
            <a:r>
              <a:rPr sz="1600" b="1" i="0" u="none" strike="noStrike" dirty="0" err="1">
                <a:solidFill>
                  <a:srgbClr val="000000"/>
                </a:solidFill>
                <a:latin typeface="Calibri"/>
              </a:rPr>
              <a:t>Второй</a:t>
            </a:r>
            <a:r>
              <a:rPr sz="1600" b="1" i="0" u="none" strike="noStrike" dirty="0">
                <a:solidFill>
                  <a:srgbClr val="000000"/>
                </a:solidFill>
                <a:latin typeface="Calibri"/>
              </a:rPr>
              <a:t> </a:t>
            </a:r>
            <a:r>
              <a:rPr sz="1600" b="1" i="0" u="none" strike="noStrike" dirty="0" err="1">
                <a:solidFill>
                  <a:srgbClr val="000000"/>
                </a:solidFill>
                <a:latin typeface="Calibri"/>
              </a:rPr>
              <a:t>брак</a:t>
            </a:r>
            <a:r>
              <a:rPr sz="1600" b="1" i="0" u="none" strike="noStrike" dirty="0">
                <a:solidFill>
                  <a:srgbClr val="000000"/>
                </a:solidFill>
                <a:latin typeface="Calibri"/>
              </a:rPr>
              <a:t> </a:t>
            </a:r>
            <a:r>
              <a:rPr sz="1600" b="1" i="0" u="none" strike="noStrike" dirty="0" err="1">
                <a:solidFill>
                  <a:srgbClr val="000000"/>
                </a:solidFill>
                <a:latin typeface="Calibri"/>
              </a:rPr>
              <a:t>императрицы</a:t>
            </a:r>
            <a:r>
              <a:rPr sz="1600" b="1" i="0" u="none" strike="noStrike" dirty="0">
                <a:solidFill>
                  <a:srgbClr val="000000"/>
                </a:solidFill>
                <a:latin typeface="Calibri"/>
              </a:rPr>
              <a:t>. </a:t>
            </a:r>
            <a:r>
              <a:rPr sz="1600" b="1" i="0" u="none" strike="noStrike" dirty="0" err="1">
                <a:solidFill>
                  <a:srgbClr val="000000"/>
                </a:solidFill>
                <a:latin typeface="Calibri"/>
              </a:rPr>
              <a:t>Том</a:t>
            </a:r>
            <a:r>
              <a:rPr sz="1600" b="1" i="0" u="none" strike="noStrike" dirty="0">
                <a:solidFill>
                  <a:srgbClr val="000000"/>
                </a:solidFill>
                <a:latin typeface="Calibri"/>
              </a:rPr>
              <a:t> 1. </a:t>
            </a:r>
            <a:r>
              <a:rPr sz="1600" b="1" i="0" u="none" strike="noStrike" dirty="0" err="1">
                <a:solidFill>
                  <a:srgbClr val="000000"/>
                </a:solidFill>
                <a:latin typeface="Calibri"/>
              </a:rPr>
              <a:t>Иллюстрированное</a:t>
            </a:r>
            <a:r>
              <a:rPr sz="1600" b="1" i="0" u="none" strike="noStrike" dirty="0">
                <a:solidFill>
                  <a:srgbClr val="000000"/>
                </a:solidFill>
                <a:latin typeface="Calibri"/>
              </a:rPr>
              <a:t> </a:t>
            </a:r>
            <a:r>
              <a:rPr sz="1600" b="1" i="0" u="none" strike="noStrike" dirty="0" err="1">
                <a:solidFill>
                  <a:srgbClr val="000000"/>
                </a:solidFill>
                <a:latin typeface="Calibri"/>
              </a:rPr>
              <a:t>издание</a:t>
            </a:r>
            <a:r>
              <a:rPr sz="1600" b="1" i="0" u="none" strike="noStrike" dirty="0">
                <a:solidFill>
                  <a:srgbClr val="000000"/>
                </a:solidFill>
                <a:latin typeface="Calibri"/>
              </a:rPr>
              <a:t>»</a:t>
            </a:r>
          </a:p>
        </p:txBody>
      </p:sp>
      <p:sp>
        <p:nvSpPr>
          <p:cNvPr id="11" name="TextBox 10"/>
          <p:cNvSpPr txBox="1"/>
          <p:nvPr/>
        </p:nvSpPr>
        <p:spPr>
          <a:xfrm>
            <a:off x="3238501" y="2190750"/>
            <a:ext cx="5905500" cy="285750"/>
          </a:xfrm>
          <a:prstGeom prst="rect">
            <a:avLst/>
          </a:prstGeom>
          <a:solidFill>
            <a:srgbClr val="CA0041"/>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CA0041"/>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Навье всю жизнь готовилась стать идеальной императрицей, и ее старания окупились. Теперь она  блистательная правительница Восточной империи, жена императора Совьешу. Брак был заключен по расчету, но с детства их связывала нежная дружба, которая со временем могла перерасти в нечто большее. 
Однако Навье ни... </a:t>
            </a:r>
            <a:r>
              <a:rPr sz="1000" b="0" i="1" u="none" strike="noStrike">
                <a:solidFill>
                  <a:srgbClr val="CA0041"/>
                </a:solidFill>
                <a:latin typeface="Calibri"/>
                <a:hlinkClick r:id="rId5" tooltip="Посмотреть в Витрине"/>
              </a:rPr>
              <a:t>подробнее</a:t>
            </a:r>
          </a:p>
        </p:txBody>
      </p:sp>
      <p:sp>
        <p:nvSpPr>
          <p:cNvPr id="16" name="TextBox 15"/>
          <p:cNvSpPr txBox="1"/>
          <p:nvPr/>
        </p:nvSpPr>
        <p:spPr>
          <a:xfrm>
            <a:off x="3238500" y="4804410"/>
            <a:ext cx="5905500" cy="285750"/>
          </a:xfrm>
          <a:prstGeom prst="rect">
            <a:avLst/>
          </a:prstGeom>
          <a:solidFill>
            <a:srgbClr val="CA0041"/>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185410"/>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ITD000000001463626.pdf </a:t>
            </a:r>
            <a:r>
              <a:rPr dirty="0"/>
              <a:t/>
            </a:r>
            <a:br>
              <a:rPr dirty="0"/>
            </a:br>
            <a:endParaRPr dirty="0"/>
          </a:p>
        </p:txBody>
      </p:sp>
      <p:sp>
        <p:nvSpPr>
          <p:cNvPr id="18" name="Прямоугольник 17"/>
          <p:cNvSpPr/>
          <p:nvPr/>
        </p:nvSpPr>
        <p:spPr>
          <a:xfrm>
            <a:off x="3238500" y="2465997"/>
            <a:ext cx="5839883" cy="2400657"/>
          </a:xfrm>
          <a:prstGeom prst="rect">
            <a:avLst/>
          </a:prstGeom>
        </p:spPr>
        <p:txBody>
          <a:bodyPr wrap="square">
            <a:spAutoFit/>
          </a:bodyPr>
          <a:lstStyle/>
          <a:p>
            <a:r>
              <a:rPr lang="ru-RU" sz="1000" dirty="0" smtClean="0"/>
              <a:t>"Навье всю жизнь готовилась стать идеальной императрицей, и ее старания окупились. Теперь она — блистательная правительница Восточной империи, жена императора </a:t>
            </a:r>
            <a:r>
              <a:rPr lang="ru-RU" sz="1000" dirty="0" err="1" smtClean="0"/>
              <a:t>Совьешу</a:t>
            </a:r>
            <a:r>
              <a:rPr lang="ru-RU" sz="1000" dirty="0" smtClean="0"/>
              <a:t>. Брак был заключен по расчету, но с детства их связывала нежная дружба, которая со временем могла перерасти в нечто большее.  Однако Навье никогда не думала об этом всерьез, пока однажды </a:t>
            </a:r>
            <a:r>
              <a:rPr lang="ru-RU" sz="1000" dirty="0" err="1" smtClean="0"/>
              <a:t>Совьешу</a:t>
            </a:r>
            <a:r>
              <a:rPr lang="ru-RU" sz="1000" dirty="0" smtClean="0"/>
              <a:t> не привел в их дворец красивую беглую рабыню. Та становится его официальной фавориткой, а следом беременеет долгожданным наследником престола.  Мир императрицы переворачивается с ног на голову. Обманчиво беззащитная фаворитка ведет свою игру, </a:t>
            </a:r>
            <a:r>
              <a:rPr lang="ru-RU" sz="1000" dirty="0" err="1" smtClean="0"/>
              <a:t>Совьешу</a:t>
            </a:r>
            <a:r>
              <a:rPr lang="ru-RU" sz="1000" dirty="0" smtClean="0"/>
              <a:t> все сильнее отдаляется от своей законной жены, и Навье кажется, что ее жизнь вот-вот разрушится. Но тайная дружба с прекрасным и загадочным принцем из соседнего королевства помогает все изменить…  Культовая новелла, не имеющая аналогов: 159 млн прочтений на оригинальной платформе </a:t>
            </a:r>
            <a:r>
              <a:rPr lang="ru-RU" sz="1000" dirty="0" err="1" smtClean="0"/>
              <a:t>Naver</a:t>
            </a:r>
            <a:r>
              <a:rPr lang="ru-RU" sz="1000" dirty="0" smtClean="0"/>
              <a:t>, №1 среди корейских новелл в жанре </a:t>
            </a:r>
            <a:r>
              <a:rPr lang="ru-RU" sz="1000" dirty="0" err="1" smtClean="0"/>
              <a:t>ромэнтези</a:t>
            </a:r>
            <a:r>
              <a:rPr lang="ru-RU" sz="1000" dirty="0" smtClean="0"/>
              <a:t> на </a:t>
            </a:r>
            <a:r>
              <a:rPr lang="ru-RU" sz="1000" dirty="0" err="1" smtClean="0"/>
              <a:t>Rulate</a:t>
            </a:r>
            <a:r>
              <a:rPr lang="ru-RU" sz="1000" dirty="0" smtClean="0"/>
              <a:t>!  Литературная основа нового сериала на </a:t>
            </a:r>
            <a:r>
              <a:rPr lang="ru-RU" sz="1000" dirty="0" err="1" smtClean="0"/>
              <a:t>Disney</a:t>
            </a:r>
            <a:r>
              <a:rPr lang="ru-RU" sz="1000" dirty="0" smtClean="0"/>
              <a:t>+ с популярными актерами </a:t>
            </a:r>
            <a:r>
              <a:rPr lang="ru-RU" sz="1000" dirty="0" err="1" smtClean="0"/>
              <a:t>Син</a:t>
            </a:r>
            <a:r>
              <a:rPr lang="ru-RU" sz="1000" dirty="0" smtClean="0"/>
              <a:t> Мина, Чу </a:t>
            </a:r>
            <a:r>
              <a:rPr lang="ru-RU" sz="1000" dirty="0" err="1" smtClean="0"/>
              <a:t>Джихуном</a:t>
            </a:r>
            <a:r>
              <a:rPr lang="ru-RU" sz="1000" dirty="0" smtClean="0"/>
              <a:t> и Ли </a:t>
            </a:r>
            <a:r>
              <a:rPr lang="ru-RU" sz="1000" dirty="0" err="1" smtClean="0"/>
              <a:t>Джонсоком</a:t>
            </a:r>
            <a:r>
              <a:rPr lang="ru-RU" sz="1000" dirty="0" smtClean="0"/>
              <a:t>. </a:t>
            </a:r>
            <a:r>
              <a:rPr lang="ru-RU" sz="1000" dirty="0" err="1" smtClean="0"/>
              <a:t>Мастштабная</a:t>
            </a:r>
            <a:r>
              <a:rPr lang="ru-RU" sz="1000" dirty="0" smtClean="0"/>
              <a:t> история об интригах, измене и любви, которая переживет все. Роскошное издание с цветными декоративными элементами и оригинальными иллюстрациями. В первый том вошли главы 1—79 оригинальной веб-версии новеллы."</a:t>
            </a:r>
            <a:endParaRPr lang="ru-RU"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Иконка: Хит" descr="Иконка"/>
          <p:cNvPicPr>
            <a:picLocks noChangeAspect="1"/>
          </p:cNvPicPr>
          <p:nvPr/>
        </p:nvPicPr>
        <p:blipFill>
          <a:blip r:embed="rId2"/>
          <a:stretch>
            <a:fillRect/>
          </a:stretch>
        </p:blipFill>
        <p:spPr>
          <a:xfrm>
            <a:off x="333375" y="333375"/>
            <a:ext cx="1047750" cy="1047750"/>
          </a:xfrm>
          <a:prstGeom prst="rect">
            <a:avLst/>
          </a:prstGeom>
        </p:spPr>
      </p:pic>
      <p:sp>
        <p:nvSpPr>
          <p:cNvPr id="2" name="TextBox 1"/>
          <p:cNvSpPr txBox="1"/>
          <p:nvPr/>
        </p:nvSpPr>
        <p:spPr>
          <a:xfrm>
            <a:off x="1381125" y="619125"/>
            <a:ext cx="7715250" cy="76200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E13716"/>
                </a:solidFill>
                <a:latin typeface="Calibri"/>
              </a:rPr>
              <a:t>Группа ФА: </a:t>
            </a:r>
            <a:r>
              <a:rPr sz="2400" b="1" i="0" u="none" strike="noStrike">
                <a:solidFill>
                  <a:srgbClr val="000000"/>
                </a:solidFill>
                <a:latin typeface="Calibri"/>
              </a:rPr>
              <a:t>Хит</a:t>
            </a:r>
          </a:p>
        </p:txBody>
      </p:sp>
      <p:graphicFrame>
        <p:nvGraphicFramePr>
          <p:cNvPr id="3" name="Таблица 2"/>
          <p:cNvGraphicFramePr>
            <a:graphicFrameLocks noGrp="1"/>
          </p:cNvGraphicFramePr>
          <p:nvPr/>
        </p:nvGraphicFramePr>
        <p:xfrm>
          <a:off x="333375" y="1714500"/>
          <a:ext cx="8534400" cy="30441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"Зайчик" и другие истории Дмитрия Мордаса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Дмитрий Мордас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Последняя комната. Сборник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978-5-04-239030-2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Cupcake. Бестселлеры Буктока. Бринн Уивер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Бринн Уивер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Сезон урожая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978-5-04-242269-0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Freedom. Моя чертова ошибка любви. Бестселлеры С. Р. Джейн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 Р. Джейн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Чертовски неправильный новичок (#5)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978-5-04-220667-2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Freedom. Проза Софи Анри. Миры магии и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Игры королей. Судьбы Ардена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978-5-04-239017-3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Inspiria Романтика. Ребекка Яррос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Ребекка Яррос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Пепел. Харпер и Нокс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978-5-04-242266-9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Inspiria Ромэнтези. Меч и клятва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Рейчел Гиллиг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Луна и Плут. Лимитированное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978-5-04-251631-3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3489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Novel. Мировые хиты Люсинды Райли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Люсинда Райли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Последняя песня о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978-5-04-247605-1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Print Mint. Книги с ароматом счастья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Сабрина Филипп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Дом на окраине Парижа. Израненные души встретятся вновь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978-5-04-246145-3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09.08.2026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Print Mint. Книги с ароматом счастья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Селин Годель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Книжная кондитерская во Франции. Настоящее счастье пахнет ванилью и корицей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978-5-04-242366-6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Tok. Красные цепи. Мистические триллеры Образцова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Константин Образцов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Метафора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978-5-04-243370-2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Tok. Национальный бестселлер. Британия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Стив Кавана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Два типа незнакомцев (#9)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978-5-04-243189-0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01.09.2026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Tok. Тайны Тенистой Лощины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Джуно Блэк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Свадебный переполох в Тенистой Лощине (Тайны Тенистой Лощины #4)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978-5-04-243852-3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2286638383"/>
              </p:ext>
            </p:extLst>
          </p:nvPr>
        </p:nvGraphicFramePr>
        <p:xfrm>
          <a:off x="333375" y="3682365"/>
          <a:ext cx="8534400" cy="252984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Tok</a:t>
                      </a:r>
                      <a:r>
                        <a:rPr sz="1000" b="0" i="0" u="none" strike="noStrike" dirty="0">
                          <a:solidFill>
                            <a:srgbClr val="000000"/>
                          </a:solidFill>
                          <a:latin typeface="Calibri"/>
                        </a:rPr>
                        <a:t>. </a:t>
                      </a:r>
                      <a:r>
                        <a:rPr sz="1000" b="0" i="0" u="none" strike="noStrike" dirty="0" err="1">
                          <a:solidFill>
                            <a:srgbClr val="000000"/>
                          </a:solidFill>
                          <a:latin typeface="Calibri"/>
                        </a:rPr>
                        <a:t>Убийства</a:t>
                      </a:r>
                      <a:r>
                        <a:rPr sz="1000" b="0" i="0" u="none" strike="noStrike" dirty="0">
                          <a:solidFill>
                            <a:srgbClr val="000000"/>
                          </a:solidFill>
                          <a:latin typeface="Calibri"/>
                        </a:rPr>
                        <a:t> и </a:t>
                      </a:r>
                      <a:r>
                        <a:rPr sz="1000" b="0" i="0" u="none" strike="noStrike" dirty="0" err="1">
                          <a:solidFill>
                            <a:srgbClr val="000000"/>
                          </a:solidFill>
                          <a:latin typeface="Calibri"/>
                        </a:rPr>
                        <a:t>кексики</a:t>
                      </a:r>
                      <a:r>
                        <a:rPr sz="1000" b="0" i="0" u="none" strike="noStrike" dirty="0">
                          <a:solidFill>
                            <a:srgbClr val="000000"/>
                          </a:solidFill>
                          <a:latin typeface="Calibri"/>
                        </a:rPr>
                        <a:t>. </a:t>
                      </a:r>
                      <a:r>
                        <a:rPr sz="1000" b="0" i="0" u="none" strike="noStrike" dirty="0" err="1">
                          <a:solidFill>
                            <a:srgbClr val="000000"/>
                          </a:solidFill>
                          <a:latin typeface="Calibri"/>
                        </a:rPr>
                        <a:t>Душевные</a:t>
                      </a:r>
                      <a:r>
                        <a:rPr sz="1000" b="0" i="0" u="none" strike="noStrike" dirty="0">
                          <a:solidFill>
                            <a:srgbClr val="000000"/>
                          </a:solidFill>
                          <a:latin typeface="Calibri"/>
                        </a:rPr>
                        <a:t> </a:t>
                      </a:r>
                      <a:r>
                        <a:rPr sz="1000" b="0" i="0" u="none" strike="noStrike" dirty="0" err="1">
                          <a:solidFill>
                            <a:srgbClr val="000000"/>
                          </a:solidFill>
                          <a:latin typeface="Calibri"/>
                        </a:rPr>
                        <a:t>истории</a:t>
                      </a:r>
                      <a:r>
                        <a:rPr sz="1000" b="0" i="0" u="none" strike="noStrike" dirty="0">
                          <a:solidFill>
                            <a:srgbClr val="000000"/>
                          </a:solidFill>
                          <a:latin typeface="Calibri"/>
                        </a:rPr>
                        <a:t> </a:t>
                      </a:r>
                      <a:r>
                        <a:rPr sz="1000" b="0" i="0" u="none" strike="noStrike" dirty="0" err="1">
                          <a:solidFill>
                            <a:srgbClr val="000000"/>
                          </a:solidFill>
                          <a:latin typeface="Calibri"/>
                        </a:rPr>
                        <a:t>про</a:t>
                      </a:r>
                      <a:r>
                        <a:rPr sz="1000" b="0" i="0" u="none" strike="noStrike" dirty="0">
                          <a:solidFill>
                            <a:srgbClr val="000000"/>
                          </a:solidFill>
                          <a:latin typeface="Calibri"/>
                        </a:rPr>
                        <a:t> </a:t>
                      </a:r>
                      <a:r>
                        <a:rPr sz="1000" b="0" i="0" u="none" strike="noStrike" dirty="0" err="1">
                          <a:solidFill>
                            <a:srgbClr val="000000"/>
                          </a:solidFill>
                          <a:latin typeface="Calibri"/>
                        </a:rPr>
                        <a:t>убийства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Вероника Хэли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Рождество с подвохом (Расследования Элли Квик #2)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978-5-04-239570-3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a:solidFill>
                            <a:srgbClr val="000000"/>
                          </a:solidFill>
                          <a:latin typeface="Calibri"/>
                        </a:rPr>
                        <a:t>Young Adult. </a:t>
                      </a:r>
                      <a:r>
                        <a:rPr sz="1000" b="0" i="0" u="none" strike="noStrike" dirty="0" err="1">
                          <a:solidFill>
                            <a:srgbClr val="000000"/>
                          </a:solidFill>
                          <a:latin typeface="Calibri"/>
                        </a:rPr>
                        <a:t>Азиатские</a:t>
                      </a:r>
                      <a:r>
                        <a:rPr sz="1000" b="0" i="0" u="none" strike="noStrike" dirty="0">
                          <a:solidFill>
                            <a:srgbClr val="000000"/>
                          </a:solidFill>
                          <a:latin typeface="Calibri"/>
                        </a:rPr>
                        <a:t> </a:t>
                      </a:r>
                      <a:r>
                        <a:rPr sz="1000" b="0" i="0" u="none" strike="noStrike" dirty="0" err="1">
                          <a:solidFill>
                            <a:srgbClr val="000000"/>
                          </a:solidFill>
                          <a:latin typeface="Calibri"/>
                        </a:rPr>
                        <a:t>миры</a:t>
                      </a:r>
                      <a:r>
                        <a:rPr sz="1000" b="0" i="0" u="none" strike="noStrike" dirty="0">
                          <a:solidFill>
                            <a:srgbClr val="000000"/>
                          </a:solidFill>
                          <a:latin typeface="Calibri"/>
                        </a:rPr>
                        <a:t> </a:t>
                      </a:r>
                      <a:r>
                        <a:rPr sz="1000" b="0" i="0" u="none" strike="noStrike" dirty="0" err="1">
                          <a:solidFill>
                            <a:srgbClr val="000000"/>
                          </a:solidFill>
                          <a:latin typeface="Calibri"/>
                        </a:rPr>
                        <a:t>Люциды</a:t>
                      </a:r>
                      <a:r>
                        <a:rPr sz="1000" b="0" i="0" u="none" strike="noStrike" dirty="0">
                          <a:solidFill>
                            <a:srgbClr val="000000"/>
                          </a:solidFill>
                          <a:latin typeface="Calibri"/>
                        </a:rPr>
                        <a:t> </a:t>
                      </a:r>
                      <a:r>
                        <a:rPr sz="1000" b="0" i="0" u="none" strike="noStrike" dirty="0" err="1">
                          <a:solidFill>
                            <a:srgbClr val="000000"/>
                          </a:solidFill>
                          <a:latin typeface="Calibri"/>
                        </a:rPr>
                        <a:t>Аквилы</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Люцида</a:t>
                      </a:r>
                      <a:r>
                        <a:rPr sz="1000" b="0" i="0" u="none" strike="noStrike" dirty="0">
                          <a:solidFill>
                            <a:srgbClr val="000000"/>
                          </a:solidFill>
                          <a:latin typeface="Calibri"/>
                        </a:rPr>
                        <a:t> </a:t>
                      </a:r>
                      <a:r>
                        <a:rPr sz="1000" b="0" i="0" u="none" strike="noStrike" dirty="0" err="1">
                          <a:solidFill>
                            <a:srgbClr val="000000"/>
                          </a:solidFill>
                          <a:latin typeface="Calibri"/>
                        </a:rPr>
                        <a:t>Аквила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Нулевой уровень и кошмары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978-5-04-235630-8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Young Adult. Готические миры Аделин Грейс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Аделин</a:t>
                      </a:r>
                      <a:r>
                        <a:rPr sz="1000" b="0" i="0" u="none" strike="noStrike" dirty="0">
                          <a:solidFill>
                            <a:srgbClr val="000000"/>
                          </a:solidFill>
                          <a:latin typeface="Calibri"/>
                        </a:rPr>
                        <a:t> </a:t>
                      </a:r>
                      <a:r>
                        <a:rPr sz="1000" b="0" i="0" u="none" strike="noStrike" dirty="0" err="1">
                          <a:solidFill>
                            <a:srgbClr val="000000"/>
                          </a:solidFill>
                          <a:latin typeface="Calibri"/>
                        </a:rPr>
                        <a:t>Грейс</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Божественные</a:t>
                      </a:r>
                      <a:r>
                        <a:rPr sz="1000" b="0" i="0" u="none" strike="noStrike" dirty="0">
                          <a:solidFill>
                            <a:srgbClr val="000000"/>
                          </a:solidFill>
                          <a:latin typeface="Calibri"/>
                        </a:rPr>
                        <a:t> </a:t>
                      </a:r>
                      <a:r>
                        <a:rPr sz="1000" b="0" i="0" u="none" strike="noStrike" dirty="0" err="1">
                          <a:solidFill>
                            <a:srgbClr val="000000"/>
                          </a:solidFill>
                          <a:latin typeface="Calibri"/>
                        </a:rPr>
                        <a:t>узы</a:t>
                      </a:r>
                      <a:r>
                        <a:rPr sz="1000" b="0" i="0" u="none" strike="noStrike" dirty="0">
                          <a:solidFill>
                            <a:srgbClr val="000000"/>
                          </a:solidFill>
                          <a:latin typeface="Calibri"/>
                        </a:rPr>
                        <a:t> (#1)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978-5-04-235915-6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Young Adult. Инстахит. Романтика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Ася, Лавринович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Отель</a:t>
                      </a:r>
                      <a:r>
                        <a:rPr sz="1000" b="0" i="0" u="none" strike="noStrike" dirty="0">
                          <a:solidFill>
                            <a:srgbClr val="000000"/>
                          </a:solidFill>
                          <a:latin typeface="Calibri"/>
                        </a:rPr>
                        <a:t> с </a:t>
                      </a:r>
                      <a:r>
                        <a:rPr sz="1000" b="0" i="0" u="none" strike="noStrike" dirty="0" err="1">
                          <a:solidFill>
                            <a:srgbClr val="000000"/>
                          </a:solidFill>
                          <a:latin typeface="Calibri"/>
                        </a:rPr>
                        <a:t>неприятностями</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978-5-04-230351-7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24.08.2026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Young Adult. Книжный бунт. Новые сказки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Ульяна Черкасова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Спящие боги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978-5-04-225824-4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6000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24.08.2026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Young Adult. Книжный бунт. Фантастика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Елена Кондрацкая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Луна, уснувшая в руках вампира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978-5-04-235253-9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04.09.2026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51777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Young Adult. Парни, что украдут твое сердце. Любовные романы Лины Винчестер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Лина Винчестер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Буквы Севера. Первая буква Севера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978-5-04-250870-7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А. Маринина. Больше чем детектив. Новая Эра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Александра Маринина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Люди за спиной. Том 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978-5-04-221698-5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1 002.00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А. Маринина. Больше чем детектив. Новая Эра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Александра Маринина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Люди за спиной. Том 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978-5-04-247699-0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Алый Клен. Российские хиты ориентального фэнтези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Лин Няннян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Небесная собака. Спасение души несчастного. Том 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978-5-04-225766-7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Альтернативная Российская империя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Виктор Дашкевич, Женя Гравис, Тимур Суворкин, Игорь Евдокимов, Дарья Кузнецова, Лев Брусилов, Александра Лавалье, Дарья Эпштейн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Осень в Российской империи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978-5-04-249063-7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Альтернативная Российская империя. Московские расследования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Женя Гравис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Изгнанник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978-5-04-247658-7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6537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Ассистентка Злодея. Бестселлер Ханны Николь Мерер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Ханна Николь Мерер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Сообщница Злодея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978-5-04-229180-7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Безумны вдвоем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Ирина Тис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Монстр Нокса (#2)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978-5-04-247759-1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Вне серий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Асклепиада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978-5-00281-212-7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Вне серий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Фантастический Гюстав Доре. Уникальная ретроспектива основных работ мастера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978-5-00281-185-4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01.09.2026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Вне серий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Советская елочная игрушка. Космические свершения, царица полей и образы из детства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978-5-00250-255-4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Все твои совершенства. Главные романы Колин Гувер (обложка)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Колин Гувер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Девятое ноября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978-5-04-248165-9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3489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РРЦ, </a:t>
                      </a:r>
                      <a:r>
                        <a:rPr sz="1000" b="0" i="0" u="none" strike="noStrike" dirty="0" err="1">
                          <a:solidFill>
                            <a:srgbClr val="000000"/>
                          </a:solidFill>
                          <a:latin typeface="Calibri"/>
                        </a:rPr>
                        <a:t>руб</a:t>
                      </a:r>
                      <a:r>
                        <a:rPr sz="1000" b="0" i="0" u="none" strike="noStrike" dirty="0">
                          <a:solidFill>
                            <a:srgbClr val="000000"/>
                          </a:solidFill>
                          <a:latin typeface="Calibri"/>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Вселенная</a:t>
                      </a:r>
                      <a:r>
                        <a:rPr sz="1000" b="0" i="0" u="none" strike="noStrike" dirty="0">
                          <a:solidFill>
                            <a:srgbClr val="000000"/>
                          </a:solidFill>
                          <a:latin typeface="Calibri"/>
                        </a:rPr>
                        <a:t> </a:t>
                      </a:r>
                      <a:r>
                        <a:rPr sz="1000" b="0" i="0" u="none" strike="noStrike" dirty="0" err="1">
                          <a:solidFill>
                            <a:srgbClr val="000000"/>
                          </a:solidFill>
                          <a:latin typeface="Calibri"/>
                        </a:rPr>
                        <a:t>Тани</a:t>
                      </a:r>
                      <a:r>
                        <a:rPr sz="1000" b="0" i="0" u="none" strike="noStrike" dirty="0">
                          <a:solidFill>
                            <a:srgbClr val="000000"/>
                          </a:solidFill>
                          <a:latin typeface="Calibri"/>
                        </a:rPr>
                        <a:t> </a:t>
                      </a:r>
                      <a:r>
                        <a:rPr sz="1000" b="0" i="0" u="none" strike="noStrike" dirty="0" err="1">
                          <a:solidFill>
                            <a:srgbClr val="000000"/>
                          </a:solidFill>
                          <a:latin typeface="Calibri"/>
                        </a:rPr>
                        <a:t>Гроттер</a:t>
                      </a:r>
                      <a:r>
                        <a:rPr sz="1000" b="0" i="0" u="none" strike="noStrike" dirty="0">
                          <a:solidFill>
                            <a:srgbClr val="000000"/>
                          </a:solidFill>
                          <a:latin typeface="Calibri"/>
                        </a:rPr>
                        <a:t>. </a:t>
                      </a:r>
                      <a:r>
                        <a:rPr sz="1000" b="0" i="0" u="none" strike="noStrike" dirty="0" err="1">
                          <a:solidFill>
                            <a:srgbClr val="000000"/>
                          </a:solidFill>
                          <a:latin typeface="Calibri"/>
                        </a:rPr>
                        <a:t>Фэнтези</a:t>
                      </a:r>
                      <a:r>
                        <a:rPr sz="1000" b="0" i="0" u="none" strike="noStrike" dirty="0">
                          <a:solidFill>
                            <a:srgbClr val="000000"/>
                          </a:solidFill>
                          <a:latin typeface="Calibri"/>
                        </a:rPr>
                        <a:t> </a:t>
                      </a:r>
                      <a:r>
                        <a:rPr sz="1000" b="0" i="0" u="none" strike="noStrike" dirty="0" err="1">
                          <a:solidFill>
                            <a:srgbClr val="000000"/>
                          </a:solidFill>
                          <a:latin typeface="Calibri"/>
                        </a:rPr>
                        <a:t>сага</a:t>
                      </a:r>
                      <a:r>
                        <a:rPr sz="1000" b="0" i="0" u="none" strike="noStrike" dirty="0">
                          <a:solidFill>
                            <a:srgbClr val="000000"/>
                          </a:solidFill>
                          <a:latin typeface="Calibri"/>
                        </a:rPr>
                        <a:t> </a:t>
                      </a:r>
                      <a:r>
                        <a:rPr sz="1000" b="0" i="0" u="none" strike="noStrike" dirty="0" err="1">
                          <a:solidFill>
                            <a:srgbClr val="000000"/>
                          </a:solidFill>
                          <a:latin typeface="Calibri"/>
                        </a:rPr>
                        <a:t>Дмитрия</a:t>
                      </a:r>
                      <a:r>
                        <a:rPr sz="1000" b="0" i="0" u="none" strike="noStrike" dirty="0">
                          <a:solidFill>
                            <a:srgbClr val="000000"/>
                          </a:solidFill>
                          <a:latin typeface="Calibri"/>
                        </a:rPr>
                        <a:t> </a:t>
                      </a:r>
                      <a:r>
                        <a:rPr sz="1000" b="0" i="0" u="none" strike="noStrike" dirty="0" err="1">
                          <a:solidFill>
                            <a:srgbClr val="000000"/>
                          </a:solidFill>
                          <a:latin typeface="Calibri"/>
                        </a:rPr>
                        <a:t>Емца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Дмитрий Емец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За 1000 лет до Тани Гроттер. Сага о Школе вождей (#1)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978-5-04-205039-8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Вселенная</a:t>
                      </a:r>
                      <a:r>
                        <a:rPr sz="1000" b="0" i="0" u="none" strike="noStrike" dirty="0">
                          <a:solidFill>
                            <a:srgbClr val="000000"/>
                          </a:solidFill>
                          <a:latin typeface="Calibri"/>
                        </a:rPr>
                        <a:t> </a:t>
                      </a:r>
                      <a:r>
                        <a:rPr sz="1000" b="0" i="0" u="none" strike="noStrike" dirty="0" err="1">
                          <a:solidFill>
                            <a:srgbClr val="000000"/>
                          </a:solidFill>
                          <a:latin typeface="Calibri"/>
                        </a:rPr>
                        <a:t>Тани</a:t>
                      </a:r>
                      <a:r>
                        <a:rPr sz="1000" b="0" i="0" u="none" strike="noStrike" dirty="0">
                          <a:solidFill>
                            <a:srgbClr val="000000"/>
                          </a:solidFill>
                          <a:latin typeface="Calibri"/>
                        </a:rPr>
                        <a:t> </a:t>
                      </a:r>
                      <a:r>
                        <a:rPr sz="1000" b="0" i="0" u="none" strike="noStrike" dirty="0" err="1">
                          <a:solidFill>
                            <a:srgbClr val="000000"/>
                          </a:solidFill>
                          <a:latin typeface="Calibri"/>
                        </a:rPr>
                        <a:t>Гроттер</a:t>
                      </a:r>
                      <a:r>
                        <a:rPr sz="1000" b="0" i="0" u="none" strike="noStrike" dirty="0">
                          <a:solidFill>
                            <a:srgbClr val="000000"/>
                          </a:solidFill>
                          <a:latin typeface="Calibri"/>
                        </a:rPr>
                        <a:t>. </a:t>
                      </a:r>
                      <a:r>
                        <a:rPr sz="1000" b="0" i="0" u="none" strike="noStrike" dirty="0" err="1">
                          <a:solidFill>
                            <a:srgbClr val="000000"/>
                          </a:solidFill>
                          <a:latin typeface="Calibri"/>
                        </a:rPr>
                        <a:t>Фэнтези</a:t>
                      </a:r>
                      <a:r>
                        <a:rPr sz="1000" b="0" i="0" u="none" strike="noStrike" dirty="0">
                          <a:solidFill>
                            <a:srgbClr val="000000"/>
                          </a:solidFill>
                          <a:latin typeface="Calibri"/>
                        </a:rPr>
                        <a:t> </a:t>
                      </a:r>
                      <a:r>
                        <a:rPr sz="1000" b="0" i="0" u="none" strike="noStrike" dirty="0" err="1">
                          <a:solidFill>
                            <a:srgbClr val="000000"/>
                          </a:solidFill>
                          <a:latin typeface="Calibri"/>
                        </a:rPr>
                        <a:t>сага</a:t>
                      </a:r>
                      <a:r>
                        <a:rPr sz="1000" b="0" i="0" u="none" strike="noStrike" dirty="0">
                          <a:solidFill>
                            <a:srgbClr val="000000"/>
                          </a:solidFill>
                          <a:latin typeface="Calibri"/>
                        </a:rPr>
                        <a:t> </a:t>
                      </a:r>
                      <a:r>
                        <a:rPr sz="1000" b="0" i="0" u="none" strike="noStrike" dirty="0" err="1">
                          <a:solidFill>
                            <a:srgbClr val="000000"/>
                          </a:solidFill>
                          <a:latin typeface="Calibri"/>
                        </a:rPr>
                        <a:t>Дмитрия</a:t>
                      </a:r>
                      <a:r>
                        <a:rPr sz="1000" b="0" i="0" u="none" strike="noStrike" dirty="0">
                          <a:solidFill>
                            <a:srgbClr val="000000"/>
                          </a:solidFill>
                          <a:latin typeface="Calibri"/>
                        </a:rPr>
                        <a:t> </a:t>
                      </a:r>
                      <a:r>
                        <a:rPr sz="1000" b="0" i="0" u="none" strike="noStrike" dirty="0" err="1">
                          <a:solidFill>
                            <a:srgbClr val="000000"/>
                          </a:solidFill>
                          <a:latin typeface="Calibri"/>
                        </a:rPr>
                        <a:t>Емца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Дмитрий</a:t>
                      </a:r>
                      <a:r>
                        <a:rPr sz="1000" b="0" i="0" u="none" strike="noStrike" dirty="0">
                          <a:solidFill>
                            <a:srgbClr val="000000"/>
                          </a:solidFill>
                          <a:latin typeface="Calibri"/>
                        </a:rPr>
                        <a:t> </a:t>
                      </a:r>
                      <a:r>
                        <a:rPr sz="1000" b="0" i="0" u="none" strike="noStrike" dirty="0" err="1">
                          <a:solidFill>
                            <a:srgbClr val="000000"/>
                          </a:solidFill>
                          <a:latin typeface="Calibri"/>
                        </a:rPr>
                        <a:t>Емец</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За 1000 лет до Тани Гроттер. Молот Тельхинов (#2)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978-5-04-205042-8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Вселенные ужасов Влада Райбера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Влад Райбер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Заброшенный</a:t>
                      </a:r>
                      <a:r>
                        <a:rPr sz="1000" b="0" i="0" u="none" strike="noStrike" dirty="0">
                          <a:solidFill>
                            <a:srgbClr val="000000"/>
                          </a:solidFill>
                          <a:latin typeface="Calibri"/>
                        </a:rPr>
                        <a:t> </a:t>
                      </a:r>
                      <a:r>
                        <a:rPr sz="1000" b="0" i="0" u="none" strike="noStrike" dirty="0" err="1">
                          <a:solidFill>
                            <a:srgbClr val="000000"/>
                          </a:solidFill>
                          <a:latin typeface="Calibri"/>
                        </a:rPr>
                        <a:t>лагерь</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978-5-04-238781-4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Губернский детектив. Расследования барона фон Шпинне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Лев Брусилов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Черная</a:t>
                      </a:r>
                      <a:r>
                        <a:rPr sz="1000" b="0" i="0" u="none" strike="noStrike" dirty="0">
                          <a:solidFill>
                            <a:srgbClr val="000000"/>
                          </a:solidFill>
                          <a:latin typeface="Calibri"/>
                        </a:rPr>
                        <a:t> </a:t>
                      </a:r>
                      <a:r>
                        <a:rPr sz="1000" b="0" i="0" u="none" strike="noStrike" dirty="0" err="1">
                          <a:solidFill>
                            <a:srgbClr val="000000"/>
                          </a:solidFill>
                          <a:latin typeface="Calibri"/>
                        </a:rPr>
                        <a:t>карусель</a:t>
                      </a:r>
                      <a:r>
                        <a:rPr sz="1000" b="0" i="0" u="none" strike="noStrike" dirty="0">
                          <a:solidFill>
                            <a:srgbClr val="000000"/>
                          </a:solidFill>
                          <a:latin typeface="Calibri"/>
                        </a:rPr>
                        <a:t> </a:t>
                      </a:r>
                      <a:r>
                        <a:rPr sz="1000" b="0" i="0" u="none" strike="noStrike" dirty="0" err="1">
                          <a:solidFill>
                            <a:srgbClr val="000000"/>
                          </a:solidFill>
                          <a:latin typeface="Calibri"/>
                        </a:rPr>
                        <a:t>братьев</a:t>
                      </a:r>
                      <a:r>
                        <a:rPr sz="1000" b="0" i="0" u="none" strike="noStrike" dirty="0">
                          <a:solidFill>
                            <a:srgbClr val="000000"/>
                          </a:solidFill>
                          <a:latin typeface="Calibri"/>
                        </a:rPr>
                        <a:t> </a:t>
                      </a:r>
                      <a:r>
                        <a:rPr sz="1000" b="0" i="0" u="none" strike="noStrike" dirty="0" err="1">
                          <a:solidFill>
                            <a:srgbClr val="000000"/>
                          </a:solidFill>
                          <a:latin typeface="Calibri"/>
                        </a:rPr>
                        <a:t>Человековых</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978-5-04-247657-0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Еще раз про любовь. Романы Т. Алюшиной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Татьяна Алюшина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Мой единственный маяк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978-5-04-242828-9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12000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25.08.2026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Женские судьбы. Уютная проза Марии Метлицкой. Новое оформление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Мария Метлицкая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Московский вальс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978-5-04-242601-8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25.08.2026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767386702"/>
              </p:ext>
            </p:extLst>
          </p:nvPr>
        </p:nvGraphicFramePr>
        <p:xfrm>
          <a:off x="333375" y="3682365"/>
          <a:ext cx="8534400" cy="313944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Жизнь</a:t>
                      </a:r>
                      <a:r>
                        <a:rPr sz="1000" b="0" i="0" u="none" strike="noStrike" dirty="0">
                          <a:solidFill>
                            <a:srgbClr val="000000"/>
                          </a:solidFill>
                          <a:latin typeface="Calibri"/>
                        </a:rPr>
                        <a:t> </a:t>
                      </a:r>
                      <a:r>
                        <a:rPr sz="1000" b="0" i="0" u="none" strike="noStrike" dirty="0" err="1">
                          <a:solidFill>
                            <a:srgbClr val="000000"/>
                          </a:solidFill>
                          <a:latin typeface="Calibri"/>
                        </a:rPr>
                        <a:t>без</a:t>
                      </a:r>
                      <a:r>
                        <a:rPr sz="1000" b="0" i="0" u="none" strike="noStrike" dirty="0">
                          <a:solidFill>
                            <a:srgbClr val="000000"/>
                          </a:solidFill>
                          <a:latin typeface="Calibri"/>
                        </a:rPr>
                        <a:t> </a:t>
                      </a:r>
                      <a:r>
                        <a:rPr sz="1000" b="0" i="0" u="none" strike="noStrike" dirty="0" err="1">
                          <a:solidFill>
                            <a:srgbClr val="000000"/>
                          </a:solidFill>
                          <a:latin typeface="Calibri"/>
                        </a:rPr>
                        <a:t>дублей</a:t>
                      </a:r>
                      <a:r>
                        <a:rPr sz="1000" b="0" i="0" u="none" strike="noStrike" dirty="0">
                          <a:solidFill>
                            <a:srgbClr val="000000"/>
                          </a:solidFill>
                          <a:latin typeface="Calibri"/>
                        </a:rPr>
                        <a:t>. </a:t>
                      </a:r>
                      <a:r>
                        <a:rPr sz="1000" b="0" i="0" u="none" strike="noStrike" dirty="0" err="1">
                          <a:solidFill>
                            <a:srgbClr val="000000"/>
                          </a:solidFill>
                          <a:latin typeface="Calibri"/>
                        </a:rPr>
                        <a:t>Просто</a:t>
                      </a:r>
                      <a:r>
                        <a:rPr sz="1000" b="0" i="0" u="none" strike="noStrike" dirty="0">
                          <a:solidFill>
                            <a:srgbClr val="000000"/>
                          </a:solidFill>
                          <a:latin typeface="Calibri"/>
                        </a:rPr>
                        <a:t> о </a:t>
                      </a:r>
                      <a:r>
                        <a:rPr sz="1000" b="0" i="0" u="none" strike="noStrike" dirty="0" err="1">
                          <a:solidFill>
                            <a:srgbClr val="000000"/>
                          </a:solidFill>
                          <a:latin typeface="Calibri"/>
                        </a:rPr>
                        <a:t>непростом</a:t>
                      </a:r>
                      <a:r>
                        <a:rPr sz="1000" b="0" i="0" u="none" strike="noStrike" dirty="0">
                          <a:solidFill>
                            <a:srgbClr val="000000"/>
                          </a:solidFill>
                          <a:latin typeface="Calibri"/>
                        </a:rPr>
                        <a:t> с </a:t>
                      </a:r>
                      <a:r>
                        <a:rPr sz="1000" b="0" i="0" u="none" strike="noStrike" dirty="0" err="1">
                          <a:solidFill>
                            <a:srgbClr val="000000"/>
                          </a:solidFill>
                          <a:latin typeface="Calibri"/>
                        </a:rPr>
                        <a:t>Ташей</a:t>
                      </a:r>
                      <a:r>
                        <a:rPr sz="1000" b="0" i="0" u="none" strike="noStrike" dirty="0">
                          <a:solidFill>
                            <a:srgbClr val="000000"/>
                          </a:solidFill>
                          <a:latin typeface="Calibri"/>
                        </a:rPr>
                        <a:t> </a:t>
                      </a:r>
                      <a:r>
                        <a:rPr sz="1000" b="0" i="0" u="none" strike="noStrike" dirty="0" err="1">
                          <a:solidFill>
                            <a:srgbClr val="000000"/>
                          </a:solidFill>
                          <a:latin typeface="Calibri"/>
                        </a:rPr>
                        <a:t>Муляр</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Таша Муляр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Дом на Птичьем острове. Книга третья: Белый ворон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978-5-04-222806-3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Иронический</a:t>
                      </a:r>
                      <a:r>
                        <a:rPr sz="1000" b="0" i="0" u="none" strike="noStrike" dirty="0">
                          <a:solidFill>
                            <a:srgbClr val="000000"/>
                          </a:solidFill>
                          <a:latin typeface="Calibri"/>
                        </a:rPr>
                        <a:t> </a:t>
                      </a:r>
                      <a:r>
                        <a:rPr sz="1000" b="0" i="0" u="none" strike="noStrike" dirty="0" err="1">
                          <a:solidFill>
                            <a:srgbClr val="000000"/>
                          </a:solidFill>
                          <a:latin typeface="Calibri"/>
                        </a:rPr>
                        <a:t>детектив</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Дарья</a:t>
                      </a:r>
                      <a:r>
                        <a:rPr sz="1000" b="0" i="0" u="none" strike="noStrike" dirty="0">
                          <a:solidFill>
                            <a:srgbClr val="000000"/>
                          </a:solidFill>
                          <a:latin typeface="Calibri"/>
                        </a:rPr>
                        <a:t> </a:t>
                      </a:r>
                      <a:r>
                        <a:rPr sz="1000" b="0" i="0" u="none" strike="noStrike" dirty="0" err="1">
                          <a:solidFill>
                            <a:srgbClr val="000000"/>
                          </a:solidFill>
                          <a:latin typeface="Calibri"/>
                        </a:rPr>
                        <a:t>Донцова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Никогда не сдавайся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978-5-04-242268-3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19.08.2026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Клуб убийств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Кошмарная</a:t>
                      </a:r>
                      <a:r>
                        <a:rPr sz="1000" b="0" i="0" u="none" strike="noStrike" dirty="0">
                          <a:solidFill>
                            <a:srgbClr val="000000"/>
                          </a:solidFill>
                          <a:latin typeface="Calibri"/>
                        </a:rPr>
                        <a:t> </a:t>
                      </a:r>
                      <a:r>
                        <a:rPr sz="1000" b="0" i="0" u="none" strike="noStrike" dirty="0" err="1">
                          <a:solidFill>
                            <a:srgbClr val="000000"/>
                          </a:solidFill>
                          <a:latin typeface="Calibri"/>
                        </a:rPr>
                        <a:t>вечеринка</a:t>
                      </a:r>
                      <a:r>
                        <a:rPr sz="1000" b="0" i="0" u="none" strike="noStrike" dirty="0">
                          <a:solidFill>
                            <a:srgbClr val="000000"/>
                          </a:solidFill>
                          <a:latin typeface="Calibri"/>
                        </a:rPr>
                        <a:t>. </a:t>
                      </a:r>
                      <a:r>
                        <a:rPr sz="1000" b="0" i="0" u="none" strike="noStrike" dirty="0" err="1">
                          <a:solidFill>
                            <a:srgbClr val="000000"/>
                          </a:solidFill>
                          <a:latin typeface="Calibri"/>
                        </a:rPr>
                        <a:t>Хэллоуин</a:t>
                      </a:r>
                      <a:r>
                        <a:rPr sz="1000" b="0" i="0" u="none" strike="noStrike" dirty="0">
                          <a:solidFill>
                            <a:srgbClr val="000000"/>
                          </a:solidFill>
                          <a:latin typeface="Calibri"/>
                        </a:rPr>
                        <a:t> в </a:t>
                      </a:r>
                      <a:r>
                        <a:rPr sz="1000" b="0" i="0" u="none" strike="noStrike" dirty="0" err="1">
                          <a:solidFill>
                            <a:srgbClr val="000000"/>
                          </a:solidFill>
                          <a:latin typeface="Calibri"/>
                        </a:rPr>
                        <a:t>книжном</a:t>
                      </a:r>
                      <a:r>
                        <a:rPr sz="1000" b="0" i="0" u="none" strike="noStrike" dirty="0">
                          <a:solidFill>
                            <a:srgbClr val="000000"/>
                          </a:solidFill>
                          <a:latin typeface="Calibri"/>
                        </a:rPr>
                        <a:t> "</a:t>
                      </a:r>
                      <a:r>
                        <a:rPr sz="1000" b="0" i="0" u="none" strike="noStrike" dirty="0" err="1">
                          <a:solidFill>
                            <a:srgbClr val="000000"/>
                          </a:solidFill>
                          <a:latin typeface="Calibri"/>
                        </a:rPr>
                        <a:t>Ленивые</a:t>
                      </a:r>
                      <a:r>
                        <a:rPr sz="1000" b="0" i="0" u="none" strike="noStrike" dirty="0">
                          <a:solidFill>
                            <a:srgbClr val="000000"/>
                          </a:solidFill>
                          <a:latin typeface="Calibri"/>
                        </a:rPr>
                        <a:t> </a:t>
                      </a:r>
                      <a:r>
                        <a:rPr sz="1000" b="0" i="0" u="none" strike="noStrike" dirty="0" err="1">
                          <a:solidFill>
                            <a:srgbClr val="000000"/>
                          </a:solidFill>
                          <a:latin typeface="Calibri"/>
                        </a:rPr>
                        <a:t>кости</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978-5-00281-121-2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17.08.2026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Книги, которые обнимают. Авторская серия Ольги Примаченко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Ольга Примаченко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Никто не знает, как правильно. Книга для тех, кто хочет, но боится взрослеть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978-5-04-250939-1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Книжная деревушка в Шотландии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Книжная деревушка в Шотландии. Осень чудес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978-5-00281-195-3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10.09.2026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Коллекция книжной иллюстрации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Алиса в Стране чудес (иллюстрации Изабель Симлер)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978-5-00281-258-5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01.09.2026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0441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Комильфо. Китайские романы и маньхуа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Сули Му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Глобальный экзамен. Том 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978-5-04-229574-4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06.07.2026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Комильфо. Манга. Gachiakuta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Кэй Урана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Gachiakuta. Крутые отбросы. Том 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978-5-04-242593-6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16.09.2026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Кремлевская школа переговоров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Игорь Рызов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ПсихоХуки. Как поставить наглеца на место и остаться королем ситуации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978-5-04-247988-5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Кроссовер. Роман-бестселлер в комиксах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VAIKUS, Анастасия Гор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Ковен озера Шамплейн. Графический роман. Том 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978-5-04-243425-9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Кроссовер. Тревожные истории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Патрик Хорват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 лесной глуши, где нет ни души. Весна священная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978-5-04-238129-4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Кружевная классика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Джейн Эйр. Кружевная классика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978-5-00281-259-2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1666054611"/>
              </p:ext>
            </p:extLst>
          </p:nvPr>
        </p:nvGraphicFramePr>
        <p:xfrm>
          <a:off x="333375" y="3377565"/>
          <a:ext cx="8534400" cy="313944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Любовь</a:t>
                      </a:r>
                      <a:r>
                        <a:rPr sz="1000" b="0" i="0" u="none" strike="noStrike" dirty="0">
                          <a:solidFill>
                            <a:srgbClr val="000000"/>
                          </a:solidFill>
                          <a:latin typeface="Calibri"/>
                        </a:rPr>
                        <a:t> в </a:t>
                      </a:r>
                      <a:r>
                        <a:rPr sz="1000" b="0" i="0" u="none" strike="noStrike" dirty="0" err="1">
                          <a:solidFill>
                            <a:srgbClr val="000000"/>
                          </a:solidFill>
                          <a:latin typeface="Calibri"/>
                        </a:rPr>
                        <a:t>маленьком</a:t>
                      </a:r>
                      <a:r>
                        <a:rPr sz="1000" b="0" i="0" u="none" strike="noStrike" dirty="0">
                          <a:solidFill>
                            <a:srgbClr val="000000"/>
                          </a:solidFill>
                          <a:latin typeface="Calibri"/>
                        </a:rPr>
                        <a:t> </a:t>
                      </a:r>
                      <a:r>
                        <a:rPr sz="1000" b="0" i="0" u="none" strike="noStrike" dirty="0" err="1">
                          <a:solidFill>
                            <a:srgbClr val="000000"/>
                          </a:solidFill>
                          <a:latin typeface="Calibri"/>
                        </a:rPr>
                        <a:t>городе</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Пекарня «Пряничный домик»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978-5-00281-269-1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Любовь</a:t>
                      </a:r>
                      <a:r>
                        <a:rPr sz="1000" b="0" i="0" u="none" strike="noStrike" dirty="0">
                          <a:solidFill>
                            <a:srgbClr val="000000"/>
                          </a:solidFill>
                          <a:latin typeface="Calibri"/>
                        </a:rPr>
                        <a:t> в </a:t>
                      </a:r>
                      <a:r>
                        <a:rPr sz="1000" b="0" i="0" u="none" strike="noStrike" dirty="0" err="1">
                          <a:solidFill>
                            <a:srgbClr val="000000"/>
                          </a:solidFill>
                          <a:latin typeface="Calibri"/>
                        </a:rPr>
                        <a:t>маленьком</a:t>
                      </a:r>
                      <a:r>
                        <a:rPr sz="1000" b="0" i="0" u="none" strike="noStrike" dirty="0">
                          <a:solidFill>
                            <a:srgbClr val="000000"/>
                          </a:solidFill>
                          <a:latin typeface="Calibri"/>
                        </a:rPr>
                        <a:t> </a:t>
                      </a:r>
                      <a:r>
                        <a:rPr sz="1000" b="0" i="0" u="none" strike="noStrike" dirty="0" err="1">
                          <a:solidFill>
                            <a:srgbClr val="000000"/>
                          </a:solidFill>
                          <a:latin typeface="Calibri"/>
                        </a:rPr>
                        <a:t>городе</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Поцелуй</a:t>
                      </a:r>
                      <a:r>
                        <a:rPr sz="1000" b="0" i="0" u="none" strike="noStrike" dirty="0">
                          <a:solidFill>
                            <a:srgbClr val="000000"/>
                          </a:solidFill>
                          <a:latin typeface="Calibri"/>
                        </a:rPr>
                        <a:t> </a:t>
                      </a:r>
                      <a:r>
                        <a:rPr sz="1000" b="0" i="0" u="none" strike="noStrike" dirty="0" err="1">
                          <a:solidFill>
                            <a:srgbClr val="000000"/>
                          </a:solidFill>
                          <a:latin typeface="Calibri"/>
                        </a:rPr>
                        <a:t>со</a:t>
                      </a:r>
                      <a:r>
                        <a:rPr sz="1000" b="0" i="0" u="none" strike="noStrike" dirty="0">
                          <a:solidFill>
                            <a:srgbClr val="000000"/>
                          </a:solidFill>
                          <a:latin typeface="Calibri"/>
                        </a:rPr>
                        <a:t> </a:t>
                      </a:r>
                      <a:r>
                        <a:rPr sz="1000" b="0" i="0" u="none" strike="noStrike" dirty="0" err="1">
                          <a:solidFill>
                            <a:srgbClr val="000000"/>
                          </a:solidFill>
                          <a:latin typeface="Calibri"/>
                        </a:rPr>
                        <a:t>вкусом</a:t>
                      </a:r>
                      <a:r>
                        <a:rPr sz="1000" b="0" i="0" u="none" strike="noStrike" dirty="0">
                          <a:solidFill>
                            <a:srgbClr val="000000"/>
                          </a:solidFill>
                          <a:latin typeface="Calibri"/>
                        </a:rPr>
                        <a:t> </a:t>
                      </a:r>
                      <a:r>
                        <a:rPr sz="1000" b="0" i="0" u="none" strike="noStrike" dirty="0" err="1">
                          <a:solidFill>
                            <a:srgbClr val="000000"/>
                          </a:solidFill>
                          <a:latin typeface="Calibri"/>
                        </a:rPr>
                        <a:t>тыквы</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978-5-00281-197-7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Любовь в маленьком городе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Гостиница</a:t>
                      </a:r>
                      <a:r>
                        <a:rPr sz="1000" b="0" i="0" u="none" strike="noStrike" dirty="0">
                          <a:solidFill>
                            <a:srgbClr val="000000"/>
                          </a:solidFill>
                          <a:latin typeface="Calibri"/>
                        </a:rPr>
                        <a:t> "</a:t>
                      </a:r>
                      <a:r>
                        <a:rPr sz="1000" b="0" i="0" u="none" strike="noStrike" dirty="0" err="1">
                          <a:solidFill>
                            <a:srgbClr val="000000"/>
                          </a:solidFill>
                          <a:latin typeface="Calibri"/>
                        </a:rPr>
                        <a:t>Яблоневый</a:t>
                      </a:r>
                      <a:r>
                        <a:rPr sz="1000" b="0" i="0" u="none" strike="noStrike" dirty="0">
                          <a:solidFill>
                            <a:srgbClr val="000000"/>
                          </a:solidFill>
                          <a:latin typeface="Calibri"/>
                        </a:rPr>
                        <a:t> </a:t>
                      </a:r>
                      <a:r>
                        <a:rPr sz="1000" b="0" i="0" u="none" strike="noStrike" dirty="0" err="1">
                          <a:solidFill>
                            <a:srgbClr val="000000"/>
                          </a:solidFill>
                          <a:latin typeface="Calibri"/>
                        </a:rPr>
                        <a:t>сад</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978-5-00281-274-5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Маленькая злая книга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Магнус Мист, Ута Лёвенберг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Маленькая злая книга. Головоломки с наклейками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978-5-04-244998-7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7-инт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Маленькая злая книга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Магнус Мист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Маленькая злая книга. Книга-адвент 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978-5-699-87867-3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08.08.2026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Новая классика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Мистер Вечный Канун. Город Полуночи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978-5-00281-243-1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01.09.2026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5013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Новая классика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Мистер Вечный Канун. Уэлихолн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978-5-00281-242-4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Окно в Россию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Настасья Реньжина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Потерял старик корову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978-5-04-244238-4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От хорошего к великому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Как построить великую жизнь. Системное исследование кризисов, выбора пути и жизненных побед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978-5-00281-300-1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Охотники за мирами. Бестселлеры Лии Арден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Лия Арден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Священный город бога-предателя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978-5-04-252981-8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Охотники за мирами. Бестселлеры Лии Арден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Лия Арден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Во главе закона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978-5-04-247662-4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22000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Просто делай! Делай просто! Книги Оскара Хартманна о мотивации, гибкости и счастье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Оскар Хартманн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Метод Альтернейт. Как достигать сверхцелей и не выгорать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978-5-04-241599-9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776893775"/>
              </p:ext>
            </p:extLst>
          </p:nvPr>
        </p:nvGraphicFramePr>
        <p:xfrm>
          <a:off x="333375" y="3834765"/>
          <a:ext cx="8534400" cy="204216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Расследования</a:t>
                      </a:r>
                      <a:r>
                        <a:rPr sz="1000" b="0" i="0" u="none" strike="noStrike" dirty="0">
                          <a:solidFill>
                            <a:srgbClr val="000000"/>
                          </a:solidFill>
                          <a:latin typeface="Calibri"/>
                        </a:rPr>
                        <a:t> </a:t>
                      </a:r>
                      <a:r>
                        <a:rPr sz="1000" b="0" i="0" u="none" strike="noStrike" dirty="0" err="1">
                          <a:solidFill>
                            <a:srgbClr val="000000"/>
                          </a:solidFill>
                          <a:latin typeface="Calibri"/>
                        </a:rPr>
                        <a:t>графа</a:t>
                      </a:r>
                      <a:r>
                        <a:rPr sz="1000" b="0" i="0" u="none" strike="noStrike" dirty="0">
                          <a:solidFill>
                            <a:srgbClr val="000000"/>
                          </a:solidFill>
                          <a:latin typeface="Calibri"/>
                        </a:rPr>
                        <a:t> </a:t>
                      </a:r>
                      <a:r>
                        <a:rPr sz="1000" b="0" i="0" u="none" strike="noStrike" dirty="0" err="1">
                          <a:solidFill>
                            <a:srgbClr val="000000"/>
                          </a:solidFill>
                          <a:latin typeface="Calibri"/>
                        </a:rPr>
                        <a:t>Аверина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Виктор Дашкевич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Ловушка для главного дива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978-5-04-246917-6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24.08.2026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Романы</a:t>
                      </a:r>
                      <a:r>
                        <a:rPr sz="1000" b="0" i="0" u="none" strike="noStrike" dirty="0">
                          <a:solidFill>
                            <a:srgbClr val="000000"/>
                          </a:solidFill>
                          <a:latin typeface="Calibri"/>
                        </a:rPr>
                        <a:t> МИФ. </a:t>
                      </a:r>
                      <a:r>
                        <a:rPr sz="1000" b="0" i="0" u="none" strike="noStrike" dirty="0" err="1">
                          <a:solidFill>
                            <a:srgbClr val="000000"/>
                          </a:solidFill>
                          <a:latin typeface="Calibri"/>
                        </a:rPr>
                        <a:t>Коллекционное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Где мы, там ад. Специальное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978-5-00281-177-9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Романы МИФ. Коллекционное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Загадочная</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a:t>
                      </a:r>
                      <a:r>
                        <a:rPr sz="1000" b="0" i="0" u="none" strike="noStrike" dirty="0" err="1">
                          <a:solidFill>
                            <a:srgbClr val="000000"/>
                          </a:solidFill>
                          <a:latin typeface="Calibri"/>
                        </a:rPr>
                        <a:t>Аллана</a:t>
                      </a:r>
                      <a:r>
                        <a:rPr sz="1000" b="0" i="0" u="none" strike="noStrike" dirty="0">
                          <a:solidFill>
                            <a:srgbClr val="000000"/>
                          </a:solidFill>
                          <a:latin typeface="Calibri"/>
                        </a:rPr>
                        <a:t> </a:t>
                      </a:r>
                      <a:r>
                        <a:rPr sz="1000" b="0" i="0" u="none" strike="noStrike" dirty="0" err="1">
                          <a:solidFill>
                            <a:srgbClr val="000000"/>
                          </a:solidFill>
                          <a:latin typeface="Calibri"/>
                        </a:rPr>
                        <a:t>Уэйна</a:t>
                      </a:r>
                      <a:r>
                        <a:rPr sz="1000" b="0" i="0" u="none" strike="noStrike" dirty="0">
                          <a:solidFill>
                            <a:srgbClr val="000000"/>
                          </a:solidFill>
                          <a:latin typeface="Calibri"/>
                        </a:rPr>
                        <a:t>. </a:t>
                      </a:r>
                      <a:r>
                        <a:rPr sz="1000" b="0" i="0" u="none" strike="noStrike" dirty="0" err="1">
                          <a:solidFill>
                            <a:srgbClr val="000000"/>
                          </a:solidFill>
                          <a:latin typeface="Calibri"/>
                        </a:rPr>
                        <a:t>Специальное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978-5-00281-277-6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Романы МИФ. Коллекционное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Похороны</a:t>
                      </a:r>
                      <a:r>
                        <a:rPr sz="1000" b="0" i="0" u="none" strike="noStrike" dirty="0">
                          <a:solidFill>
                            <a:srgbClr val="000000"/>
                          </a:solidFill>
                          <a:latin typeface="Calibri"/>
                        </a:rPr>
                        <a:t> </a:t>
                      </a:r>
                      <a:r>
                        <a:rPr sz="1000" b="0" i="0" u="none" strike="noStrike" dirty="0" err="1">
                          <a:solidFill>
                            <a:srgbClr val="000000"/>
                          </a:solidFill>
                          <a:latin typeface="Calibri"/>
                        </a:rPr>
                        <a:t>Самайна</a:t>
                      </a:r>
                      <a:r>
                        <a:rPr sz="1000" b="0" i="0" u="none" strike="noStrike" dirty="0">
                          <a:solidFill>
                            <a:srgbClr val="000000"/>
                          </a:solidFill>
                          <a:latin typeface="Calibri"/>
                        </a:rPr>
                        <a:t>. </a:t>
                      </a:r>
                      <a:r>
                        <a:rPr sz="1000" b="0" i="0" u="none" strike="noStrike" dirty="0" err="1">
                          <a:solidFill>
                            <a:srgbClr val="000000"/>
                          </a:solidFill>
                          <a:latin typeface="Calibri"/>
                        </a:rPr>
                        <a:t>Мортицианы</a:t>
                      </a:r>
                      <a:r>
                        <a:rPr sz="1000" b="0" i="0" u="none" strike="noStrike" dirty="0">
                          <a:solidFill>
                            <a:srgbClr val="000000"/>
                          </a:solidFill>
                          <a:latin typeface="Calibri"/>
                        </a:rPr>
                        <a:t>. </a:t>
                      </a:r>
                      <a:r>
                        <a:rPr sz="1000" b="0" i="0" u="none" strike="noStrike" dirty="0" err="1">
                          <a:solidFill>
                            <a:srgbClr val="000000"/>
                          </a:solidFill>
                          <a:latin typeface="Calibri"/>
                        </a:rPr>
                        <a:t>Специальное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978-5-00281-176-2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6537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Румперия. Романтика со вкусом. Яркие новеллы о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Лина Винчестер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Кровь и попкорн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978-5-04-251920-8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Святые Грешники. Бестселлеры Л. Дж. Шэн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 Дж. Шэн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Запретная любовь. Самые безумные мечты (#2)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978-5-04-233629-4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24.08.2026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Сенсация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Ронда Берн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Великая тайна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978-5-04-218723-0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31.07.2026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Сенсация в медицине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Елена Белова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Коктейль эмоций. Градус наших чувств: как мозг виртуозно смешивает их, чтобы мы не натворили много глупостей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978-5-04-201150-4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Точка зрения Всеведущего читателя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Точка зрения Всеведущего читателя. Том 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978-5-00250-599-9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26.08.2026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Точка зрения Всеведущего читателя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Точка зрения Всеведущего читателя. Том 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978-5-00250-601-9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26.08.2026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024156142"/>
              </p:ext>
            </p:extLst>
          </p:nvPr>
        </p:nvGraphicFramePr>
        <p:xfrm>
          <a:off x="333375" y="3987165"/>
          <a:ext cx="8534400" cy="109728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Румперия</a:t>
                      </a:r>
                      <a:r>
                        <a:rPr sz="1000" b="0" i="0" u="none" strike="noStrike" dirty="0">
                          <a:solidFill>
                            <a:srgbClr val="000000"/>
                          </a:solidFill>
                          <a:latin typeface="Calibri"/>
                        </a:rPr>
                        <a:t>. </a:t>
                      </a:r>
                      <a:r>
                        <a:rPr sz="1000" b="0" i="0" u="none" strike="noStrike" dirty="0" err="1">
                          <a:solidFill>
                            <a:srgbClr val="000000"/>
                          </a:solidFill>
                          <a:latin typeface="Calibri"/>
                        </a:rPr>
                        <a:t>Романтика</a:t>
                      </a:r>
                      <a:r>
                        <a:rPr sz="1000" b="0" i="0" u="none" strike="noStrike" dirty="0">
                          <a:solidFill>
                            <a:srgbClr val="000000"/>
                          </a:solidFill>
                          <a:latin typeface="Calibri"/>
                        </a:rPr>
                        <a:t> </a:t>
                      </a:r>
                      <a:r>
                        <a:rPr sz="1000" b="0" i="0" u="none" strike="noStrike" dirty="0" err="1">
                          <a:solidFill>
                            <a:srgbClr val="000000"/>
                          </a:solidFill>
                          <a:latin typeface="Calibri"/>
                        </a:rPr>
                        <a:t>со</a:t>
                      </a:r>
                      <a:r>
                        <a:rPr sz="1000" b="0" i="0" u="none" strike="noStrike" dirty="0">
                          <a:solidFill>
                            <a:srgbClr val="000000"/>
                          </a:solidFill>
                          <a:latin typeface="Calibri"/>
                        </a:rPr>
                        <a:t> </a:t>
                      </a:r>
                      <a:r>
                        <a:rPr sz="1000" b="0" i="0" u="none" strike="noStrike" dirty="0" err="1">
                          <a:solidFill>
                            <a:srgbClr val="000000"/>
                          </a:solidFill>
                          <a:latin typeface="Calibri"/>
                        </a:rPr>
                        <a:t>вкусом</a:t>
                      </a:r>
                      <a:r>
                        <a:rPr sz="1000" b="0" i="0" u="none" strike="noStrike" dirty="0">
                          <a:solidFill>
                            <a:srgbClr val="000000"/>
                          </a:solidFill>
                          <a:latin typeface="Calibri"/>
                        </a:rPr>
                        <a:t>. </a:t>
                      </a:r>
                      <a:r>
                        <a:rPr sz="1000" b="0" i="0" u="none" strike="noStrike" dirty="0" err="1">
                          <a:solidFill>
                            <a:srgbClr val="000000"/>
                          </a:solidFill>
                          <a:latin typeface="Calibri"/>
                        </a:rPr>
                        <a:t>Яркие</a:t>
                      </a:r>
                      <a:r>
                        <a:rPr sz="1000" b="0" i="0" u="none" strike="noStrike" dirty="0">
                          <a:solidFill>
                            <a:srgbClr val="000000"/>
                          </a:solidFill>
                          <a:latin typeface="Calibri"/>
                        </a:rPr>
                        <a:t> </a:t>
                      </a:r>
                      <a:r>
                        <a:rPr sz="1000" b="0" i="0" u="none" strike="noStrike" dirty="0" err="1">
                          <a:solidFill>
                            <a:srgbClr val="000000"/>
                          </a:solidFill>
                          <a:latin typeface="Calibri"/>
                        </a:rPr>
                        <a:t>новеллы</a:t>
                      </a:r>
                      <a:r>
                        <a:rPr sz="1000" b="0" i="0" u="none" strike="noStrike" dirty="0">
                          <a:solidFill>
                            <a:srgbClr val="000000"/>
                          </a:solidFill>
                          <a:latin typeface="Calibri"/>
                        </a:rPr>
                        <a:t> о </a:t>
                      </a:r>
                      <a:r>
                        <a:rPr sz="1000" b="0" i="0" u="none" strike="noStrike" dirty="0" err="1">
                          <a:solidFill>
                            <a:srgbClr val="000000"/>
                          </a:solidFill>
                          <a:latin typeface="Calibri"/>
                        </a:rPr>
                        <a:t>любви</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Эйрин</a:t>
                      </a:r>
                      <a:r>
                        <a:rPr sz="1000" b="0" i="0" u="none" strike="noStrike" dirty="0">
                          <a:solidFill>
                            <a:srgbClr val="000000"/>
                          </a:solidFill>
                          <a:latin typeface="Calibri"/>
                        </a:rPr>
                        <a:t> </a:t>
                      </a:r>
                      <a:r>
                        <a:rPr sz="1000" b="0" i="0" u="none" strike="noStrike" dirty="0" err="1">
                          <a:solidFill>
                            <a:srgbClr val="000000"/>
                          </a:solidFill>
                          <a:latin typeface="Calibri"/>
                        </a:rPr>
                        <a:t>Фаррон</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Имя</a:t>
                      </a:r>
                      <a:r>
                        <a:rPr sz="1000" b="0" i="0" u="none" strike="noStrike" dirty="0">
                          <a:solidFill>
                            <a:srgbClr val="000000"/>
                          </a:solidFill>
                          <a:latin typeface="Calibri"/>
                        </a:rPr>
                        <a:t> </a:t>
                      </a:r>
                      <a:r>
                        <a:rPr sz="1000" b="0" i="0" u="none" strike="noStrike" dirty="0" err="1">
                          <a:solidFill>
                            <a:srgbClr val="000000"/>
                          </a:solidFill>
                          <a:latin typeface="Calibri"/>
                        </a:rPr>
                        <a:t>демона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978-5-04-251921-5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Румперия. Романтика со вкусом. Яркие новеллы о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Алиса Джукич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Ночь</a:t>
                      </a:r>
                      <a:r>
                        <a:rPr sz="1000" b="0" i="0" u="none" strike="noStrike" dirty="0">
                          <a:solidFill>
                            <a:srgbClr val="000000"/>
                          </a:solidFill>
                          <a:latin typeface="Calibri"/>
                        </a:rPr>
                        <a:t> </a:t>
                      </a:r>
                      <a:r>
                        <a:rPr sz="1000" b="0" i="0" u="none" strike="noStrike" dirty="0" err="1">
                          <a:solidFill>
                            <a:srgbClr val="000000"/>
                          </a:solidFill>
                          <a:latin typeface="Calibri"/>
                        </a:rPr>
                        <a:t>перед</a:t>
                      </a:r>
                      <a:r>
                        <a:rPr sz="1000" b="0" i="0" u="none" strike="noStrike" dirty="0">
                          <a:solidFill>
                            <a:srgbClr val="000000"/>
                          </a:solidFill>
                          <a:latin typeface="Calibri"/>
                        </a:rPr>
                        <a:t> </a:t>
                      </a:r>
                      <a:r>
                        <a:rPr sz="1000" b="0" i="0" u="none" strike="noStrike" dirty="0" err="1">
                          <a:solidFill>
                            <a:srgbClr val="000000"/>
                          </a:solidFill>
                          <a:latin typeface="Calibri"/>
                        </a:rPr>
                        <a:t>ноябрем</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978-5-04-238711-1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3489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Точка зрения Всеведущего читателя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Точка зрения Всеведущего читателя. Том 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978-5-00281-203-5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26.08.2026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Точка зрения Всеведущего читателя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Точка зрения Всеведущего читателя. Том 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978-5-00281-204-2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27.08.2026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Харизма в действии. Для тех, кто хочет влиять и вдохновлять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Кети Сапович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Всегда выбирают меня. Как общаться, чтобы вас выбирали в бизнесе, дружбе и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978-5-04-245572-8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Хонкаку-детектив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Содзи Симада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Женщина с украденным лицом (#1)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978-5-04-243188-3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Четверка из Трясины. Детективы для подростков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Гульшат Абдеева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Фальшивый аккорд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978-5-04-245692-3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09.09.2026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Эмиль, Марго и друзья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Эмиль и Марго. Курс на монстрова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978-5-00281-332-2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"Зайчик" и другие истории Дмитрия Мордаса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978-5-04-239030-2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48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«Последняя комната. Сборник»</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Знаете ли вы, что в конце зеркального коридора есть дверь за которой  Последняя комната. В ней воспоминания обретают плоть, а страхи превращаются в соседей по квартире. Антон был уверен, что все осталось в прошлом, но городская тьма не забывает своих жертв. 
Когда в запертом гараже оживают тени исчезнувши...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3025289"/>
            <a:ext cx="5905500" cy="1477328"/>
          </a:xfrm>
          <a:prstGeom prst="rect">
            <a:avLst/>
          </a:prstGeom>
        </p:spPr>
        <p:txBody>
          <a:bodyPr wrap="square">
            <a:spAutoFit/>
          </a:bodyPr>
          <a:lstStyle/>
          <a:p>
            <a:r>
              <a:rPr lang="ru-RU" sz="1000" dirty="0" smtClean="0"/>
              <a:t>"Дмитрий </a:t>
            </a:r>
            <a:r>
              <a:rPr lang="ru-RU" sz="1000" dirty="0" err="1" smtClean="0"/>
              <a:t>Мордас</a:t>
            </a:r>
            <a:r>
              <a:rPr lang="ru-RU" sz="1000" dirty="0" smtClean="0"/>
              <a:t> — мастер мистических историй и финалист премии «</a:t>
            </a:r>
            <a:r>
              <a:rPr lang="ru-RU" sz="1000" dirty="0" err="1" smtClean="0"/>
              <a:t>Эксмо.Дебют</a:t>
            </a:r>
            <a:r>
              <a:rPr lang="ru-RU" sz="1000" dirty="0" smtClean="0"/>
              <a:t>». Его рассказ «Зайчик» лег в основу одноименной популярной игры. В ваших руках новые ужасающие рассказы с иллюстрациями! Настоящий подарок фанатам мистических историй!  Знаете ли вы, что в конце зеркального коридора есть дверь, за которой — Последняя комната. В ней воспоминания обретают плоть, а страхи превращаются в соседей по квартире. Антон был уверен, что все осталось в прошлом, но городская тьма не забывает своих жертв.  Когда в запертом гараже оживают тени исчезнувших детей, а из пустоты собственной квартиры доносится влажный, чавкающий звук, грань между реальностью и липким кошмаром стирается.  Откройте этот сборник — и вы услышите, как призраки на заснеженных улицах называют ваше имя. Но помните: то, что ждет в конце коридора, уже давно ждало именно вас…"</a:t>
            </a:r>
            <a:endParaRPr lang="ru-RU"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Cupcake. Бестселлеры Буктока. Бринн Уивер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978-5-04-242269-0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8862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«Сезон урожая»</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51785"/>
            <a:ext cx="5905500" cy="2400657"/>
          </a:xfrm>
          <a:prstGeom prst="rect">
            <a:avLst/>
          </a:prstGeom>
        </p:spPr>
        <p:txBody>
          <a:bodyPr wrap="square">
            <a:spAutoFit/>
          </a:bodyPr>
          <a:lstStyle/>
          <a:p>
            <a:r>
              <a:rPr lang="ru-RU" sz="1000" dirty="0" smtClean="0"/>
              <a:t>"Что посеешь — то и пожнешь. Главное — закопать улики…Новый цикл и новые герои от автора бестселлера «Палач и Дрозд». Добро пожаловать в Гиблый Мыс, курортный городок, куда туристы приезжают круглый год, но не всегда возвращаются домой. «Сезон урожая» — вторая часть цикла «Убойные сезоны». Если и встречать осень, то с этой книгой. Ее видно с любой полки: эффектное полиграфическое исполнение работает как часть истории — подобно приманке, за которой скрывается черный юмор и самые неожиданные сюжетные повороты. </a:t>
            </a:r>
            <a:r>
              <a:rPr lang="ru-RU" sz="1000" dirty="0" err="1" smtClean="0"/>
              <a:t>Бринн</a:t>
            </a:r>
            <a:r>
              <a:rPr lang="ru-RU" sz="1000" dirty="0" smtClean="0"/>
              <a:t> </a:t>
            </a:r>
            <a:r>
              <a:rPr lang="ru-RU" sz="1000" dirty="0" err="1" smtClean="0"/>
              <a:t>Уивер</a:t>
            </a:r>
            <a:r>
              <a:rPr lang="ru-RU" sz="1000" dirty="0" smtClean="0"/>
              <a:t> — суперпопулярный автор в </a:t>
            </a:r>
            <a:r>
              <a:rPr lang="ru-RU" sz="1000" dirty="0" err="1" smtClean="0"/>
              <a:t>TikTok</a:t>
            </a:r>
            <a:r>
              <a:rPr lang="ru-RU" sz="1000" dirty="0" smtClean="0"/>
              <a:t>, чьи книги уже успели полюбить российские </a:t>
            </a:r>
            <a:r>
              <a:rPr lang="ru-RU" sz="1000" dirty="0" err="1" smtClean="0"/>
              <a:t>читатели.Для</a:t>
            </a:r>
            <a:r>
              <a:rPr lang="ru-RU" sz="1000" dirty="0" smtClean="0"/>
              <a:t> него поиск людей — работа. Для нее — способ выжить. Но в Гиблом Мысе охотник легко может стать добычей. </a:t>
            </a:r>
            <a:r>
              <a:rPr lang="ru-RU" sz="1000" dirty="0" err="1" smtClean="0"/>
              <a:t>Нолан</a:t>
            </a:r>
            <a:r>
              <a:rPr lang="ru-RU" sz="1000" dirty="0" smtClean="0"/>
              <a:t> знает, как заставить исчезнуть тех, кто заслуживает смерти. Он привык к контролю и... тишине, но </a:t>
            </a:r>
            <a:r>
              <a:rPr lang="ru-RU" sz="1000" dirty="0" err="1" smtClean="0"/>
              <a:t>Харпер</a:t>
            </a:r>
            <a:r>
              <a:rPr lang="ru-RU" sz="1000" dirty="0" smtClean="0"/>
              <a:t> переворачивает его мир. Она — его хаос, его вдохновение и единственная женщина, ради которой он готов сжечь этот мир дотла. Но их кровавая идиллия длится недолго, и тени прошлого начинают обретать плоть. Имя «Убийцы с пером» снова всплывает в заголовках, а по пятам за парой следует фанатичный «Рыцарь Правды», жаждущий </a:t>
            </a:r>
            <a:r>
              <a:rPr lang="ru-RU" sz="1000" dirty="0" err="1" smtClean="0"/>
              <a:t>разоблачения.Когда</a:t>
            </a:r>
            <a:r>
              <a:rPr lang="ru-RU" sz="1000" dirty="0" smtClean="0"/>
              <a:t> </a:t>
            </a:r>
            <a:r>
              <a:rPr lang="ru-RU" sz="1000" dirty="0" err="1" smtClean="0"/>
              <a:t>Нолан</a:t>
            </a:r>
            <a:r>
              <a:rPr lang="ru-RU" sz="1000" dirty="0" smtClean="0"/>
              <a:t> оказывается в ловушке, становится ясно, что их с </a:t>
            </a:r>
            <a:r>
              <a:rPr lang="ru-RU" sz="1000" dirty="0" err="1" smtClean="0"/>
              <a:t>Харпер</a:t>
            </a:r>
            <a:r>
              <a:rPr lang="ru-RU" sz="1000" dirty="0" smtClean="0"/>
              <a:t> чувства — часть чьего-то изощренного, садистского плана. И теперь, чтобы спасти любимого из смертельного плена, ей придется сбросить маску и стать самым опасным хищником Гиблого мыса."</a:t>
            </a:r>
            <a:endParaRPr lang="ru-RU"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Freedom. Моя чертова ошибка любви. Бестселлеры С. Р. Джейн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978-5-04-220667-2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48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«Чертовски неправильный новичок (#5)»</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Я не выбирала такую судьбу  однако собственные решения и привели меня в ужасный мир, из которого нет выхода. По крайней мере, не было, пока сам Логан Йорк, восходящая звезда Далласских Рыцарей, не пообещал освободить меня. Стоило мне отказаться встречаться с этим дерзким новичком, как он нашел другой спос...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994660"/>
            <a:ext cx="5905500" cy="1938992"/>
          </a:xfrm>
          <a:prstGeom prst="rect">
            <a:avLst/>
          </a:prstGeom>
        </p:spPr>
        <p:txBody>
          <a:bodyPr wrap="square">
            <a:spAutoFit/>
          </a:bodyPr>
          <a:lstStyle/>
          <a:p>
            <a:r>
              <a:rPr lang="ru-RU" sz="1000" dirty="0" smtClean="0"/>
              <a:t>"Связь — слишком опасная, чтобы ей поддаваться. Свобода — слишком ценная, чтобы ее терять… Новый темный роман от автора бестселлера «Чертовски неправильный номер» С. Р. Джейн! Писательница знает идеальный рецепт захватывающей истории: щепотка разбитых сердец, много темной романтики и гарантированно счастливый финал!  «Чертовски неправильный новичок» — продолжение популярной серии спортивных романов в жанре </a:t>
            </a:r>
            <a:r>
              <a:rPr lang="ru-RU" sz="1000" dirty="0" err="1" smtClean="0"/>
              <a:t>дарк</a:t>
            </a:r>
            <a:r>
              <a:rPr lang="ru-RU" sz="1000" dirty="0" smtClean="0"/>
              <a:t> романс «Моя чертова ошибка любви». Международный бестселлер темной романтики! Абсолютный хит </a:t>
            </a:r>
            <a:r>
              <a:rPr lang="ru-RU" sz="1000" dirty="0" err="1" smtClean="0"/>
              <a:t>Буктока</a:t>
            </a:r>
            <a:r>
              <a:rPr lang="ru-RU" sz="1000" dirty="0" smtClean="0"/>
              <a:t> в жанре </a:t>
            </a:r>
            <a:r>
              <a:rPr lang="ru-RU" sz="1000" dirty="0" err="1" smtClean="0"/>
              <a:t>дарк</a:t>
            </a:r>
            <a:r>
              <a:rPr lang="ru-RU" sz="1000" dirty="0" smtClean="0"/>
              <a:t> романс! Огненная и неудержимая история любви хоккеиста-суперзвезды </a:t>
            </a:r>
            <a:r>
              <a:rPr lang="ru-RU" sz="1000" dirty="0" err="1" smtClean="0"/>
              <a:t>Логана</a:t>
            </a:r>
            <a:r>
              <a:rPr lang="ru-RU" sz="1000" dirty="0" smtClean="0"/>
              <a:t> и сломленной девушки </a:t>
            </a:r>
            <a:r>
              <a:rPr lang="ru-RU" sz="1000" dirty="0" err="1" smtClean="0"/>
              <a:t>Слоан</a:t>
            </a:r>
            <a:r>
              <a:rPr lang="ru-RU" sz="1000" dirty="0" smtClean="0"/>
              <a:t>. Идеальная книга для всех фанатов драматичных, захватывающих и чувственных романов с перчинкой, а также неоднозначных и порочных героев с серой моралью. Эмоциональная и откровенная история на грани разумного. Выбор поклонников Х.Д. </a:t>
            </a:r>
            <a:r>
              <a:rPr lang="ru-RU" sz="1000" dirty="0" err="1" smtClean="0"/>
              <a:t>Карлтон</a:t>
            </a:r>
            <a:r>
              <a:rPr lang="ru-RU" sz="1000" dirty="0" smtClean="0"/>
              <a:t>.    НЕПРЕДСКАЗУЕМАЯ ИСПОВЕДЬ О ВСЕПОГЛОЩАЮЩЕЙ ЛЮБВИ.  «Я ИСКАЛ ТЕБЯ ВСЮ ЖИЗНЬ И, КАЖЕТСЯ, ТОЛЬКО ТЕПЕРЬ МОГУ ДЫШАТЬ ПОЛНОЙ ГРУДЬЮ</a:t>
            </a:r>
            <a:endParaRPr lang="ru-RU"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Freedom. Проза Софи Анри. Миры магии и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978-5-04-239017-3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«Игры королей. Судьбы Ардена»</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Подарочный омнибус рассчитан одновременно на существующую аудиторию популярного цикла и покупателей коллекционных изданий. Два произведения в одном томе, узнаваемое имя автора  лауреата премии Эксмо. Дебют  и премиальное исполнение создают высокую воспринимаемую ценность книги и делают ее сильной позицией для подарочной и тематической выкладки </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Сразу две истории из любимой вселенной Ардена в одном коллекционном томе. Читатель узнает судьбы принца Тристана и принцессы Роксаны и увидит знакомый мир с новых сторон дворцовые заговоры, опасная магия, семейные тайны, сложный выбор между любовью и долгом и отношения от ненависти до любви. Особую ценность изданию придает богатое оформление с цветными иллюстрациями, суперобложкой, открытками, закрашенным обрезом и семейным древом. </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Две судьбы, две эпохи, одна корона.
Принц, которого все считают мертвым, и тайна, за которую он готов заплатить жизнью. Триста... </a:t>
            </a:r>
            <a:r>
              <a:rPr sz="1000" b="0" i="1" u="none" strike="noStrike">
                <a:solidFill>
                  <a:srgbClr val="E13716"/>
                </a:solidFill>
                <a:latin typeface="Calibri"/>
                <a:hlinkClick r:id="rId5" tooltip="Посмотреть в Витрине"/>
              </a:rPr>
              <a:t>подробнее</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2500"/>
            <a:ext cx="8572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8477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Масштабная поддержка новинки в SMM издательства и автора продвижение у книжных блогеров и в сообществах ромэнтези акцент на возвращение во вселенную Ардена и две истории под одной обложкой распаковки и демонстрация премиального оформления, иллюстраций и вложений работа с существующим фандомом Софи Анри продвижение в подарочных и коллекционных подборках.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Inspiria Романтика. Ребекка Яррос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978-5-04-242266-9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528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«Пепел. Харпер и Нокс»</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09875"/>
            <a:ext cx="5905500" cy="2554545"/>
          </a:xfrm>
          <a:prstGeom prst="rect">
            <a:avLst/>
          </a:prstGeom>
        </p:spPr>
        <p:txBody>
          <a:bodyPr wrap="square">
            <a:spAutoFit/>
          </a:bodyPr>
          <a:lstStyle/>
          <a:p>
            <a:r>
              <a:rPr lang="ru-RU" sz="1000" dirty="0" smtClean="0"/>
              <a:t>"От автора мирового бестселлера «ЧЕТВЕРТОЕ КРЫЛО». Третья книга цикла Ребекки </a:t>
            </a:r>
            <a:r>
              <a:rPr lang="ru-RU" sz="1000" dirty="0" err="1" smtClean="0"/>
              <a:t>Яррос</a:t>
            </a:r>
            <a:r>
              <a:rPr lang="ru-RU" sz="1000" dirty="0" smtClean="0"/>
              <a:t> о горячих </a:t>
            </a:r>
            <a:r>
              <a:rPr lang="ru-RU" sz="1000" dirty="0" err="1" smtClean="0"/>
              <a:t>пожарных.Стильный</a:t>
            </a:r>
            <a:r>
              <a:rPr lang="ru-RU" sz="1000" dirty="0" smtClean="0"/>
              <a:t> </a:t>
            </a:r>
            <a:r>
              <a:rPr lang="ru-RU" sz="1000" dirty="0" err="1" smtClean="0"/>
              <a:t>покет</a:t>
            </a:r>
            <a:r>
              <a:rPr lang="ru-RU" sz="1000" dirty="0" smtClean="0"/>
              <a:t> с клапанами, сияющей фольгой и кремовой </a:t>
            </a:r>
            <a:r>
              <a:rPr lang="ru-RU" sz="1000" dirty="0" err="1" smtClean="0"/>
              <a:t>бумагой.Иногда</a:t>
            </a:r>
            <a:r>
              <a:rPr lang="ru-RU" sz="1000" dirty="0" smtClean="0"/>
              <a:t> ложь должна сгореть дотла, чтобы из пепла родилась </a:t>
            </a:r>
            <a:r>
              <a:rPr lang="ru-RU" sz="1000" dirty="0" err="1" smtClean="0"/>
              <a:t>истина.Харпер</a:t>
            </a:r>
            <a:r>
              <a:rPr lang="ru-RU" sz="1000" dirty="0" smtClean="0"/>
              <a:t> не планировала становиться опекуном двух осиротевших мальчиков. Но когда беда разрушает чужую семью, она не может остаться в стороне. Ради детей </a:t>
            </a:r>
            <a:r>
              <a:rPr lang="ru-RU" sz="1000" dirty="0" err="1" smtClean="0"/>
              <a:t>Харпер</a:t>
            </a:r>
            <a:r>
              <a:rPr lang="ru-RU" sz="1000" dirty="0" smtClean="0"/>
              <a:t> готова на все — даже поселиться в доме </a:t>
            </a:r>
            <a:r>
              <a:rPr lang="ru-RU" sz="1000" dirty="0" err="1" smtClean="0"/>
              <a:t>Нокса</a:t>
            </a:r>
            <a:r>
              <a:rPr lang="ru-RU" sz="1000" dirty="0" smtClean="0"/>
              <a:t>, лучшего друга своего брата и мужчины, которого она полюбила еще в </a:t>
            </a:r>
            <a:r>
              <a:rPr lang="ru-RU" sz="1000" dirty="0" err="1" smtClean="0"/>
              <a:t>детстве.Нокс</a:t>
            </a:r>
            <a:r>
              <a:rPr lang="ru-RU" sz="1000" dirty="0" smtClean="0"/>
              <a:t> знает, что значит пережить потерю. Когда-то пожар навсегда изменил его жизнь, оставив после себя чувства, о которых проще было забыть. Но теперь, когда </a:t>
            </a:r>
            <a:r>
              <a:rPr lang="ru-RU" sz="1000" dirty="0" err="1" smtClean="0"/>
              <a:t>Харпер</a:t>
            </a:r>
            <a:r>
              <a:rPr lang="ru-RU" sz="1000" dirty="0" smtClean="0"/>
              <a:t> и дети оказываются под его крышей, </a:t>
            </a:r>
            <a:r>
              <a:rPr lang="ru-RU" sz="1000" dirty="0" err="1" smtClean="0"/>
              <a:t>Нокс</a:t>
            </a:r>
            <a:r>
              <a:rPr lang="ru-RU" sz="1000" dirty="0" smtClean="0"/>
              <a:t> предлагает невозможное: стать для мальчиков </a:t>
            </a:r>
            <a:r>
              <a:rPr lang="ru-RU" sz="1000" dirty="0" err="1" smtClean="0"/>
              <a:t>семьей.То</a:t>
            </a:r>
            <a:r>
              <a:rPr lang="ru-RU" sz="1000" dirty="0" smtClean="0"/>
              <a:t>, что начиналось как временное решение, быстро становится опасно личным. Под одной крышей оживают старые раны, возвращается притяжение, которому они слишком долго сопротивлялись, а фиктивная близость перестает быть игрой. И когда обстоятельства требуют еще более рискованного шага, </a:t>
            </a:r>
            <a:r>
              <a:rPr lang="ru-RU" sz="1000" dirty="0" err="1" smtClean="0"/>
              <a:t>Харпер</a:t>
            </a:r>
            <a:r>
              <a:rPr lang="ru-RU" sz="1000" dirty="0" smtClean="0"/>
              <a:t> и </a:t>
            </a:r>
            <a:r>
              <a:rPr lang="ru-RU" sz="1000" dirty="0" err="1" smtClean="0"/>
              <a:t>Ноксу</a:t>
            </a:r>
            <a:r>
              <a:rPr lang="ru-RU" sz="1000" dirty="0" smtClean="0"/>
              <a:t> придется решить, готовы ли они довериться друг другу </a:t>
            </a:r>
            <a:r>
              <a:rPr lang="ru-RU" sz="1000" dirty="0" err="1" smtClean="0"/>
              <a:t>по-настоящему.«Эта</a:t>
            </a:r>
            <a:r>
              <a:rPr lang="ru-RU" sz="1000" dirty="0" smtClean="0"/>
              <a:t> история сочетает в себе все, за что я люблю подобный жанр: запретное притяжение, семейный уют, пожарного, который заботится о детях. После финала хочется позвонить близким просто так. Это одна из лучших книг </a:t>
            </a:r>
            <a:r>
              <a:rPr lang="ru-RU" sz="1000" dirty="0" err="1" smtClean="0"/>
              <a:t>Яррос</a:t>
            </a:r>
            <a:r>
              <a:rPr lang="ru-RU" sz="1000" dirty="0" smtClean="0"/>
              <a:t>, с которой должен познакомиться каждый, кто не читал ее ранние </a:t>
            </a:r>
            <a:r>
              <a:rPr lang="ru-RU" sz="1000" dirty="0" err="1" smtClean="0"/>
              <a:t>работы».«Целую</a:t>
            </a:r>
            <a:r>
              <a:rPr lang="ru-RU" sz="1000" dirty="0" smtClean="0"/>
              <a:t>, Лера», книжный </a:t>
            </a:r>
            <a:r>
              <a:rPr lang="ru-RU" sz="1000" dirty="0" err="1" smtClean="0"/>
              <a:t>блогер</a:t>
            </a:r>
            <a:r>
              <a:rPr lang="ru-RU" sz="1000" dirty="0" smtClean="0"/>
              <a:t>"</a:t>
            </a:r>
            <a:endParaRPr lang="ru-RU"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Inspiria Ромэнтези. Меч и клятва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978-5-04-251631-3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«Луна и Плут. Лимитированное издание»</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Луна и Плут сейчас   книга 1 в этом сегменте по узнаваемости автора Рейчел Гиллиг называют королевой готического ромэнтези. У неё уже есть аудитория в России Рыцарь и мотылёк вышел на русском и получил высокие предзаказы и отзывы ещё до выхода. Наличие в магазине этой серии  способ удержать читателя, который ищет чтото похожее на Одно тёмное окно или как Дом Зверя, и дать ему логичное продолжение полки.
Кроме того, книга работает как коллекционный това</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Луна и Плут  прямое продолжение Рыцаря и мотылька, который дебютировал на 1 в списке бестселлеров New York Times и провёл в нём восемь недель . Это не просто продолжение, а завершение дилогии, что снижает риск для покупателя он получает законченную историю, а не бесконечную серию. 
Луна и Плут обещает то, за что читатели полюбили первую книгу, но с более высокими ставками и тёмными тайнами. Сюжет строится вокруг турниров, разрушения артефактов и попытк</a:t>
            </a:r>
          </a:p>
        </p:txBody>
      </p:sp>
      <p:sp>
        <p:nvSpPr>
          <p:cNvPr id="16" name="TextBox 15"/>
          <p:cNvSpPr txBox="1"/>
          <p:nvPr/>
        </p:nvSpPr>
        <p:spPr>
          <a:xfrm>
            <a:off x="3238500" y="552604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7" name="TextBox 16"/>
          <p:cNvSpPr txBox="1"/>
          <p:nvPr/>
        </p:nvSpPr>
        <p:spPr>
          <a:xfrm>
            <a:off x="3333750" y="5907045"/>
            <a:ext cx="5839883" cy="861774"/>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Продвигаем</a:t>
            </a:r>
            <a:r>
              <a:rPr sz="1000" b="0" i="0" u="none" strike="noStrike" dirty="0">
                <a:solidFill>
                  <a:srgbClr val="000000"/>
                </a:solidFill>
                <a:latin typeface="Calibri"/>
              </a:rPr>
              <a:t> </a:t>
            </a:r>
            <a:r>
              <a:rPr sz="1000" b="0" i="0" u="none" strike="noStrike" dirty="0" err="1">
                <a:solidFill>
                  <a:srgbClr val="000000"/>
                </a:solidFill>
                <a:latin typeface="Calibri"/>
              </a:rPr>
              <a:t>книгу</a:t>
            </a:r>
            <a:r>
              <a:rPr sz="1000" b="0" i="0" u="none" strike="noStrike" dirty="0">
                <a:solidFill>
                  <a:srgbClr val="000000"/>
                </a:solidFill>
                <a:latin typeface="Calibri"/>
              </a:rPr>
              <a:t> с </a:t>
            </a:r>
            <a:r>
              <a:rPr sz="1000" b="0" i="0" u="none" strike="noStrike" dirty="0" err="1">
                <a:solidFill>
                  <a:srgbClr val="000000"/>
                </a:solidFill>
                <a:latin typeface="Calibri"/>
              </a:rPr>
              <a:t>помощью</a:t>
            </a:r>
            <a:r>
              <a:rPr sz="1000" b="0" i="0" u="none" strike="noStrike" dirty="0">
                <a:solidFill>
                  <a:srgbClr val="000000"/>
                </a:solidFill>
                <a:latin typeface="Calibri"/>
              </a:rPr>
              <a:t> </a:t>
            </a:r>
            <a:r>
              <a:rPr sz="1000" b="0" i="0" u="none" strike="noStrike" dirty="0" err="1">
                <a:solidFill>
                  <a:srgbClr val="000000"/>
                </a:solidFill>
                <a:latin typeface="Calibri"/>
              </a:rPr>
              <a:t>анонсов</a:t>
            </a:r>
            <a:r>
              <a:rPr sz="1000" b="0" i="0" u="none" strike="noStrike" dirty="0">
                <a:solidFill>
                  <a:srgbClr val="000000"/>
                </a:solidFill>
                <a:latin typeface="Calibri"/>
              </a:rPr>
              <a:t> в </a:t>
            </a:r>
            <a:r>
              <a:rPr sz="1000" b="0" i="0" u="none" strike="noStrike" dirty="0" err="1">
                <a:solidFill>
                  <a:srgbClr val="000000"/>
                </a:solidFill>
                <a:latin typeface="Calibri"/>
              </a:rPr>
              <a:t>социальных</a:t>
            </a:r>
            <a:r>
              <a:rPr sz="1000" b="0" i="0" u="none" strike="noStrike" dirty="0">
                <a:solidFill>
                  <a:srgbClr val="000000"/>
                </a:solidFill>
                <a:latin typeface="Calibri"/>
              </a:rPr>
              <a:t> </a:t>
            </a:r>
            <a:r>
              <a:rPr sz="1000" b="0" i="0" u="none" strike="noStrike" dirty="0" err="1">
                <a:solidFill>
                  <a:srgbClr val="000000"/>
                </a:solidFill>
                <a:latin typeface="Calibri"/>
              </a:rPr>
              <a:t>сетях</a:t>
            </a:r>
            <a:r>
              <a:rPr sz="1000" b="0" i="0" u="none" strike="noStrike" dirty="0">
                <a:solidFill>
                  <a:srgbClr val="000000"/>
                </a:solidFill>
                <a:latin typeface="Calibri"/>
              </a:rPr>
              <a:t> и </a:t>
            </a:r>
            <a:r>
              <a:rPr sz="1000" b="0" i="0" u="none" strike="noStrike" dirty="0" err="1">
                <a:solidFill>
                  <a:srgbClr val="000000"/>
                </a:solidFill>
                <a:latin typeface="Calibri"/>
              </a:rPr>
              <a:t>целевых</a:t>
            </a:r>
            <a:r>
              <a:rPr sz="1000" b="0" i="0" u="none" strike="noStrike" dirty="0">
                <a:solidFill>
                  <a:srgbClr val="000000"/>
                </a:solidFill>
                <a:latin typeface="Calibri"/>
              </a:rPr>
              <a:t> </a:t>
            </a:r>
            <a:r>
              <a:rPr sz="1000" b="0" i="0" u="none" strike="noStrike" dirty="0" err="1">
                <a:solidFill>
                  <a:srgbClr val="000000"/>
                </a:solidFill>
                <a:latin typeface="Calibri"/>
              </a:rPr>
              <a:t>книжных</a:t>
            </a:r>
            <a:r>
              <a:rPr sz="1000" b="0" i="0" u="none" strike="noStrike" dirty="0">
                <a:solidFill>
                  <a:srgbClr val="000000"/>
                </a:solidFill>
                <a:latin typeface="Calibri"/>
              </a:rPr>
              <a:t> </a:t>
            </a:r>
            <a:r>
              <a:rPr sz="1000" b="0" i="0" u="none" strike="noStrike" dirty="0" err="1">
                <a:solidFill>
                  <a:srgbClr val="000000"/>
                </a:solidFill>
                <a:latin typeface="Calibri"/>
              </a:rPr>
              <a:t>сообществах</a:t>
            </a:r>
            <a:r>
              <a:rPr sz="1000" b="0" i="0" u="none" strike="noStrike" dirty="0">
                <a:solidFill>
                  <a:srgbClr val="000000"/>
                </a:solidFill>
                <a:latin typeface="Calibri"/>
              </a:rPr>
              <a:t>, </a:t>
            </a:r>
            <a:r>
              <a:rPr sz="1000" b="0" i="0" u="none" strike="noStrike" dirty="0" err="1">
                <a:solidFill>
                  <a:srgbClr val="000000"/>
                </a:solidFill>
                <a:latin typeface="Calibri"/>
              </a:rPr>
              <a:t>организуем</a:t>
            </a:r>
            <a:r>
              <a:rPr sz="1000" b="0" i="0" u="none" strike="noStrike" dirty="0">
                <a:solidFill>
                  <a:srgbClr val="000000"/>
                </a:solidFill>
                <a:latin typeface="Calibri"/>
              </a:rPr>
              <a:t> </a:t>
            </a:r>
            <a:r>
              <a:rPr sz="1000" b="0" i="0" u="none" strike="noStrike" dirty="0" err="1">
                <a:solidFill>
                  <a:srgbClr val="000000"/>
                </a:solidFill>
                <a:latin typeface="Calibri"/>
              </a:rPr>
              <a:t>розыгрыши</a:t>
            </a:r>
            <a:r>
              <a:rPr sz="1000" b="0" i="0" u="none" strike="noStrike" dirty="0">
                <a:solidFill>
                  <a:srgbClr val="000000"/>
                </a:solidFill>
                <a:latin typeface="Calibri"/>
              </a:rPr>
              <a:t> и </a:t>
            </a:r>
            <a:r>
              <a:rPr sz="1000" b="0" i="0" u="none" strike="noStrike" dirty="0" err="1">
                <a:solidFill>
                  <a:srgbClr val="000000"/>
                </a:solidFill>
                <a:latin typeface="Calibri"/>
              </a:rPr>
              <a:t>конкурсы</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вовлечения</a:t>
            </a:r>
            <a:r>
              <a:rPr sz="1000" b="0" i="0" u="none" strike="noStrike" dirty="0">
                <a:solidFill>
                  <a:srgbClr val="000000"/>
                </a:solidFill>
                <a:latin typeface="Calibri"/>
              </a:rPr>
              <a:t> </a:t>
            </a:r>
            <a:r>
              <a:rPr sz="1000" b="0" i="0" u="none" strike="noStrike" dirty="0" err="1">
                <a:solidFill>
                  <a:srgbClr val="000000"/>
                </a:solidFill>
                <a:latin typeface="Calibri"/>
              </a:rPr>
              <a:t>аудитории</a:t>
            </a:r>
            <a:r>
              <a:rPr sz="1000" b="0" i="0" u="none" strike="noStrike" dirty="0">
                <a:solidFill>
                  <a:srgbClr val="000000"/>
                </a:solidFill>
                <a:latin typeface="Calibri"/>
              </a:rPr>
              <a:t>. </a:t>
            </a:r>
            <a:r>
              <a:rPr sz="1000" b="0" i="0" u="none" strike="noStrike" dirty="0" err="1">
                <a:solidFill>
                  <a:srgbClr val="000000"/>
                </a:solidFill>
                <a:latin typeface="Calibri"/>
              </a:rPr>
              <a:t>Публикации</a:t>
            </a:r>
            <a:r>
              <a:rPr sz="1000" b="0" i="0" u="none" strike="noStrike" dirty="0">
                <a:solidFill>
                  <a:srgbClr val="000000"/>
                </a:solidFill>
                <a:latin typeface="Calibri"/>
              </a:rPr>
              <a:t> у </a:t>
            </a:r>
            <a:r>
              <a:rPr sz="1000" b="0" i="0" u="none" strike="noStrike" dirty="0" err="1">
                <a:solidFill>
                  <a:srgbClr val="000000"/>
                </a:solidFill>
                <a:latin typeface="Calibri"/>
              </a:rPr>
              <a:t>тематических</a:t>
            </a:r>
            <a:r>
              <a:rPr sz="1000" b="0" i="0" u="none" strike="noStrike" dirty="0">
                <a:solidFill>
                  <a:srgbClr val="000000"/>
                </a:solidFill>
                <a:latin typeface="Calibri"/>
              </a:rPr>
              <a:t> </a:t>
            </a:r>
            <a:r>
              <a:rPr sz="1000" b="0" i="0" u="none" strike="noStrike" dirty="0" err="1">
                <a:solidFill>
                  <a:srgbClr val="000000"/>
                </a:solidFill>
                <a:latin typeface="Calibri"/>
              </a:rPr>
              <a:t>блогеров</a:t>
            </a:r>
            <a:r>
              <a:rPr sz="1000" b="0" i="0" u="none" strike="noStrike" dirty="0">
                <a:solidFill>
                  <a:srgbClr val="000000"/>
                </a:solidFill>
                <a:latin typeface="Calibri"/>
              </a:rPr>
              <a:t> и </a:t>
            </a:r>
            <a:r>
              <a:rPr sz="1000" b="0" i="0" u="none" strike="noStrike" dirty="0" err="1">
                <a:solidFill>
                  <a:srgbClr val="000000"/>
                </a:solidFill>
                <a:latin typeface="Calibri"/>
              </a:rPr>
              <a:t>контентное</a:t>
            </a:r>
            <a:r>
              <a:rPr sz="1000" b="0" i="0" u="none" strike="noStrike" dirty="0">
                <a:solidFill>
                  <a:srgbClr val="000000"/>
                </a:solidFill>
                <a:latin typeface="Calibri"/>
              </a:rPr>
              <a:t> </a:t>
            </a:r>
            <a:r>
              <a:rPr sz="1000" b="0" i="0" u="none" strike="noStrike" dirty="0" err="1">
                <a:solidFill>
                  <a:srgbClr val="000000"/>
                </a:solidFill>
                <a:latin typeface="Calibri"/>
              </a:rPr>
              <a:t>продвижение</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интернетмагазинах</a:t>
            </a:r>
            <a:r>
              <a:rPr sz="1000" b="0" i="0" u="none" strike="noStrike" dirty="0">
                <a:solidFill>
                  <a:srgbClr val="000000"/>
                </a:solidFill>
                <a:latin typeface="Calibri"/>
              </a:rPr>
              <a:t> и </a:t>
            </a:r>
            <a:r>
              <a:rPr sz="1000" b="0" i="0" u="none" strike="noStrike" dirty="0" err="1">
                <a:solidFill>
                  <a:srgbClr val="000000"/>
                </a:solidFill>
                <a:latin typeface="Calibri"/>
              </a:rPr>
              <a:t>книжных</a:t>
            </a:r>
            <a:r>
              <a:rPr sz="1000" b="0" i="0" u="none" strike="noStrike" dirty="0">
                <a:solidFill>
                  <a:srgbClr val="000000"/>
                </a:solidFill>
                <a:latin typeface="Calibri"/>
              </a:rPr>
              <a:t> </a:t>
            </a:r>
            <a:r>
              <a:rPr sz="1000" b="0" i="0" u="none" strike="noStrike" dirty="0" err="1">
                <a:solidFill>
                  <a:srgbClr val="000000"/>
                </a:solidFill>
                <a:latin typeface="Calibri"/>
              </a:rPr>
              <a:t>порталах</a:t>
            </a:r>
            <a:r>
              <a:rPr sz="1000" b="0" i="0" u="none" strike="noStrike" dirty="0">
                <a:solidFill>
                  <a:srgbClr val="000000"/>
                </a:solidFill>
                <a:latin typeface="Calibri"/>
              </a:rPr>
              <a:t> </a:t>
            </a:r>
            <a:r>
              <a:rPr sz="1000" b="0" i="0" u="none" strike="noStrike" dirty="0" err="1">
                <a:solidFill>
                  <a:srgbClr val="000000"/>
                </a:solidFill>
                <a:latin typeface="Calibri"/>
              </a:rPr>
              <a:t>помогут</a:t>
            </a:r>
            <a:r>
              <a:rPr sz="1000" b="0" i="0" u="none" strike="noStrike" dirty="0">
                <a:solidFill>
                  <a:srgbClr val="000000"/>
                </a:solidFill>
                <a:latin typeface="Calibri"/>
              </a:rPr>
              <a:t> </a:t>
            </a:r>
            <a:r>
              <a:rPr sz="1000" b="0" i="0" u="none" strike="noStrike" dirty="0" err="1">
                <a:solidFill>
                  <a:srgbClr val="000000"/>
                </a:solidFill>
                <a:latin typeface="Calibri"/>
              </a:rPr>
              <a:t>привлечь</a:t>
            </a:r>
            <a:r>
              <a:rPr sz="1000" b="0" i="0" u="none" strike="noStrike" dirty="0">
                <a:solidFill>
                  <a:srgbClr val="000000"/>
                </a:solidFill>
                <a:latin typeface="Calibri"/>
              </a:rPr>
              <a:t> </a:t>
            </a:r>
            <a:r>
              <a:rPr sz="1000" b="0" i="0" u="none" strike="noStrike" dirty="0" err="1">
                <a:solidFill>
                  <a:srgbClr val="000000"/>
                </a:solidFill>
                <a:latin typeface="Calibri"/>
              </a:rPr>
              <a:t>внимание</a:t>
            </a:r>
            <a:r>
              <a:rPr sz="1000" b="0" i="0" u="none" strike="noStrike" dirty="0">
                <a:solidFill>
                  <a:srgbClr val="000000"/>
                </a:solidFill>
                <a:latin typeface="Calibri"/>
              </a:rPr>
              <a:t> </a:t>
            </a:r>
            <a:r>
              <a:rPr sz="1000" b="0" i="0" u="none" strike="noStrike" dirty="0" err="1">
                <a:solidFill>
                  <a:srgbClr val="000000"/>
                </a:solidFill>
                <a:latin typeface="Calibri"/>
              </a:rPr>
              <a:t>читающей</a:t>
            </a:r>
            <a:r>
              <a:rPr sz="1000" b="0" i="0" u="none" strike="noStrike" dirty="0">
                <a:solidFill>
                  <a:srgbClr val="000000"/>
                </a:solidFill>
                <a:latin typeface="Calibri"/>
              </a:rPr>
              <a:t> </a:t>
            </a:r>
            <a:r>
              <a:rPr sz="1000" b="0" i="0" u="none" strike="noStrike" dirty="0" err="1">
                <a:solidFill>
                  <a:srgbClr val="000000"/>
                </a:solidFill>
                <a:latin typeface="Calibri"/>
              </a:rPr>
              <a:t>аудитории</a:t>
            </a:r>
            <a:r>
              <a:rPr sz="1000" b="0" i="0" u="none" strike="noStrike" dirty="0">
                <a:solidFill>
                  <a:srgbClr val="000000"/>
                </a:solidFill>
                <a:latin typeface="Calibri"/>
              </a:rPr>
              <a:t>. </a:t>
            </a:r>
            <a:r>
              <a:rPr sz="1000" b="0" i="0" u="none" strike="noStrike" dirty="0" err="1">
                <a:solidFill>
                  <a:srgbClr val="000000"/>
                </a:solidFill>
                <a:latin typeface="Calibri"/>
              </a:rPr>
              <a:t>Рассылка</a:t>
            </a:r>
            <a:r>
              <a:rPr sz="1000" b="0" i="0" u="none" strike="noStrike" dirty="0">
                <a:solidFill>
                  <a:srgbClr val="000000"/>
                </a:solidFill>
                <a:latin typeface="Calibri"/>
              </a:rPr>
              <a:t> </a:t>
            </a:r>
            <a:r>
              <a:rPr sz="1000" b="0" i="0" u="none" strike="noStrike" dirty="0" err="1">
                <a:solidFill>
                  <a:srgbClr val="000000"/>
                </a:solidFill>
                <a:latin typeface="Calibri"/>
              </a:rPr>
              <a:t>материалов</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базе</a:t>
            </a:r>
            <a:r>
              <a:rPr sz="1000" b="0" i="0" u="none" strike="noStrike" dirty="0">
                <a:solidFill>
                  <a:srgbClr val="000000"/>
                </a:solidFill>
                <a:latin typeface="Calibri"/>
              </a:rPr>
              <a:t> СМИ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максимального</a:t>
            </a:r>
            <a:r>
              <a:rPr sz="1000" b="0" i="0" u="none" strike="noStrike" dirty="0">
                <a:solidFill>
                  <a:srgbClr val="000000"/>
                </a:solidFill>
                <a:latin typeface="Calibri"/>
              </a:rPr>
              <a:t> </a:t>
            </a:r>
            <a:r>
              <a:rPr sz="1000" b="0" i="0" u="none" strike="noStrike" dirty="0" err="1">
                <a:solidFill>
                  <a:srgbClr val="000000"/>
                </a:solidFill>
                <a:latin typeface="Calibri"/>
              </a:rPr>
              <a:t>охвата</a:t>
            </a:r>
            <a:r>
              <a:rPr sz="1000" b="0" i="0" u="none" strike="noStrike" dirty="0">
                <a:solidFill>
                  <a:srgbClr val="000000"/>
                </a:solidFill>
                <a:latin typeface="Calibri"/>
              </a:rPr>
              <a:t> и </a:t>
            </a:r>
            <a:r>
              <a:rPr sz="1000" b="0" i="0" u="none" strike="noStrike" dirty="0" err="1">
                <a:solidFill>
                  <a:srgbClr val="000000"/>
                </a:solidFill>
                <a:latin typeface="Calibri"/>
              </a:rPr>
              <a:t>повышения</a:t>
            </a:r>
            <a:r>
              <a:rPr sz="1000" b="0" i="0" u="none" strike="noStrike" dirty="0">
                <a:solidFill>
                  <a:srgbClr val="000000"/>
                </a:solidFill>
                <a:latin typeface="Calibri"/>
              </a:rPr>
              <a:t> </a:t>
            </a:r>
            <a:r>
              <a:rPr sz="1000" b="0" i="0" u="none" strike="noStrike" dirty="0" err="1">
                <a:solidFill>
                  <a:srgbClr val="000000"/>
                </a:solidFill>
                <a:latin typeface="Calibri"/>
              </a:rPr>
              <a:t>интереса</a:t>
            </a:r>
            <a:r>
              <a:rPr sz="1000" b="0" i="0" u="none" strike="noStrike" dirty="0">
                <a:solidFill>
                  <a:srgbClr val="000000"/>
                </a:solidFill>
                <a:latin typeface="Calibri"/>
              </a:rPr>
              <a:t> к </a:t>
            </a:r>
            <a:r>
              <a:rPr sz="1000" b="0" i="0" u="none" strike="noStrike" dirty="0" err="1">
                <a:solidFill>
                  <a:srgbClr val="000000"/>
                </a:solidFill>
                <a:latin typeface="Calibri"/>
              </a:rPr>
              <a:t>книге</a:t>
            </a:r>
            <a:r>
              <a:rPr sz="1000" b="0" i="0" u="none" strike="noStrike" dirty="0">
                <a:solidFill>
                  <a:srgbClr val="000000"/>
                </a:solidFill>
                <a:latin typeface="Calibri"/>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Novel. Мировые хиты Люсинды Райли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978-5-04-247605-1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«Последняя песня о любви»</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3153032"/>
            <a:ext cx="5905500" cy="1323439"/>
          </a:xfrm>
          <a:prstGeom prst="rect">
            <a:avLst/>
          </a:prstGeom>
        </p:spPr>
        <p:txBody>
          <a:bodyPr wrap="square">
            <a:spAutoFit/>
          </a:bodyPr>
          <a:lstStyle/>
          <a:p>
            <a:r>
              <a:rPr lang="ru-RU" sz="1000" dirty="0" smtClean="0"/>
              <a:t>"МЕЛОДИЯ ЛЮБВИ НЕ ВСЕГДА ГАРМОНИЧНА Захватывающая драма о пути к славе, безумных чувствах и таланте от автора саги-бестселлера «Семь сестер». Когда </a:t>
            </a:r>
            <a:r>
              <a:rPr lang="ru-RU" sz="1000" dirty="0" err="1" smtClean="0"/>
              <a:t>Сорча</a:t>
            </a:r>
            <a:r>
              <a:rPr lang="ru-RU" sz="1000" dirty="0" smtClean="0"/>
              <a:t> </a:t>
            </a:r>
            <a:r>
              <a:rPr lang="ru-RU" sz="1000" dirty="0" err="1" smtClean="0"/>
              <a:t>О'Донован</a:t>
            </a:r>
            <a:r>
              <a:rPr lang="ru-RU" sz="1000" dirty="0" smtClean="0"/>
              <a:t> встречает необычайно одинокого и невероятно талантливого гитариста Кона </a:t>
            </a:r>
            <a:r>
              <a:rPr lang="ru-RU" sz="1000" dirty="0" err="1" smtClean="0"/>
              <a:t>Дейли</a:t>
            </a:r>
            <a:r>
              <a:rPr lang="ru-RU" sz="1000" dirty="0" smtClean="0"/>
              <a:t>, её жизнь меняется навсегда. Завоевав ее сердце, Кон мечтает завоевать и сердца публики, не зная, чего будет стоить этот путь. Впрочем, не он один хранит тайны прошлого – каждый из участников группы «</a:t>
            </a:r>
            <a:r>
              <a:rPr lang="ru-RU" sz="1000" dirty="0" err="1" smtClean="0"/>
              <a:t>Фишермен</a:t>
            </a:r>
            <a:r>
              <a:rPr lang="ru-RU" sz="1000" dirty="0" smtClean="0"/>
              <a:t>» точно знает: между строк песен о любви порой спрятана не одна история, и некоторым из них лучше бы не повторяться.  «Я не могла оторваться» — Карен </a:t>
            </a:r>
            <a:r>
              <a:rPr lang="ru-RU" sz="1000" dirty="0" err="1" smtClean="0"/>
              <a:t>Свон</a:t>
            </a:r>
            <a:r>
              <a:rPr lang="ru-RU" sz="1000" dirty="0" smtClean="0"/>
              <a:t>, автор </a:t>
            </a:r>
            <a:r>
              <a:rPr lang="ru-RU" sz="1000" dirty="0" err="1" smtClean="0"/>
              <a:t>The</a:t>
            </a:r>
            <a:r>
              <a:rPr lang="ru-RU" sz="1000" dirty="0" smtClean="0"/>
              <a:t> </a:t>
            </a:r>
            <a:r>
              <a:rPr lang="ru-RU" sz="1000" dirty="0" err="1" smtClean="0"/>
              <a:t>Stolen</a:t>
            </a:r>
            <a:r>
              <a:rPr lang="ru-RU" sz="1000" dirty="0" smtClean="0"/>
              <a:t> </a:t>
            </a:r>
            <a:r>
              <a:rPr lang="ru-RU" sz="1000" dirty="0" err="1" smtClean="0"/>
              <a:t>Hours«Я</a:t>
            </a:r>
            <a:r>
              <a:rPr lang="ru-RU" sz="1000" dirty="0" smtClean="0"/>
              <a:t> была в восторге» — Санта </a:t>
            </a:r>
            <a:r>
              <a:rPr lang="ru-RU" sz="1000" dirty="0" err="1" smtClean="0"/>
              <a:t>Монтефиоре</a:t>
            </a:r>
            <a:r>
              <a:rPr lang="ru-RU" sz="1000" dirty="0" smtClean="0"/>
              <a:t>, автор </a:t>
            </a:r>
            <a:r>
              <a:rPr lang="ru-RU" sz="1000" dirty="0" err="1" smtClean="0"/>
              <a:t>Shadows</a:t>
            </a:r>
            <a:r>
              <a:rPr lang="ru-RU" sz="1000" dirty="0" smtClean="0"/>
              <a:t> </a:t>
            </a:r>
            <a:r>
              <a:rPr lang="ru-RU" sz="1000" dirty="0" err="1" smtClean="0"/>
              <a:t>in</a:t>
            </a:r>
            <a:r>
              <a:rPr lang="ru-RU" sz="1000" dirty="0" smtClean="0"/>
              <a:t> </a:t>
            </a:r>
            <a:r>
              <a:rPr lang="ru-RU" sz="1000" dirty="0" err="1" smtClean="0"/>
              <a:t>the</a:t>
            </a:r>
            <a:r>
              <a:rPr lang="ru-RU" sz="1000" dirty="0" smtClean="0"/>
              <a:t> </a:t>
            </a:r>
            <a:r>
              <a:rPr lang="ru-RU" sz="1000" dirty="0" err="1" smtClean="0"/>
              <a:t>Moonlight</a:t>
            </a:r>
            <a:r>
              <a:rPr lang="ru-RU" sz="1000" dirty="0" smtClean="0"/>
              <a:t>"</a:t>
            </a:r>
            <a:endParaRPr lang="ru-RU"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Print Mint. Книги с ароматом счастья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978-5-04-246145-3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09.08.2026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005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«Дом на окраине Парижа. Израненные души встретятся вновь»</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Вторая книга Сабрины Филипп, автора бестселлера Кафе на острове СенЛуи, покорившего более 120 000 читателей в России.
Ей казалось, она встретила мужчину мечты красивый, успешный, галантный. Он осыпал ее подарками, возил по всему миру и клялся в вечной любви. Она переехала к нему, ушла с работы, сбежала от...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922746"/>
            <a:ext cx="5905500" cy="1169551"/>
          </a:xfrm>
          <a:prstGeom prst="rect">
            <a:avLst/>
          </a:prstGeom>
        </p:spPr>
        <p:txBody>
          <a:bodyPr wrap="square">
            <a:spAutoFit/>
          </a:bodyPr>
          <a:lstStyle/>
          <a:p>
            <a:r>
              <a:rPr lang="ru-RU" sz="1000" dirty="0" smtClean="0"/>
              <a:t>"Вторая книга </a:t>
            </a:r>
            <a:r>
              <a:rPr lang="ru-RU" sz="1000" dirty="0" err="1" smtClean="0"/>
              <a:t>Сабрины</a:t>
            </a:r>
            <a:r>
              <a:rPr lang="ru-RU" sz="1000" dirty="0" smtClean="0"/>
              <a:t> Филипп, автора бестселлера «Кафе на острове Сен-Луи», покорившего более 120 000 читателей в России.  Любовь бывает губительной и опустошающей, но от нее не скрыться, не убежать… Или это не любовь?    Все начиналось так красиво: подарки, шикарные рестораны, поездки по всему миру. Галантный и внимательный, он снял для них красивый дом в пригороде Парижа. А потом ловушка захлопнулась. Обходительность сменилась холодностью, признания в любви — постоянными упреками и тотальным контролем. Она не могла уйти от него. Он не мог ее отпустить. Словно эту историю кто-то написал за них… очень давно."</a:t>
            </a:r>
            <a:endParaRPr lang="ru-RU"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Print Mint. Книги с ароматом счастья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978-5-04-242366-6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005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«Книжная кондитерская во Франции. Настоящее счастье пахнет ванилью и корицей»</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Две женщины, сломленные горем, решаются начать новую жизнь в маленькой французской деревушке. Известная писательница Кандис, потерявшая мужа, и ее дочь Матильда, талантливый кондитер, покупают старую пекарню с чайным салоном, надеясь оставить прошлое позади.
 Среди ароматов свежей выпечки, чая и кофе, люб...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994660"/>
            <a:ext cx="5905500" cy="1477328"/>
          </a:xfrm>
          <a:prstGeom prst="rect">
            <a:avLst/>
          </a:prstGeom>
        </p:spPr>
        <p:txBody>
          <a:bodyPr wrap="square">
            <a:spAutoFit/>
          </a:bodyPr>
          <a:lstStyle/>
          <a:p>
            <a:r>
              <a:rPr lang="ru-RU" sz="1000" dirty="0" smtClean="0"/>
              <a:t>"Уютный роман, согревающий, как чашка горячего чая в зимний вечер.   После тяжелой утраты писательница </a:t>
            </a:r>
            <a:r>
              <a:rPr lang="ru-RU" sz="1000" dirty="0" err="1" smtClean="0"/>
              <a:t>Кандис</a:t>
            </a:r>
            <a:r>
              <a:rPr lang="ru-RU" sz="1000" dirty="0" smtClean="0"/>
              <a:t> потеряла вдохновение и больше не может писать истории со счастливым концом. Ее дочь Матильда, талантливый кондитер, вынуждена отказаться от работы мечты. Когда им выпадает шанс купить старинную пекарню в маленькой деревушке на севере Франции, они решаются оставить Париж позади и начать все сначала.   Смогут ли они примирить настоящее с прошлым, снова обрести дом и впустить в свою жизнь новую любовь?   Что вас ждет на страницах этой книги:  ·       Аромат свежей выпечки и уют французского чайного салона. ·       Теплая и трогательная история о втором шансе. ·       Две линии любви — зрелой и зарождающейся. ·       Тайна из прошлого, которая изменит все. ·       Рождественское чудо, которое случается даже с теми, кто в него не верит."</a:t>
            </a:r>
            <a:endParaRPr lang="ru-RU"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Tok. Красные цепи. Мистические триллеры Образцова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978-5-04-243370-2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«Метафора»</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71400"/>
            <a:ext cx="5905500" cy="2246769"/>
          </a:xfrm>
          <a:prstGeom prst="rect">
            <a:avLst/>
          </a:prstGeom>
        </p:spPr>
        <p:txBody>
          <a:bodyPr wrap="square">
            <a:spAutoFit/>
          </a:bodyPr>
          <a:lstStyle/>
          <a:p>
            <a:r>
              <a:rPr lang="ru-RU" sz="1000" dirty="0" smtClean="0"/>
              <a:t>"ОТ АВТОРА КУЛЬТОВЫХ БЕСТСЕЛЛЕРОВ «КРАСНЫЕ ЦЕПИ» И «МОЛОТ ВЕДЬМ». НОВОЕ ДЕЛО АЛИНЫ И ГРОНСКОГО.  Добро пожаловать в </a:t>
            </a:r>
            <a:r>
              <a:rPr lang="ru-RU" sz="1000" dirty="0" err="1" smtClean="0"/>
              <a:t>Метасити</a:t>
            </a:r>
            <a:r>
              <a:rPr lang="ru-RU" sz="1000" dirty="0" smtClean="0"/>
              <a:t> — город на Острове, где сбываются мечты! Здесь будущее уже наступило — в своей лучшей версии. Компания «Метафора», на которой держится вся экономика Острова, во главе с гениальным Шефом, снабжает мир самыми передовыми технологиями. Высокий уровень жизни в </a:t>
            </a:r>
            <a:r>
              <a:rPr lang="ru-RU" sz="1000" dirty="0" err="1" smtClean="0"/>
              <a:t>Метасити</a:t>
            </a:r>
            <a:r>
              <a:rPr lang="ru-RU" sz="1000" dirty="0" smtClean="0"/>
              <a:t> и много свободного времени — это ли не рай?  Но однажды во время приезда делегации инвесторов на Острове происходят массовые убийства, необъяснимые в своей бессмысленности и жестокости.  Что же здесь происходит?  Корпоративный заговор с многомиллиардными интересами? Или многолетнее зло, запечатанное в самом сердце Острова, которое просто дождалось своего часа и надело маску прогресса? Но самый главный вопрос: кто сходит с ума? Герои, автор — или вы сами? Метафора — это остров.  Метафора — это игра.  Метафора — это ловушка, и вы уже внутри.  «Пять книг по цене одной: социальная фантастика, криминальная драма из 90-х, </a:t>
            </a:r>
            <a:r>
              <a:rPr lang="ru-RU" sz="1000" dirty="0" err="1" smtClean="0"/>
              <a:t>конспирологический</a:t>
            </a:r>
            <a:r>
              <a:rPr lang="ru-RU" sz="1000" dirty="0" smtClean="0"/>
              <a:t> триллер, провинциальный нуар, приключенческая историческая повесть — и многоугольник метафор, которые можно разгадывать, как головоломки». — Юлия Яковлева, автор блога </a:t>
            </a:r>
            <a:r>
              <a:rPr lang="ru-RU" sz="1000" dirty="0" err="1" smtClean="0"/>
              <a:t>Books</a:t>
            </a:r>
            <a:r>
              <a:rPr lang="ru-RU" sz="1000" dirty="0" smtClean="0"/>
              <a:t> </a:t>
            </a:r>
            <a:r>
              <a:rPr lang="ru-RU" sz="1000" dirty="0" err="1" smtClean="0"/>
              <a:t>around</a:t>
            </a:r>
            <a:r>
              <a:rPr lang="ru-RU" sz="1000" dirty="0" smtClean="0"/>
              <a:t> </a:t>
            </a:r>
            <a:r>
              <a:rPr lang="ru-RU" sz="1000" dirty="0" err="1" smtClean="0"/>
              <a:t>me</a:t>
            </a:r>
            <a:r>
              <a:rPr lang="ru-RU" sz="1000" dirty="0" smtClean="0"/>
              <a:t>"</a:t>
            </a:r>
            <a:endParaRPr lang="ru-RU"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Tok. Национальный бестселлер. Британия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978-5-04-243189-0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01.09.2026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«Два типа незнакомцев (#9)»</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Мировой бестселлер
Один из самых популярных авторов детективов в России
Не идеальная идеальная жизнь
Ничто не является тем, чем кажется
Главный герой  успешный адвокат и бывший мошенник </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E13716"/>
                </a:solidFill>
                <a:latin typeface="Calibri"/>
                <a:hlinkClick r:id="rId5" tooltip="Посмотреть в Витрине"/>
              </a:rPr>
              <a:t>подробнее</a:t>
            </a:r>
          </a:p>
        </p:txBody>
      </p:sp>
      <p:sp>
        <p:nvSpPr>
          <p:cNvPr id="18" name="TextBox 17"/>
          <p:cNvSpPr txBox="1"/>
          <p:nvPr/>
        </p:nvSpPr>
        <p:spPr>
          <a:xfrm>
            <a:off x="3238500" y="415707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9" name="TextBox 18"/>
          <p:cNvSpPr txBox="1"/>
          <p:nvPr/>
        </p:nvSpPr>
        <p:spPr>
          <a:xfrm>
            <a:off x="3333750" y="4538070"/>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Продвижение</a:t>
            </a:r>
            <a:r>
              <a:rPr sz="1000" b="0" i="0" u="none" strike="noStrike" dirty="0">
                <a:solidFill>
                  <a:srgbClr val="000000"/>
                </a:solidFill>
                <a:latin typeface="Calibri"/>
              </a:rPr>
              <a:t> в </a:t>
            </a:r>
            <a:r>
              <a:rPr sz="1000" b="0" i="0" u="none" strike="noStrike" dirty="0" err="1">
                <a:solidFill>
                  <a:srgbClr val="000000"/>
                </a:solidFill>
                <a:latin typeface="Calibri"/>
              </a:rPr>
              <a:t>соц.сетях</a:t>
            </a:r>
            <a:r>
              <a:rPr sz="1000" b="0" i="0" u="none" strike="noStrike" dirty="0">
                <a:solidFill>
                  <a:srgbClr val="000000"/>
                </a:solidFill>
                <a:latin typeface="Calibri"/>
              </a:rPr>
              <a:t> </a:t>
            </a:r>
            <a:r>
              <a:rPr sz="1000" b="0" i="0" u="none" strike="noStrike" dirty="0" err="1">
                <a:solidFill>
                  <a:srgbClr val="000000"/>
                </a:solidFill>
                <a:latin typeface="Calibri"/>
              </a:rPr>
              <a:t>издательства</a:t>
            </a:r>
            <a:r>
              <a:rPr sz="1000" b="0" i="0" u="none" strike="noStrike" dirty="0">
                <a:solidFill>
                  <a:srgbClr val="000000"/>
                </a:solidFill>
                <a:latin typeface="Calibri"/>
              </a:rPr>
              <a:t> и </a:t>
            </a:r>
            <a:r>
              <a:rPr sz="1000" b="0" i="0" u="none" strike="noStrike" dirty="0" err="1">
                <a:solidFill>
                  <a:srgbClr val="000000"/>
                </a:solidFill>
                <a:latin typeface="Calibri"/>
              </a:rPr>
              <a:t>партнёров</a:t>
            </a:r>
            <a:r>
              <a:rPr sz="1000" b="0" i="0" u="none" strike="noStrike" dirty="0">
                <a:solidFill>
                  <a:srgbClr val="000000"/>
                </a:solidFill>
                <a:latin typeface="Calibri"/>
              </a:rPr>
              <a:t>,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интеграции</a:t>
            </a:r>
            <a:r>
              <a:rPr sz="1000" b="0" i="0" u="none" strike="noStrike" dirty="0">
                <a:solidFill>
                  <a:srgbClr val="000000"/>
                </a:solidFill>
                <a:latin typeface="Calibri"/>
              </a:rPr>
              <a:t> у </a:t>
            </a:r>
            <a:r>
              <a:rPr sz="1000" b="0" i="0" u="none" strike="noStrike" dirty="0" err="1">
                <a:solidFill>
                  <a:srgbClr val="000000"/>
                </a:solidFill>
                <a:latin typeface="Calibri"/>
              </a:rPr>
              <a:t>бартерных</a:t>
            </a:r>
            <a:r>
              <a:rPr sz="1000" b="0" i="0" u="none" strike="noStrike" dirty="0">
                <a:solidFill>
                  <a:srgbClr val="000000"/>
                </a:solidFill>
                <a:latin typeface="Calibri"/>
              </a:rPr>
              <a:t> </a:t>
            </a:r>
            <a:r>
              <a:rPr sz="1000" b="0" i="0" u="none" strike="noStrike" dirty="0" err="1">
                <a:solidFill>
                  <a:srgbClr val="000000"/>
                </a:solidFill>
                <a:latin typeface="Calibri"/>
              </a:rPr>
              <a:t>блогеров</a:t>
            </a:r>
            <a:r>
              <a:rPr sz="1000" b="0" i="0" u="none" strike="noStrike" dirty="0">
                <a:solidFill>
                  <a:srgbClr val="000000"/>
                </a:solidFill>
                <a:latin typeface="Calibri"/>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Tok. Тайны Тенистой Лощины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978-5-04-243852-3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482090"/>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«Свадебный переполох в Тенистой Лощине (Тайны Тенистой Лощины #4)»</a:t>
            </a:r>
          </a:p>
        </p:txBody>
      </p:sp>
      <p:sp>
        <p:nvSpPr>
          <p:cNvPr id="11" name="TextBox 10"/>
          <p:cNvSpPr txBox="1"/>
          <p:nvPr/>
        </p:nvSpPr>
        <p:spPr>
          <a:xfrm>
            <a:off x="3238500" y="200025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воздухе витает романтика, и, кажется, в Тенистой Лощине наконец наступили спокойные времена. Новый начальник полиции, бравый Орвилл Браун, ревностно охраняет порядок в своем городке. Все мыши и выдру могут спать спокойно Вот только для Веры не осталось интересных новостей, кроме ежегодного чаепития сред...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375535"/>
            <a:ext cx="5905500" cy="3170099"/>
          </a:xfrm>
          <a:prstGeom prst="rect">
            <a:avLst/>
          </a:prstGeom>
        </p:spPr>
        <p:txBody>
          <a:bodyPr wrap="square">
            <a:spAutoFit/>
          </a:bodyPr>
          <a:lstStyle/>
          <a:p>
            <a:r>
              <a:rPr lang="ru-RU" sz="1000" dirty="0" smtClean="0"/>
              <a:t>"ПРОДОЛЖЕНИЕ БЕСТСЕЛЛЕРОВ «ЗВЕРСКИЕ УБИЙСТВА В ТЕНИСТОЙ ЛОЩИНЕ», «ЗАБЫТЫЕ КОСТИ В ТЕНИСТОЙ ЛОЩИНЕ» И «КРОВАВЫЙ УРОЖАЙ В ТЕНИСТОЙ ЛОЩИНЕ».  ОСТРОУМНЫЙ И УЮТНЫЙ ДЕТЕКТИВ, СОЕДИНЯЮЩИЙ ИЗОБРЕТАТЕЛЬНОСТЬ АГАТЫ КРИСТИ И ОЧАРОВАНИЕ КНИГ БЕАТРИС ПОТТЕР.  ПОГРУЗИТЕСЬ В АТМОСФЕРУ ГОРОДКА ТЕНИСТАЯ ЛОЩИНА, ГДЕ ВСЕ ГЕРОИ — ЗАБАВНЫЕ АРХЕТИПЫ ЛЕСНЫХ ЖИВОТНЫХ, КОТОРЫЕ ЖИВУТ И РАЗГОВАРИВАЮТ, КАК ЛЮДИ.  В Тенистую Лощину пришел сезон любви! Даже самые хмурые обитатели городка поддаются всеобщему настроению и вовсю наслаждаются прелестями отношений. Но зло не дремлет, поэтому отважной журналистке Вере </a:t>
            </a:r>
            <a:r>
              <a:rPr lang="ru-RU" sz="1000" dirty="0" err="1" smtClean="0"/>
              <a:t>Виксен</a:t>
            </a:r>
            <a:r>
              <a:rPr lang="ru-RU" sz="1000" dirty="0" smtClean="0"/>
              <a:t> и ее обаятельному другу-медведю вновь придется взяться за дело.   В воздухе витает романтика, и, кажется, в Тенистой Лощине наконец наступили спокойные времена. Новый начальник полиции, бравый </a:t>
            </a:r>
            <a:r>
              <a:rPr lang="ru-RU" sz="1000" dirty="0" err="1" smtClean="0"/>
              <a:t>Орвилл</a:t>
            </a:r>
            <a:r>
              <a:rPr lang="ru-RU" sz="1000" dirty="0" smtClean="0"/>
              <a:t> Браун, ревностно охраняет порядок в своем городке. Все мыши и выдры могут спать спокойно! Вот только для Веры не осталось интересных новостей, кроме ежегодного чаепития среди яблонь. Желая немного развеяться от скучных будней, парочка отправляется в небольшое путешествие к водопаду. И вот тут начинается настоящий переполох… Вера становится свидетельницей убийства!  На ее глазах кто-то столкнул в бурлящий водопад местного умельца, выдру Шелби </a:t>
            </a:r>
            <a:r>
              <a:rPr lang="ru-RU" sz="1000" dirty="0" err="1" smtClean="0"/>
              <a:t>Этвотера</a:t>
            </a:r>
            <a:r>
              <a:rPr lang="ru-RU" sz="1000" dirty="0" smtClean="0"/>
              <a:t>, а вот загадочному преступнику удалось незаметно скрыться. Неожиданно для всех подозрение падает на Анастасию фон </a:t>
            </a:r>
            <a:r>
              <a:rPr lang="ru-RU" sz="1000" dirty="0" err="1" smtClean="0"/>
              <a:t>Биверпелт</a:t>
            </a:r>
            <a:r>
              <a:rPr lang="ru-RU" sz="1000" dirty="0" smtClean="0"/>
              <a:t>. Кто-то прислал анонимное послание, обвиняющие молодую бобриху в убийстве. И мотив у нее есть весьма веский: Шелби был против ее отношений с его сыном.  Вера не может поверить в виновность Анастасии, поэтому решает сама разобраться с этим происшествием. Тем более что по ночам в городке стали замечать таинственную фигуру. Может, это и есть настоящий преступник?</a:t>
            </a:r>
            <a:endParaRPr lang="ru-RU"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Tok. Убийства и кексики. Душевные истории про убийства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978-5-04-239570-3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338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«Рождество с подвохом (Расследования Элли Квик #2)»</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Вернувшись домой после празднования Рождества у дочери, Элли Квик с ужасом узнает, что в их тихом районе творится чтото неладное. Ктото начал рассылать отвратительные анонимные послания ее друзьям и соседям. Досталось даже священнику, которого обвинили в порочной связи с органисткой А поспешное бегство пр...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71400"/>
            <a:ext cx="5905500" cy="2246769"/>
          </a:xfrm>
          <a:prstGeom prst="rect">
            <a:avLst/>
          </a:prstGeom>
        </p:spPr>
        <p:txBody>
          <a:bodyPr wrap="square">
            <a:spAutoFit/>
          </a:bodyPr>
          <a:lstStyle/>
          <a:p>
            <a:r>
              <a:rPr lang="ru-RU" sz="1000" dirty="0" smtClean="0"/>
              <a:t>"ИДЕАЛЬНОЕ УЮТНОЕ ЧТЕНИЕ ДЛЯ ПОКЛОННИКОВ «УБИЙСТВ И КЕКСИКОВ» ПИТЕРА БОЛАНДА, «ОПАСНОЙ ИГРЫ БАБУЛИ» КРИСТЕН ПЕРРИН И «РЕЦЕПТА УБИЙСТВА ДЛЯ НАСТОЯЩЕЙ ЛЕНТЯЙКИ» М. С. БИТОН.  ДЕТЕКТИВЫ ВЕРОНИКИ ХЭЛИ СТАЛИ НАСТОЯЩЕЙ КЛАССИКОЙ ЖАНРА В АНГЛИИ.  Новое зимнее расследование неутомимой Элли </a:t>
            </a:r>
            <a:r>
              <a:rPr lang="ru-RU" sz="1000" dirty="0" err="1" smtClean="0"/>
              <a:t>Квик</a:t>
            </a:r>
            <a:r>
              <a:rPr lang="ru-RU" sz="1000" dirty="0" smtClean="0"/>
              <a:t> — вдовы, страстной любительницы чая, а с недавних пор и опытной сыщицы-любительницы.   Вернувшись домой после празднования Рождества у дочери, Элли </a:t>
            </a:r>
            <a:r>
              <a:rPr lang="ru-RU" sz="1000" dirty="0" err="1" smtClean="0"/>
              <a:t>Квик</a:t>
            </a:r>
            <a:r>
              <a:rPr lang="ru-RU" sz="1000" dirty="0" smtClean="0"/>
              <a:t> с ужасом узнает, что в их тихом районе творится что-то неладное. Кто-то начал рассылать отвратительные анонимные послания ее друзьям и соседям. Досталось даже священнику, которого обвинили в порочной связи с органисткой! А поспешное бегство преподобного только подлило масло в огонь местных сплетен.  Элли решает разобраться в происходящем, пока угрозы не переросли в нечто большее, но… оказывается слишком поздно. Теперь, заручившись поддержкой бывших коллег из благотворительного магазинчика, она намерена остановить нарушителя спокойствия и не допустить новых смертей. Особенно, когда сама стала мишенью его гнусных писем.  Неужели примерной Элли </a:t>
            </a:r>
            <a:r>
              <a:rPr lang="ru-RU" sz="1000" dirty="0" err="1" smtClean="0"/>
              <a:t>Квик</a:t>
            </a:r>
            <a:r>
              <a:rPr lang="ru-RU" sz="1000" dirty="0" smtClean="0"/>
              <a:t> есть что скрывать? Тем более после того, как на горизонте появился привлекательный вдовец, отчаянно добивающийся ее внимания.  </a:t>
            </a:r>
            <a:endParaRPr lang="ru-RU"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Young Adult. Азиатские миры Люциды Аквилы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978-5-04-235630-8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«Нулевой уровень и кошмары»</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4" name="Прямоугольник 13"/>
          <p:cNvSpPr/>
          <p:nvPr/>
        </p:nvSpPr>
        <p:spPr>
          <a:xfrm>
            <a:off x="3238500" y="2851785"/>
            <a:ext cx="5905500" cy="2400657"/>
          </a:xfrm>
          <a:prstGeom prst="rect">
            <a:avLst/>
          </a:prstGeom>
        </p:spPr>
        <p:txBody>
          <a:bodyPr wrap="square">
            <a:spAutoFit/>
          </a:bodyPr>
          <a:lstStyle/>
          <a:p>
            <a:r>
              <a:rPr lang="ru-RU" sz="1000" dirty="0" smtClean="0"/>
              <a:t>"ЕГО УРОВЕНЬ — НОЛЬ. ЕГО СИЛА — БЕСКОНЕЧНОСТЬ.  Мир изменился, когда в реальность начали прорываться кошмары, а у человечества появились охотники. Линь Лин — живая аномалия, пока остальные наращивают силу и повышают уровень, его способности застыли на нуле, но мощь растет с каждым поглощенным сердцем монстра. Чтобы спасти всех, он годами ходит по кошмарам в одиночку, скрываясь под маской и неся на себе груз ответственности за мир. Но даже ему не под силу контролировать всё: в глубине самых опасных ужасов появляется тот, кто нарушает законы мироздания... Загадочный стрелок, владеющий запретным оружием. Кто он на самом деле — эксперимент, враг или ключ к победе? Сможет ли Линь Лин переступить через привычку делать все самому, чтобы выжить в игре, где правила пишут чудовища?   - Стильная обложка от популярной художницы </a:t>
            </a:r>
            <a:r>
              <a:rPr lang="ru-RU" sz="1000" dirty="0" err="1" smtClean="0"/>
              <a:t>Darri</a:t>
            </a:r>
            <a:r>
              <a:rPr lang="ru-RU" sz="1000" dirty="0" smtClean="0"/>
              <a:t>. - Цветные сюжетные вклейки от </a:t>
            </a:r>
            <a:r>
              <a:rPr lang="ru-RU" sz="1000" dirty="0" err="1" smtClean="0"/>
              <a:t>Руся</a:t>
            </a:r>
            <a:r>
              <a:rPr lang="ru-RU" sz="1000" dirty="0" smtClean="0"/>
              <a:t>. - Атмосферная верстка, которая передает напряжение кошмаров. - Тот самый парень в маске кролика, от которого мурашки по коже.  Жанр: игры на выживание (бесконечный поток). Для всех любителей мрачных и захватывающих историй, психологического напряжения, </a:t>
            </a:r>
            <a:r>
              <a:rPr lang="ru-RU" sz="1000" dirty="0" err="1" smtClean="0"/>
              <a:t>хоррор</a:t>
            </a:r>
            <a:r>
              <a:rPr lang="ru-RU" sz="1000" dirty="0" smtClean="0"/>
              <a:t>-эстетики, а также опасных парней не из этого мира в строгих костюмах.  Идеально для фанатов «Глобального экзамена», «Стажера ужасов», «Калейдоскопа Смерти», «Поднятия уровня в одиночку»."</a:t>
            </a:r>
            <a:endParaRPr lang="ru-RU"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Young Adult. Готические миры Аделин Грейс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978-5-04-235915-6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«Божественные узы (#1)»</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4" name="Прямоугольник 13"/>
          <p:cNvSpPr/>
          <p:nvPr/>
        </p:nvSpPr>
        <p:spPr>
          <a:xfrm>
            <a:off x="3238500" y="2862340"/>
            <a:ext cx="5905500" cy="2554545"/>
          </a:xfrm>
          <a:prstGeom prst="rect">
            <a:avLst/>
          </a:prstGeom>
        </p:spPr>
        <p:txBody>
          <a:bodyPr wrap="square">
            <a:spAutoFit/>
          </a:bodyPr>
          <a:lstStyle/>
          <a:p>
            <a:r>
              <a:rPr lang="ru-RU" sz="1000" dirty="0" smtClean="0"/>
              <a:t>"Захватывающий роман автора бестселлеров №1 по версии </a:t>
            </a:r>
            <a:r>
              <a:rPr lang="ru-RU" sz="1000" dirty="0" err="1" smtClean="0"/>
              <a:t>New</a:t>
            </a:r>
            <a:r>
              <a:rPr lang="ru-RU" sz="1000" dirty="0" smtClean="0"/>
              <a:t> </a:t>
            </a:r>
            <a:r>
              <a:rPr lang="ru-RU" sz="1000" dirty="0" err="1" smtClean="0"/>
              <a:t>York</a:t>
            </a:r>
            <a:r>
              <a:rPr lang="ru-RU" sz="1000" dirty="0" smtClean="0"/>
              <a:t> </a:t>
            </a:r>
            <a:r>
              <a:rPr lang="ru-RU" sz="1000" dirty="0" err="1" smtClean="0"/>
              <a:t>Times</a:t>
            </a:r>
            <a:r>
              <a:rPr lang="ru-RU" sz="1000" dirty="0" smtClean="0"/>
              <a:t>.  </a:t>
            </a:r>
            <a:r>
              <a:rPr lang="ru-RU" sz="1000" dirty="0" err="1" smtClean="0"/>
              <a:t>Аурелия</a:t>
            </a:r>
            <a:r>
              <a:rPr lang="ru-RU" sz="1000" dirty="0" smtClean="0"/>
              <a:t> </a:t>
            </a:r>
            <a:r>
              <a:rPr lang="ru-RU" sz="1000" dirty="0" err="1" smtClean="0"/>
              <a:t>Шантелюн</a:t>
            </a:r>
            <a:r>
              <a:rPr lang="ru-RU" sz="1000" dirty="0" smtClean="0"/>
              <a:t> родилась, чтобы служить. Воспитанная как рыцарь в королевстве, опустошенном демонами, она всю жизнь оттачивала свое мастерство владения мечом, движимая памятью о чудовищах, разорвавших ее семью, и знанием того, что она одна из немногих, кто может их остановить. Если </a:t>
            </a:r>
            <a:r>
              <a:rPr lang="ru-RU" sz="1000" dirty="0" err="1" smtClean="0"/>
              <a:t>Аурелия</a:t>
            </a:r>
            <a:r>
              <a:rPr lang="ru-RU" sz="1000" dirty="0" smtClean="0"/>
              <a:t> сможет совершить свое первое убийство, она унаследует связь душ с </a:t>
            </a:r>
            <a:r>
              <a:rPr lang="ru-RU" sz="1000" dirty="0" err="1" smtClean="0"/>
              <a:t>Юриэль</a:t>
            </a:r>
            <a:r>
              <a:rPr lang="ru-RU" sz="1000" dirty="0" smtClean="0"/>
              <a:t>, ангелом, чья сила жизненно важна для выживания ее королевства.  Но когда те, кого она любит, начинают превращаться в тех самых чудовищ, которых она поклялась уничтожить, </a:t>
            </a:r>
            <a:r>
              <a:rPr lang="ru-RU" sz="1000" dirty="0" err="1" smtClean="0"/>
              <a:t>Аурелия</a:t>
            </a:r>
            <a:r>
              <a:rPr lang="ru-RU" sz="1000" dirty="0" smtClean="0"/>
              <a:t> вынуждена искать помощи в самом неожиданном месте. В отчаянии она заключает вторую, гораздо более опасную связь с </a:t>
            </a:r>
            <a:r>
              <a:rPr lang="ru-RU" sz="1000" dirty="0" err="1" smtClean="0"/>
              <a:t>Северином</a:t>
            </a:r>
            <a:r>
              <a:rPr lang="ru-RU" sz="1000" dirty="0" smtClean="0"/>
              <a:t>, демоном, которому она едва ли может доверять, но который утверждает, что знает, как навсегда положить конец войне. Переплетя свои жизни и судьбы, </a:t>
            </a:r>
            <a:r>
              <a:rPr lang="ru-RU" sz="1000" dirty="0" err="1" smtClean="0"/>
              <a:t>Орели</a:t>
            </a:r>
            <a:r>
              <a:rPr lang="ru-RU" sz="1000" dirty="0" smtClean="0"/>
              <a:t>, </a:t>
            </a:r>
            <a:r>
              <a:rPr lang="ru-RU" sz="1000" dirty="0" err="1" smtClean="0"/>
              <a:t>Юриэль</a:t>
            </a:r>
            <a:r>
              <a:rPr lang="ru-RU" sz="1000" dirty="0" smtClean="0"/>
              <a:t> и </a:t>
            </a:r>
            <a:r>
              <a:rPr lang="ru-RU" sz="1000" dirty="0" err="1" smtClean="0"/>
              <a:t>Северин</a:t>
            </a:r>
            <a:r>
              <a:rPr lang="ru-RU" sz="1000" dirty="0" smtClean="0"/>
              <a:t> должны объединиться, чтобы найти лекарство, способное превращать демонов обратно в людей. Но чем больше они узнают друг о друге и чем глубже становятся их отношения, тем больше </a:t>
            </a:r>
            <a:r>
              <a:rPr lang="ru-RU" sz="1000" dirty="0" err="1" smtClean="0"/>
              <a:t>Орели</a:t>
            </a:r>
            <a:r>
              <a:rPr lang="ru-RU" sz="1000" dirty="0" smtClean="0"/>
              <a:t> начинает сомневаться в войне и своем месте в ней. Оказавшись по разные стороны баррикад, ей предстоит сделать выбор: продолжать быть на стороне ангелов или рискнуть всем, доверившись демону.    «Совершенно оригинальная и эпическая история об ангелах, демонах и магии». — Стефани Гарбер.  «Захватывающая, романтичная и потрясающая в самом лучшем смысле слова». — Ребекка Росс."</a:t>
            </a:r>
            <a:endParaRPr lang="ru-RU"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Young Adult. Инстахит. Романтика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978-5-04-230351-7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24.08.2026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«Отель с неприятностями»</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Осенняя новинка от главного автора о первой любви  Аси Лавринович
Загородный отель, золотая осень и первые самостоятельные шаги каждого, кто только окончил школу
Тёплая, ироничная и романтичная история о первой самостоятельности, сложной дружбе, чувствах, которые всё только запутывают
Для всех, кто соскучился по теплым книгам, после которых на душе светло
 </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Студентка Владислава привыкла перекладывать ответственность на других. Поэтому, когда ее подруга Ника предложила подработать в загородном отеле Хвоя, Влада согласилась не раздумывая. Хоть мама перестанет высказывать недовольство за несерьезное отношение к будущему.
Но отель оказался далеко не тихим уголко... </a:t>
            </a:r>
            <a:r>
              <a:rPr sz="1000" b="0" i="1" u="none" strike="noStrike">
                <a:solidFill>
                  <a:srgbClr val="E13716"/>
                </a:solidFill>
                <a:latin typeface="Calibri"/>
                <a:hlinkClick r:id="rId5" tooltip="Посмотреть в Витрине"/>
              </a:rPr>
              <a:t>подробнее</a:t>
            </a:r>
          </a:p>
        </p:txBody>
      </p:sp>
      <p:sp>
        <p:nvSpPr>
          <p:cNvPr id="18" name="TextBox 17"/>
          <p:cNvSpPr txBox="1"/>
          <p:nvPr/>
        </p:nvSpPr>
        <p:spPr>
          <a:xfrm>
            <a:off x="3238500" y="4016543"/>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9" name="TextBox 18"/>
          <p:cNvSpPr txBox="1"/>
          <p:nvPr/>
        </p:nvSpPr>
        <p:spPr>
          <a:xfrm>
            <a:off x="3333750" y="4397543"/>
            <a:ext cx="5839883" cy="1015663"/>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Анонсы</a:t>
            </a:r>
            <a:r>
              <a:rPr sz="1000" b="0" i="0" u="none" strike="noStrike" dirty="0">
                <a:solidFill>
                  <a:srgbClr val="000000"/>
                </a:solidFill>
                <a:latin typeface="Calibri"/>
              </a:rPr>
              <a:t>, </a:t>
            </a:r>
            <a:r>
              <a:rPr sz="1000" b="0" i="0" u="none" strike="noStrike" dirty="0" err="1">
                <a:solidFill>
                  <a:srgbClr val="000000"/>
                </a:solidFill>
                <a:latin typeface="Calibri"/>
              </a:rPr>
              <a:t>подборки</a:t>
            </a:r>
            <a:r>
              <a:rPr sz="1000" b="0" i="0" u="none" strike="noStrike" dirty="0">
                <a:solidFill>
                  <a:srgbClr val="000000"/>
                </a:solidFill>
                <a:latin typeface="Calibri"/>
              </a:rPr>
              <a:t> </a:t>
            </a:r>
            <a:r>
              <a:rPr sz="1000" b="0" i="0" u="none" strike="noStrike" dirty="0" err="1">
                <a:solidFill>
                  <a:srgbClr val="000000"/>
                </a:solidFill>
                <a:latin typeface="Calibri"/>
              </a:rPr>
              <a:t>ожидаемых</a:t>
            </a:r>
            <a:r>
              <a:rPr sz="1000" b="0" i="0" u="none" strike="noStrike" dirty="0">
                <a:solidFill>
                  <a:srgbClr val="000000"/>
                </a:solidFill>
                <a:latin typeface="Calibri"/>
              </a:rPr>
              <a:t> </a:t>
            </a:r>
            <a:r>
              <a:rPr sz="1000" b="0" i="0" u="none" strike="noStrike" dirty="0" err="1">
                <a:solidFill>
                  <a:srgbClr val="000000"/>
                </a:solidFill>
                <a:latin typeface="Calibri"/>
              </a:rPr>
              <a:t>новинок</a:t>
            </a:r>
            <a:r>
              <a:rPr sz="1000" b="0" i="0" u="none" strike="noStrike" dirty="0">
                <a:solidFill>
                  <a:srgbClr val="000000"/>
                </a:solidFill>
                <a:latin typeface="Calibri"/>
              </a:rPr>
              <a:t>, </a:t>
            </a:r>
            <a:r>
              <a:rPr sz="1000" b="0" i="0" u="none" strike="noStrike" dirty="0" err="1">
                <a:solidFill>
                  <a:srgbClr val="000000"/>
                </a:solidFill>
                <a:latin typeface="Calibri"/>
              </a:rPr>
              <a:t>анонсы</a:t>
            </a:r>
            <a:r>
              <a:rPr sz="1000" b="0" i="0" u="none" strike="noStrike" dirty="0">
                <a:solidFill>
                  <a:srgbClr val="000000"/>
                </a:solidFill>
                <a:latin typeface="Calibri"/>
              </a:rPr>
              <a:t> у </a:t>
            </a:r>
            <a:r>
              <a:rPr sz="1000" b="0" i="0" u="none" strike="noStrike" dirty="0" err="1">
                <a:solidFill>
                  <a:srgbClr val="000000"/>
                </a:solidFill>
                <a:latin typeface="Calibri"/>
              </a:rPr>
              <a:t>блогеров</a:t>
            </a:r>
            <a:r>
              <a:rPr sz="1000" b="0" i="0" u="none" strike="noStrike" dirty="0">
                <a:solidFill>
                  <a:srgbClr val="000000"/>
                </a:solidFill>
                <a:latin typeface="Calibri"/>
              </a:rPr>
              <a:t>, </a:t>
            </a:r>
            <a:r>
              <a:rPr sz="1000" b="0" i="0" u="none" strike="noStrike" dirty="0" err="1">
                <a:solidFill>
                  <a:srgbClr val="000000"/>
                </a:solidFill>
                <a:latin typeface="Calibri"/>
              </a:rPr>
              <a:t>включение</a:t>
            </a:r>
            <a:r>
              <a:rPr sz="1000" b="0" i="0" u="none" strike="noStrike" dirty="0">
                <a:solidFill>
                  <a:srgbClr val="000000"/>
                </a:solidFill>
                <a:latin typeface="Calibri"/>
              </a:rPr>
              <a:t> в </a:t>
            </a:r>
            <a:r>
              <a:rPr sz="1000" b="0" i="0" u="none" strike="noStrike" dirty="0" err="1">
                <a:solidFill>
                  <a:srgbClr val="000000"/>
                </a:solidFill>
                <a:latin typeface="Calibri"/>
              </a:rPr>
              <a:t>список</a:t>
            </a:r>
            <a:r>
              <a:rPr sz="1000" b="0" i="0" u="none" strike="noStrike" dirty="0">
                <a:solidFill>
                  <a:srgbClr val="000000"/>
                </a:solidFill>
                <a:latin typeface="Calibri"/>
              </a:rPr>
              <a:t> </a:t>
            </a:r>
            <a:r>
              <a:rPr sz="1000" b="0" i="0" u="none" strike="noStrike" dirty="0" err="1">
                <a:solidFill>
                  <a:srgbClr val="000000"/>
                </a:solidFill>
                <a:latin typeface="Calibri"/>
              </a:rPr>
              <a:t>новинок</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СМИ, </a:t>
            </a:r>
            <a:r>
              <a:rPr sz="1000" b="0" i="0" u="none" strike="noStrike" dirty="0" err="1">
                <a:solidFill>
                  <a:srgbClr val="000000"/>
                </a:solidFill>
                <a:latin typeface="Calibri"/>
              </a:rPr>
              <a:t>запуск</a:t>
            </a:r>
            <a:r>
              <a:rPr sz="1000" b="0" i="0" u="none" strike="noStrike" dirty="0">
                <a:solidFill>
                  <a:srgbClr val="000000"/>
                </a:solidFill>
                <a:latin typeface="Calibri"/>
              </a:rPr>
              <a:t> </a:t>
            </a:r>
            <a:r>
              <a:rPr sz="1000" b="0" i="0" u="none" strike="noStrike" dirty="0" err="1">
                <a:solidFill>
                  <a:srgbClr val="000000"/>
                </a:solidFill>
                <a:latin typeface="Calibri"/>
              </a:rPr>
              <a:t>вирусных</a:t>
            </a:r>
            <a:r>
              <a:rPr sz="1000" b="0" i="0" u="none" strike="noStrike" dirty="0">
                <a:solidFill>
                  <a:srgbClr val="000000"/>
                </a:solidFill>
                <a:latin typeface="Calibri"/>
              </a:rPr>
              <a:t> </a:t>
            </a:r>
            <a:r>
              <a:rPr sz="1000" b="0" i="0" u="none" strike="noStrike" dirty="0" err="1">
                <a:solidFill>
                  <a:srgbClr val="000000"/>
                </a:solidFill>
                <a:latin typeface="Calibri"/>
              </a:rPr>
              <a:t>видео</a:t>
            </a:r>
            <a:r>
              <a:rPr sz="1000" b="0" i="0" u="none" strike="noStrike" dirty="0">
                <a:solidFill>
                  <a:srgbClr val="000000"/>
                </a:solidFill>
                <a:latin typeface="Calibri"/>
              </a:rPr>
              <a:t> </a:t>
            </a:r>
            <a:r>
              <a:rPr sz="1000" b="0" i="0" u="none" strike="noStrike" dirty="0" err="1">
                <a:solidFill>
                  <a:srgbClr val="000000"/>
                </a:solidFill>
                <a:latin typeface="Calibri"/>
              </a:rPr>
              <a:t>рилсы</a:t>
            </a:r>
            <a:r>
              <a:rPr sz="1000" b="0" i="0" u="none" strike="noStrike" dirty="0">
                <a:solidFill>
                  <a:srgbClr val="000000"/>
                </a:solidFill>
                <a:latin typeface="Calibri"/>
              </a:rPr>
              <a:t>, </a:t>
            </a:r>
            <a:r>
              <a:rPr sz="1000" b="0" i="0" u="none" strike="noStrike" dirty="0" err="1">
                <a:solidFill>
                  <a:srgbClr val="000000"/>
                </a:solidFill>
                <a:latin typeface="Calibri"/>
              </a:rPr>
              <a:t>тиктоки</a:t>
            </a:r>
            <a:r>
              <a:rPr sz="1000" b="0" i="0" u="none" strike="noStrike" dirty="0">
                <a:solidFill>
                  <a:srgbClr val="000000"/>
                </a:solidFill>
                <a:latin typeface="Calibri"/>
              </a:rPr>
              <a:t> с </a:t>
            </a:r>
            <a:r>
              <a:rPr sz="1000" b="0" i="0" u="none" strike="noStrike" dirty="0" err="1">
                <a:solidFill>
                  <a:srgbClr val="000000"/>
                </a:solidFill>
                <a:latin typeface="Calibri"/>
              </a:rPr>
              <a:t>ссылкой</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предзаказ</a:t>
            </a:r>
            <a:r>
              <a:rPr sz="1000" b="0" i="0" u="none" strike="noStrike" dirty="0">
                <a:solidFill>
                  <a:srgbClr val="000000"/>
                </a:solidFill>
                <a:latin typeface="Calibri"/>
              </a:rPr>
              <a:t> в </a:t>
            </a:r>
            <a:r>
              <a:rPr sz="1000" b="0" i="0" u="none" strike="noStrike" dirty="0" err="1">
                <a:solidFill>
                  <a:srgbClr val="000000"/>
                </a:solidFill>
                <a:latin typeface="Calibri"/>
              </a:rPr>
              <a:t>тиктоке</a:t>
            </a:r>
            <a:r>
              <a:rPr sz="1000" b="0" i="0" u="none" strike="noStrike" dirty="0">
                <a:solidFill>
                  <a:srgbClr val="000000"/>
                </a:solidFill>
                <a:latin typeface="Calibri"/>
              </a:rPr>
              <a:t> и </a:t>
            </a:r>
            <a:r>
              <a:rPr sz="1000" b="0" i="0" u="none" strike="noStrike" dirty="0" err="1">
                <a:solidFill>
                  <a:srgbClr val="000000"/>
                </a:solidFill>
                <a:latin typeface="Calibri"/>
              </a:rPr>
              <a:t>тг</a:t>
            </a:r>
            <a:r>
              <a:rPr sz="1000" b="0" i="0" u="none" strike="noStrike" dirty="0">
                <a:solidFill>
                  <a:srgbClr val="000000"/>
                </a:solidFill>
                <a:latin typeface="Calibri"/>
              </a:rPr>
              <a:t> </a:t>
            </a:r>
            <a:r>
              <a:rPr sz="1000" b="0" i="0" u="none" strike="noStrike" dirty="0" err="1">
                <a:solidFill>
                  <a:srgbClr val="000000"/>
                </a:solidFill>
                <a:latin typeface="Calibri"/>
              </a:rPr>
              <a:t>заходим</a:t>
            </a:r>
            <a:r>
              <a:rPr sz="1000" b="0" i="0" u="none" strike="noStrike" dirty="0">
                <a:solidFill>
                  <a:srgbClr val="000000"/>
                </a:solidFill>
                <a:latin typeface="Calibri"/>
              </a:rPr>
              <a:t> к </a:t>
            </a:r>
            <a:r>
              <a:rPr sz="1000" b="0" i="0" u="none" strike="noStrike" dirty="0" err="1">
                <a:solidFill>
                  <a:srgbClr val="000000"/>
                </a:solidFill>
                <a:latin typeface="Calibri"/>
              </a:rPr>
              <a:t>микроинфлюенсерам</a:t>
            </a:r>
            <a:r>
              <a:rPr sz="1000" b="0" i="0" u="none" strike="noStrike" dirty="0">
                <a:solidFill>
                  <a:srgbClr val="000000"/>
                </a:solidFill>
                <a:latin typeface="Calibri"/>
              </a:rPr>
              <a:t> </a:t>
            </a:r>
            <a:r>
              <a:rPr sz="1000" b="0" i="0" u="none" strike="noStrike" dirty="0" err="1">
                <a:solidFill>
                  <a:srgbClr val="000000"/>
                </a:solidFill>
                <a:latin typeface="Calibri"/>
              </a:rPr>
              <a:t>партнерство</a:t>
            </a:r>
            <a:r>
              <a:rPr sz="1000" b="0" i="0" u="none" strike="noStrike" dirty="0">
                <a:solidFill>
                  <a:srgbClr val="000000"/>
                </a:solidFill>
                <a:latin typeface="Calibri"/>
              </a:rPr>
              <a:t> с </a:t>
            </a:r>
            <a:r>
              <a:rPr sz="1000" b="0" i="0" u="none" strike="noStrike" dirty="0" err="1">
                <a:solidFill>
                  <a:srgbClr val="000000"/>
                </a:solidFill>
                <a:latin typeface="Calibri"/>
              </a:rPr>
              <a:t>брендами</a:t>
            </a:r>
            <a:r>
              <a:rPr sz="1000" b="0" i="0" u="none" strike="noStrike" dirty="0">
                <a:solidFill>
                  <a:srgbClr val="000000"/>
                </a:solidFill>
                <a:latin typeface="Calibri"/>
              </a:rPr>
              <a:t> </a:t>
            </a:r>
            <a:r>
              <a:rPr sz="1000" b="0" i="0" u="none" strike="noStrike" dirty="0" err="1">
                <a:solidFill>
                  <a:srgbClr val="000000"/>
                </a:solidFill>
                <a:latin typeface="Calibri"/>
              </a:rPr>
              <a:t>большое</a:t>
            </a:r>
            <a:r>
              <a:rPr sz="1000" b="0" i="0" u="none" strike="noStrike" dirty="0">
                <a:solidFill>
                  <a:srgbClr val="000000"/>
                </a:solidFill>
                <a:latin typeface="Calibri"/>
              </a:rPr>
              <a:t> </a:t>
            </a:r>
            <a:r>
              <a:rPr sz="1000" b="0" i="0" u="none" strike="noStrike" dirty="0" err="1">
                <a:solidFill>
                  <a:srgbClr val="000000"/>
                </a:solidFill>
                <a:latin typeface="Calibri"/>
              </a:rPr>
              <a:t>количество</a:t>
            </a:r>
            <a:r>
              <a:rPr sz="1000" b="0" i="0" u="none" strike="noStrike" dirty="0">
                <a:solidFill>
                  <a:srgbClr val="000000"/>
                </a:solidFill>
                <a:latin typeface="Calibri"/>
              </a:rPr>
              <a:t> </a:t>
            </a:r>
            <a:r>
              <a:rPr sz="1000" b="0" i="0" u="none" strike="noStrike" dirty="0" err="1">
                <a:solidFill>
                  <a:srgbClr val="000000"/>
                </a:solidFill>
                <a:latin typeface="Calibri"/>
              </a:rPr>
              <a:t>встреч</a:t>
            </a:r>
            <a:r>
              <a:rPr sz="1000" b="0" i="0" u="none" strike="noStrike" dirty="0">
                <a:solidFill>
                  <a:srgbClr val="000000"/>
                </a:solidFill>
                <a:latin typeface="Calibri"/>
              </a:rPr>
              <a:t> с </a:t>
            </a:r>
            <a:r>
              <a:rPr sz="1000" b="0" i="0" u="none" strike="noStrike" dirty="0" err="1">
                <a:solidFill>
                  <a:srgbClr val="000000"/>
                </a:solidFill>
                <a:latin typeface="Calibri"/>
              </a:rPr>
              <a:t>автором</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всей</a:t>
            </a:r>
            <a:r>
              <a:rPr sz="1000" b="0" i="0" u="none" strike="noStrike" dirty="0">
                <a:solidFill>
                  <a:srgbClr val="000000"/>
                </a:solidFill>
                <a:latin typeface="Calibri"/>
              </a:rPr>
              <a:t> </a:t>
            </a:r>
            <a:r>
              <a:rPr sz="1000" b="0" i="0" u="none" strike="noStrike" dirty="0" err="1">
                <a:solidFill>
                  <a:srgbClr val="000000"/>
                </a:solidFill>
                <a:latin typeface="Calibri"/>
              </a:rPr>
              <a:t>России</a:t>
            </a:r>
            <a:r>
              <a:rPr sz="1000" b="0" i="0" u="none" strike="noStrike" dirty="0">
                <a:solidFill>
                  <a:srgbClr val="000000"/>
                </a:solidFill>
                <a:latin typeface="Calibri"/>
              </a:rPr>
              <a:t> </a:t>
            </a:r>
            <a:r>
              <a:rPr sz="1000" b="0" i="0" u="none" strike="noStrike" dirty="0" err="1">
                <a:solidFill>
                  <a:srgbClr val="000000"/>
                </a:solidFill>
                <a:latin typeface="Calibri"/>
              </a:rPr>
              <a:t>рассылка</a:t>
            </a:r>
            <a:r>
              <a:rPr sz="1000" b="0" i="0" u="none" strike="noStrike" dirty="0">
                <a:solidFill>
                  <a:srgbClr val="000000"/>
                </a:solidFill>
                <a:latin typeface="Calibri"/>
              </a:rPr>
              <a:t> </a:t>
            </a:r>
            <a:r>
              <a:rPr sz="1000" b="0" i="0" u="none" strike="noStrike" dirty="0" err="1">
                <a:solidFill>
                  <a:srgbClr val="000000"/>
                </a:solidFill>
                <a:latin typeface="Calibri"/>
              </a:rPr>
              <a:t>боксов</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блоггерам</a:t>
            </a:r>
            <a:r>
              <a:rPr sz="1000" b="0" i="0" u="none" strike="noStrike" dirty="0">
                <a:solidFill>
                  <a:srgbClr val="000000"/>
                </a:solidFill>
                <a:latin typeface="Calibri"/>
              </a:rPr>
              <a:t> </a:t>
            </a:r>
            <a:r>
              <a:rPr sz="1000" b="0" i="0" u="none" strike="noStrike" dirty="0" err="1">
                <a:solidFill>
                  <a:srgbClr val="000000"/>
                </a:solidFill>
                <a:latin typeface="Calibri"/>
              </a:rPr>
              <a:t>совместно</a:t>
            </a:r>
            <a:r>
              <a:rPr sz="1000" b="0" i="0" u="none" strike="noStrike" dirty="0">
                <a:solidFill>
                  <a:srgbClr val="000000"/>
                </a:solidFill>
                <a:latin typeface="Calibri"/>
              </a:rPr>
              <a:t> с </a:t>
            </a:r>
            <a:r>
              <a:rPr sz="1000" b="0" i="0" u="none" strike="noStrike" dirty="0" err="1">
                <a:solidFill>
                  <a:srgbClr val="000000"/>
                </a:solidFill>
                <a:latin typeface="Calibri"/>
              </a:rPr>
              <a:t>партнерами</a:t>
            </a:r>
            <a:r>
              <a:rPr sz="1000" b="0" i="0" u="none" strike="noStrike" dirty="0">
                <a:solidFill>
                  <a:srgbClr val="000000"/>
                </a:solidFill>
                <a:latin typeface="Calibri"/>
              </a:rPr>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Young Adult. Книжный бунт. Новые сказки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978-5-04-225824-4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24.08.2026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06717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«Спящие боги»</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3" name="TextBox 12"/>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Вив везут на Острова Дракона с единственной целью  казнить за колдовство. Корвус  наёмник,... </a:t>
            </a:r>
            <a:r>
              <a:rPr sz="1000" b="0" i="1" u="none" strike="noStrike">
                <a:solidFill>
                  <a:srgbClr val="E13716"/>
                </a:solidFill>
                <a:latin typeface="Calibri"/>
                <a:hlinkClick r:id="rId4" tooltip="Посмотреть в Витрине"/>
              </a:rPr>
              <a:t>подробнее</a:t>
            </a:r>
          </a:p>
        </p:txBody>
      </p:sp>
      <p:sp>
        <p:nvSpPr>
          <p:cNvPr id="15" name="Прямоугольник 14"/>
          <p:cNvSpPr/>
          <p:nvPr/>
        </p:nvSpPr>
        <p:spPr>
          <a:xfrm>
            <a:off x="3238500" y="2948344"/>
            <a:ext cx="5905500" cy="2092881"/>
          </a:xfrm>
          <a:prstGeom prst="rect">
            <a:avLst/>
          </a:prstGeom>
        </p:spPr>
        <p:txBody>
          <a:bodyPr wrap="square">
            <a:spAutoFit/>
          </a:bodyPr>
          <a:lstStyle/>
          <a:p>
            <a:r>
              <a:rPr lang="ru-RU" sz="1000" dirty="0" smtClean="0"/>
              <a:t>"А вас когда-нибудь очаровывала говорящая болтливая голова? Что, нет? Мы это исправим.  Вив везут на Острова Дракона с единственной целью — казнить за колдовство. </a:t>
            </a:r>
            <a:r>
              <a:rPr lang="ru-RU" sz="1000" dirty="0" err="1" smtClean="0"/>
              <a:t>Корвус</a:t>
            </a:r>
            <a:r>
              <a:rPr lang="ru-RU" sz="1000" dirty="0" smtClean="0"/>
              <a:t> — наёмник, который обычно гонится только за наживой. Ведьмы связывают нити их жизни вместе, чтобы они спасли бога-Вепря от смерти, а весь остров — от разрушения.   Род Клевера проклят, и он готов пойти на всё, чтобы искупить грехи предков, но в его планы тоже вмешивается обезумевший бог. Что он выберет: собственное благополучие или безопасность всех земель?  Мирные времена на Островах Дракона закончились. Золотые земли изменятся навсегда.  Новый роман </a:t>
            </a:r>
            <a:r>
              <a:rPr lang="ru-RU" sz="1000" dirty="0" err="1" smtClean="0"/>
              <a:t>Ульяны</a:t>
            </a:r>
            <a:r>
              <a:rPr lang="ru-RU" sz="1000" dirty="0" smtClean="0"/>
              <a:t> Черкасовой «Спящие боги». Первая часть нового цикла, события которого разворачиваются в мире Золотых земель.  Новая история в большом авторском мире. Кельтская мифология встречается с прелестями XIX века: паровыми машинами, ружьями, дирижаблями...   Тёмное </a:t>
            </a:r>
            <a:r>
              <a:rPr lang="ru-RU" sz="1000" dirty="0" err="1" smtClean="0"/>
              <a:t>фэнтези</a:t>
            </a:r>
            <a:r>
              <a:rPr lang="ru-RU" sz="1000" dirty="0" smtClean="0"/>
              <a:t>, кельтская мифология, большой авторский мир, несколько героев и несколько </a:t>
            </a:r>
            <a:r>
              <a:rPr lang="ru-RU" sz="1000" dirty="0" err="1" smtClean="0"/>
              <a:t>фокалов</a:t>
            </a:r>
            <a:r>
              <a:rPr lang="ru-RU" sz="1000" dirty="0" smtClean="0"/>
              <a:t>, от ненависти до любви, ведьмы и чудовища, несколько сюжетных веток, короли, борьба за престол, борьба за выживание, древние пророчества.  Иллюстрации </a:t>
            </a:r>
            <a:r>
              <a:rPr lang="ru-RU" sz="1000" dirty="0" err="1" smtClean="0"/>
              <a:t>Аны</a:t>
            </a:r>
            <a:r>
              <a:rPr lang="ru-RU" sz="1000" dirty="0" smtClean="0"/>
              <a:t> Награни. Издание дополнено цветными иллюстрациями, картой и уникальными форзацами."</a:t>
            </a:r>
            <a:endParaRPr lang="ru-RU"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Young Adult. Книжный бунт. Фантастика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978-5-04-235253-9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04.09.2026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07670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«Луна, уснувшая в руках вампира»</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3" name="TextBox 12"/>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Кэтрин Блэквуд должна бы готовиться к выпускным экзаменам, но вместо этого оказывается втянута в подготовку революции. Она всё больше времени проводит с вампиром Каем, связь с которым грозит гибелью обоим. Вместе они ищут затерянные храмы и расследует исчезновение силы Сгинувших Богинь.
Но некоторые тайн... </a:t>
            </a:r>
            <a:r>
              <a:rPr sz="1000" b="0" i="1" u="none" strike="noStrike">
                <a:solidFill>
                  <a:srgbClr val="E13716"/>
                </a:solidFill>
                <a:latin typeface="Calibri"/>
                <a:hlinkClick r:id="rId4" tooltip="Посмотреть в Витрине"/>
              </a:rPr>
              <a:t>подробнее</a:t>
            </a:r>
          </a:p>
        </p:txBody>
      </p:sp>
      <p:sp>
        <p:nvSpPr>
          <p:cNvPr id="15" name="Прямоугольник 14"/>
          <p:cNvSpPr/>
          <p:nvPr/>
        </p:nvSpPr>
        <p:spPr>
          <a:xfrm>
            <a:off x="3238500" y="2948344"/>
            <a:ext cx="5905500" cy="2092881"/>
          </a:xfrm>
          <a:prstGeom prst="rect">
            <a:avLst/>
          </a:prstGeom>
        </p:spPr>
        <p:txBody>
          <a:bodyPr wrap="square">
            <a:spAutoFit/>
          </a:bodyPr>
          <a:lstStyle/>
          <a:p>
            <a:r>
              <a:rPr lang="ru-RU" sz="1000" dirty="0" smtClean="0"/>
              <a:t>"Кэтрин </a:t>
            </a:r>
            <a:r>
              <a:rPr lang="ru-RU" sz="1000" dirty="0" err="1" smtClean="0"/>
              <a:t>Блэквуд</a:t>
            </a:r>
            <a:r>
              <a:rPr lang="ru-RU" sz="1000" dirty="0" smtClean="0"/>
              <a:t> должна бы готовиться к выпускным экзаменам, но вместо этого оказывается втянута в подготовку революции. Она всё больше времени проводит с вампиром Каем, связь с которым грозит гибелью обоим. Вместе они ищут затерянные храмы и расследует исчезновение силы Сгинувших Богинь.  Но некоторые тайны лучше не тревожить. Особенно если за ними уже охотится кто-то другой.  Продолжение романа «Солнце, уснувшее в ладонях ведьмы» Елены Кондрацкой, создательницы однотомников «Игла. Сказ о сердце </a:t>
            </a:r>
            <a:r>
              <a:rPr lang="ru-RU" sz="1000" dirty="0" err="1" smtClean="0"/>
              <a:t>Кащеевом</a:t>
            </a:r>
            <a:r>
              <a:rPr lang="ru-RU" sz="1000" dirty="0" smtClean="0"/>
              <a:t>» и «Имя ей </a:t>
            </a:r>
            <a:r>
              <a:rPr lang="ru-RU" sz="1000" dirty="0" err="1" smtClean="0"/>
              <a:t>Хель</a:t>
            </a:r>
            <a:r>
              <a:rPr lang="ru-RU" sz="1000" dirty="0" smtClean="0"/>
              <a:t>» и циклов «Дивные берега» и «Сны Истока».    Кэтрин мучают странные видения, Кая сковывают страхи за настоящее. Их связь всё ещё несёт опасность, но смогут ли они отказаться от неё или пойдут до конца?  </a:t>
            </a:r>
            <a:r>
              <a:rPr lang="ru-RU" sz="1000" dirty="0" err="1" smtClean="0"/>
              <a:t>Фэнтези</a:t>
            </a:r>
            <a:r>
              <a:rPr lang="ru-RU" sz="1000" dirty="0" smtClean="0"/>
              <a:t>-триллер, поднимающий темы любви, преданности и места каждого в этом мире.  Атмосфера разрушенных храмов великих богинь и тёмной магической академии. Запретные ритуалы, борьба за спасение и любовь, интриги, семейные тайны и решения, способные привести к гибели.   Что делать ведьме, когда ответственность за весь род ложится на её хрупкие плечи?    Иллюстрация на обложке </a:t>
            </a:r>
            <a:r>
              <a:rPr lang="ru-RU" sz="1000" dirty="0" err="1" smtClean="0"/>
              <a:t>Valentaine</a:t>
            </a:r>
            <a:r>
              <a:rPr lang="ru-RU" sz="1000" dirty="0" smtClean="0"/>
              <a:t>. Издание дополнено портретами персонажей, нарисованными Еленой Кондрацкой."</a:t>
            </a:r>
            <a:endParaRPr lang="ru-RU"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Young Adult. Парни, что украдут твое сердце. Любовные романы Лины Винчестер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978-5-04-250870-7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0481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«Буквы Севера. Первая буква Севера»</a:t>
            </a:r>
          </a:p>
        </p:txBody>
      </p:sp>
      <p:sp>
        <p:nvSpPr>
          <p:cNvPr id="10" name="TextBox 9"/>
          <p:cNvSpPr txBox="1"/>
          <p:nvPr/>
        </p:nvSpPr>
        <p:spPr>
          <a:xfrm>
            <a:off x="3238500" y="2138602"/>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471977"/>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Новинка популярного российского автора с готовой читательской базой и совокупным тиражом более 100 тысяч экземпляров. Роман продолжает востребованный цикл, но может продаваться и как самостоятельная история. Узнаваемые романтические тропы, эстетика американской школы, активная авторская аудитория и вложение в первом тираже создают дополнительные точки привлечения покупателя. </a:t>
            </a:r>
          </a:p>
        </p:txBody>
      </p:sp>
      <p:sp>
        <p:nvSpPr>
          <p:cNvPr id="12" name="TextBox 11"/>
          <p:cNvSpPr txBox="1"/>
          <p:nvPr/>
        </p:nvSpPr>
        <p:spPr>
          <a:xfrm>
            <a:off x="3238500" y="3353039"/>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686414"/>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Новинка</a:t>
            </a:r>
            <a:r>
              <a:rPr sz="1000" b="0" i="0" u="none" strike="noStrike" dirty="0">
                <a:solidFill>
                  <a:srgbClr val="000000"/>
                </a:solidFill>
                <a:latin typeface="Calibri"/>
              </a:rPr>
              <a:t> </a:t>
            </a:r>
            <a:r>
              <a:rPr sz="1000" b="0" i="0" u="none" strike="noStrike" dirty="0" err="1">
                <a:solidFill>
                  <a:srgbClr val="000000"/>
                </a:solidFill>
                <a:latin typeface="Calibri"/>
              </a:rPr>
              <a:t>Лины</a:t>
            </a:r>
            <a:r>
              <a:rPr sz="1000" b="0" i="0" u="none" strike="noStrike" dirty="0">
                <a:solidFill>
                  <a:srgbClr val="000000"/>
                </a:solidFill>
                <a:latin typeface="Calibri"/>
              </a:rPr>
              <a:t> </a:t>
            </a:r>
            <a:r>
              <a:rPr sz="1000" b="0" i="0" u="none" strike="noStrike" dirty="0" err="1">
                <a:solidFill>
                  <a:srgbClr val="000000"/>
                </a:solidFill>
                <a:latin typeface="Calibri"/>
              </a:rPr>
              <a:t>Винчестер</a:t>
            </a:r>
            <a:r>
              <a:rPr sz="1000" b="0" i="0" u="none" strike="noStrike" dirty="0">
                <a:solidFill>
                  <a:srgbClr val="000000"/>
                </a:solidFill>
                <a:latin typeface="Calibri"/>
              </a:rPr>
              <a:t>  </a:t>
            </a:r>
            <a:r>
              <a:rPr sz="1000" b="0" i="0" u="none" strike="noStrike" dirty="0" err="1">
                <a:solidFill>
                  <a:srgbClr val="000000"/>
                </a:solidFill>
                <a:latin typeface="Calibri"/>
              </a:rPr>
              <a:t>самостоятельный</a:t>
            </a:r>
            <a:r>
              <a:rPr sz="1000" b="0" i="0" u="none" strike="noStrike" dirty="0">
                <a:solidFill>
                  <a:srgbClr val="000000"/>
                </a:solidFill>
                <a:latin typeface="Calibri"/>
              </a:rPr>
              <a:t> </a:t>
            </a:r>
            <a:r>
              <a:rPr sz="1000" b="0" i="0" u="none" strike="noStrike" dirty="0" err="1">
                <a:solidFill>
                  <a:srgbClr val="000000"/>
                </a:solidFill>
                <a:latin typeface="Calibri"/>
              </a:rPr>
              <a:t>роман</a:t>
            </a:r>
            <a:r>
              <a:rPr sz="1000" b="0" i="0" u="none" strike="noStrike" dirty="0">
                <a:solidFill>
                  <a:srgbClr val="000000"/>
                </a:solidFill>
                <a:latin typeface="Calibri"/>
              </a:rPr>
              <a:t> </a:t>
            </a:r>
            <a:r>
              <a:rPr sz="1000" b="0" i="0" u="none" strike="noStrike" dirty="0" err="1">
                <a:solidFill>
                  <a:srgbClr val="000000"/>
                </a:solidFill>
                <a:latin typeface="Calibri"/>
              </a:rPr>
              <a:t>во</a:t>
            </a:r>
            <a:r>
              <a:rPr sz="1000" b="0" i="0" u="none" strike="noStrike" dirty="0">
                <a:solidFill>
                  <a:srgbClr val="000000"/>
                </a:solidFill>
                <a:latin typeface="Calibri"/>
              </a:rPr>
              <a:t> </a:t>
            </a:r>
            <a:r>
              <a:rPr sz="1000" b="0" i="0" u="none" strike="noStrike" dirty="0" err="1">
                <a:solidFill>
                  <a:srgbClr val="000000"/>
                </a:solidFill>
                <a:latin typeface="Calibri"/>
              </a:rPr>
              <a:t>вселенной</a:t>
            </a:r>
            <a:r>
              <a:rPr sz="1000" b="0" i="0" u="none" strike="noStrike" dirty="0">
                <a:solidFill>
                  <a:srgbClr val="000000"/>
                </a:solidFill>
                <a:latin typeface="Calibri"/>
              </a:rPr>
              <a:t> </a:t>
            </a:r>
            <a:r>
              <a:rPr sz="1000" b="0" i="0" u="none" strike="noStrike" dirty="0" err="1">
                <a:solidFill>
                  <a:srgbClr val="000000"/>
                </a:solidFill>
                <a:latin typeface="Calibri"/>
              </a:rPr>
              <a:t>Букв</a:t>
            </a:r>
            <a:r>
              <a:rPr sz="1000" b="0" i="0" u="none" strike="noStrike" dirty="0">
                <a:solidFill>
                  <a:srgbClr val="000000"/>
                </a:solidFill>
                <a:latin typeface="Calibri"/>
              </a:rPr>
              <a:t> </a:t>
            </a:r>
            <a:r>
              <a:rPr sz="1000" b="0" i="0" u="none" strike="noStrike" dirty="0" err="1">
                <a:solidFill>
                  <a:srgbClr val="000000"/>
                </a:solidFill>
                <a:latin typeface="Calibri"/>
              </a:rPr>
              <a:t>Севера</a:t>
            </a:r>
            <a:r>
              <a:rPr sz="1000" b="0" i="0" u="none" strike="noStrike" dirty="0">
                <a:solidFill>
                  <a:srgbClr val="000000"/>
                </a:solidFill>
                <a:latin typeface="Calibri"/>
              </a:rPr>
              <a:t> с </a:t>
            </a:r>
            <a:r>
              <a:rPr sz="1000" b="0" i="0" u="none" strike="noStrike" dirty="0" err="1">
                <a:solidFill>
                  <a:srgbClr val="000000"/>
                </a:solidFill>
                <a:latin typeface="Calibri"/>
              </a:rPr>
              <a:t>вайбом</a:t>
            </a:r>
            <a:r>
              <a:rPr sz="1000" b="0" i="0" u="none" strike="noStrike" dirty="0">
                <a:solidFill>
                  <a:srgbClr val="000000"/>
                </a:solidFill>
                <a:latin typeface="Calibri"/>
              </a:rPr>
              <a:t> </a:t>
            </a:r>
            <a:r>
              <a:rPr sz="1000" b="0" i="0" u="none" strike="noStrike" dirty="0" err="1">
                <a:solidFill>
                  <a:srgbClr val="000000"/>
                </a:solidFill>
                <a:latin typeface="Calibri"/>
              </a:rPr>
              <a:t>любимых</a:t>
            </a:r>
            <a:r>
              <a:rPr sz="1000" b="0" i="0" u="none" strike="noStrike" dirty="0">
                <a:solidFill>
                  <a:srgbClr val="000000"/>
                </a:solidFill>
                <a:latin typeface="Calibri"/>
              </a:rPr>
              <a:t> </a:t>
            </a:r>
            <a:r>
              <a:rPr sz="1000" b="0" i="0" u="none" strike="noStrike" dirty="0" err="1">
                <a:solidFill>
                  <a:srgbClr val="000000"/>
                </a:solidFill>
                <a:latin typeface="Calibri"/>
              </a:rPr>
              <a:t>молодежных</a:t>
            </a:r>
            <a:r>
              <a:rPr sz="1000" b="0" i="0" u="none" strike="noStrike" dirty="0">
                <a:solidFill>
                  <a:srgbClr val="000000"/>
                </a:solidFill>
                <a:latin typeface="Calibri"/>
              </a:rPr>
              <a:t> </a:t>
            </a:r>
            <a:r>
              <a:rPr sz="1000" b="0" i="0" u="none" strike="noStrike" dirty="0" err="1">
                <a:solidFill>
                  <a:srgbClr val="000000"/>
                </a:solidFill>
                <a:latin typeface="Calibri"/>
              </a:rPr>
              <a:t>ромкомов</a:t>
            </a:r>
            <a:r>
              <a:rPr sz="1000" b="0" i="0" u="none" strike="noStrike" dirty="0">
                <a:solidFill>
                  <a:srgbClr val="000000"/>
                </a:solidFill>
                <a:latin typeface="Calibri"/>
              </a:rPr>
              <a:t> </a:t>
            </a:r>
            <a:r>
              <a:rPr sz="1000" b="0" i="0" u="none" strike="noStrike" dirty="0" err="1">
                <a:solidFill>
                  <a:srgbClr val="000000"/>
                </a:solidFill>
                <a:latin typeface="Calibri"/>
              </a:rPr>
              <a:t>нулевых</a:t>
            </a:r>
            <a:r>
              <a:rPr sz="1000" b="0" i="0" u="none" strike="noStrike" dirty="0">
                <a:solidFill>
                  <a:srgbClr val="000000"/>
                </a:solidFill>
                <a:latin typeface="Calibri"/>
              </a:rPr>
              <a:t>. </a:t>
            </a:r>
            <a:r>
              <a:rPr sz="1000" b="0" i="0" u="none" strike="noStrike" dirty="0" err="1">
                <a:solidFill>
                  <a:srgbClr val="000000"/>
                </a:solidFill>
                <a:latin typeface="Calibri"/>
              </a:rPr>
              <a:t>Запретная</a:t>
            </a:r>
            <a:r>
              <a:rPr sz="1000" b="0" i="0" u="none" strike="noStrike" dirty="0">
                <a:solidFill>
                  <a:srgbClr val="000000"/>
                </a:solidFill>
                <a:latin typeface="Calibri"/>
              </a:rPr>
              <a:t> </a:t>
            </a:r>
            <a:r>
              <a:rPr sz="1000" b="0" i="0" u="none" strike="noStrike" dirty="0" err="1">
                <a:solidFill>
                  <a:srgbClr val="000000"/>
                </a:solidFill>
                <a:latin typeface="Calibri"/>
              </a:rPr>
              <a:t>любовь</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фоне</a:t>
            </a:r>
            <a:r>
              <a:rPr sz="1000" b="0" i="0" u="none" strike="noStrike" dirty="0">
                <a:solidFill>
                  <a:srgbClr val="000000"/>
                </a:solidFill>
                <a:latin typeface="Calibri"/>
              </a:rPr>
              <a:t> </a:t>
            </a:r>
            <a:r>
              <a:rPr sz="1000" b="0" i="0" u="none" strike="noStrike" dirty="0" err="1">
                <a:solidFill>
                  <a:srgbClr val="000000"/>
                </a:solidFill>
                <a:latin typeface="Calibri"/>
              </a:rPr>
              <a:t>многолетней</a:t>
            </a:r>
            <a:r>
              <a:rPr sz="1000" b="0" i="0" u="none" strike="noStrike" dirty="0">
                <a:solidFill>
                  <a:srgbClr val="000000"/>
                </a:solidFill>
                <a:latin typeface="Calibri"/>
              </a:rPr>
              <a:t> </a:t>
            </a:r>
            <a:r>
              <a:rPr sz="1000" b="0" i="0" u="none" strike="noStrike" dirty="0" err="1">
                <a:solidFill>
                  <a:srgbClr val="000000"/>
                </a:solidFill>
                <a:latin typeface="Calibri"/>
              </a:rPr>
              <a:t>войны</a:t>
            </a:r>
            <a:r>
              <a:rPr sz="1000" b="0" i="0" u="none" strike="noStrike" dirty="0">
                <a:solidFill>
                  <a:srgbClr val="000000"/>
                </a:solidFill>
                <a:latin typeface="Calibri"/>
              </a:rPr>
              <a:t> </a:t>
            </a:r>
            <a:r>
              <a:rPr sz="1000" b="0" i="0" u="none" strike="noStrike" dirty="0" err="1">
                <a:solidFill>
                  <a:srgbClr val="000000"/>
                </a:solidFill>
                <a:latin typeface="Calibri"/>
              </a:rPr>
              <a:t>двух</a:t>
            </a:r>
            <a:r>
              <a:rPr sz="1000" b="0" i="0" u="none" strike="noStrike" dirty="0">
                <a:solidFill>
                  <a:srgbClr val="000000"/>
                </a:solidFill>
                <a:latin typeface="Calibri"/>
              </a:rPr>
              <a:t> </a:t>
            </a:r>
            <a:r>
              <a:rPr sz="1000" b="0" i="0" u="none" strike="noStrike" dirty="0" err="1">
                <a:solidFill>
                  <a:srgbClr val="000000"/>
                </a:solidFill>
                <a:latin typeface="Calibri"/>
              </a:rPr>
              <a:t>элитных</a:t>
            </a:r>
            <a:r>
              <a:rPr sz="1000" b="0" i="0" u="none" strike="noStrike" dirty="0">
                <a:solidFill>
                  <a:srgbClr val="000000"/>
                </a:solidFill>
                <a:latin typeface="Calibri"/>
              </a:rPr>
              <a:t> </a:t>
            </a:r>
            <a:r>
              <a:rPr sz="1000" b="0" i="0" u="none" strike="noStrike" dirty="0" err="1">
                <a:solidFill>
                  <a:srgbClr val="000000"/>
                </a:solidFill>
                <a:latin typeface="Calibri"/>
              </a:rPr>
              <a:t>школ</a:t>
            </a:r>
            <a:r>
              <a:rPr sz="1000" b="0" i="0" u="none" strike="noStrike" dirty="0">
                <a:solidFill>
                  <a:srgbClr val="000000"/>
                </a:solidFill>
                <a:latin typeface="Calibri"/>
              </a:rPr>
              <a:t>  с </a:t>
            </a:r>
            <a:r>
              <a:rPr sz="1000" b="0" i="0" u="none" strike="noStrike" dirty="0" err="1">
                <a:solidFill>
                  <a:srgbClr val="000000"/>
                </a:solidFill>
                <a:latin typeface="Calibri"/>
              </a:rPr>
              <a:t>атмосферой</a:t>
            </a:r>
            <a:r>
              <a:rPr sz="1000" b="0" i="0" u="none" strike="noStrike" dirty="0">
                <a:solidFill>
                  <a:srgbClr val="000000"/>
                </a:solidFill>
                <a:latin typeface="Calibri"/>
              </a:rPr>
              <a:t> </a:t>
            </a:r>
            <a:r>
              <a:rPr sz="1000" b="0" i="0" u="none" strike="noStrike" dirty="0" err="1">
                <a:solidFill>
                  <a:srgbClr val="000000"/>
                </a:solidFill>
                <a:latin typeface="Calibri"/>
              </a:rPr>
              <a:t>любимых</a:t>
            </a:r>
            <a:r>
              <a:rPr sz="1000" b="0" i="0" u="none" strike="noStrike" dirty="0">
                <a:solidFill>
                  <a:srgbClr val="000000"/>
                </a:solidFill>
                <a:latin typeface="Calibri"/>
              </a:rPr>
              <a:t> </a:t>
            </a:r>
            <a:r>
              <a:rPr sz="1000" b="0" i="0" u="none" strike="noStrike" dirty="0" err="1">
                <a:solidFill>
                  <a:srgbClr val="000000"/>
                </a:solidFill>
                <a:latin typeface="Calibri"/>
              </a:rPr>
              <a:t>молодежных</a:t>
            </a:r>
            <a:r>
              <a:rPr sz="1000" b="0" i="0" u="none" strike="noStrike" dirty="0">
                <a:solidFill>
                  <a:srgbClr val="000000"/>
                </a:solidFill>
                <a:latin typeface="Calibri"/>
              </a:rPr>
              <a:t> </a:t>
            </a:r>
            <a:r>
              <a:rPr sz="1000" b="0" i="0" u="none" strike="noStrike" dirty="0" err="1">
                <a:solidFill>
                  <a:srgbClr val="000000"/>
                </a:solidFill>
                <a:latin typeface="Calibri"/>
              </a:rPr>
              <a:t>ромкомов</a:t>
            </a:r>
            <a:r>
              <a:rPr sz="1000" b="0" i="0" u="none" strike="noStrike" dirty="0">
                <a:solidFill>
                  <a:srgbClr val="000000"/>
                </a:solidFill>
                <a:latin typeface="Calibri"/>
              </a:rPr>
              <a:t> </a:t>
            </a:r>
            <a:r>
              <a:rPr sz="1000" b="0" i="0" u="none" strike="noStrike" dirty="0" err="1">
                <a:solidFill>
                  <a:srgbClr val="000000"/>
                </a:solidFill>
                <a:latin typeface="Calibri"/>
              </a:rPr>
              <a:t>нулевых</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Школы Примроуз и Мемфис враждуют уже много лет.
Бэйли Шепард  принцесса частной школы Примроуз. У нее идеальный парень, прекрасные друзья ...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234101"/>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615101"/>
            <a:ext cx="5839883" cy="861774"/>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Активная</a:t>
            </a:r>
            <a:r>
              <a:rPr sz="1000" b="0" i="0" u="none" strike="noStrike" dirty="0">
                <a:solidFill>
                  <a:srgbClr val="000000"/>
                </a:solidFill>
                <a:latin typeface="Calibri"/>
              </a:rPr>
              <a:t> </a:t>
            </a:r>
            <a:r>
              <a:rPr sz="1000" b="0" i="0" u="none" strike="noStrike" dirty="0" err="1">
                <a:solidFill>
                  <a:srgbClr val="000000"/>
                </a:solidFill>
                <a:latin typeface="Calibri"/>
              </a:rPr>
              <a:t>поддержка</a:t>
            </a:r>
            <a:r>
              <a:rPr sz="1000" b="0" i="0" u="none" strike="noStrike" dirty="0">
                <a:solidFill>
                  <a:srgbClr val="000000"/>
                </a:solidFill>
                <a:latin typeface="Calibri"/>
              </a:rPr>
              <a:t> </a:t>
            </a:r>
            <a:r>
              <a:rPr sz="1000" b="0" i="0" u="none" strike="noStrike" dirty="0" err="1">
                <a:solidFill>
                  <a:srgbClr val="000000"/>
                </a:solidFill>
                <a:latin typeface="Calibri"/>
              </a:rPr>
              <a:t>автора</a:t>
            </a:r>
            <a:r>
              <a:rPr sz="1000" b="0" i="0" u="none" strike="noStrike" dirty="0">
                <a:solidFill>
                  <a:srgbClr val="000000"/>
                </a:solidFill>
                <a:latin typeface="Calibri"/>
              </a:rPr>
              <a:t> и </a:t>
            </a:r>
            <a:r>
              <a:rPr sz="1000" b="0" i="0" u="none" strike="noStrike" dirty="0" err="1">
                <a:solidFill>
                  <a:srgbClr val="000000"/>
                </a:solidFill>
                <a:latin typeface="Calibri"/>
              </a:rPr>
              <a:t>издательства</a:t>
            </a:r>
            <a:r>
              <a:rPr sz="1000" b="0" i="0" u="none" strike="noStrike" dirty="0">
                <a:solidFill>
                  <a:srgbClr val="000000"/>
                </a:solidFill>
                <a:latin typeface="Calibri"/>
              </a:rPr>
              <a:t> в </a:t>
            </a:r>
            <a:r>
              <a:rPr sz="1000" b="0" i="0" u="none" strike="noStrike" dirty="0" err="1">
                <a:solidFill>
                  <a:srgbClr val="000000"/>
                </a:solidFill>
                <a:latin typeface="Calibri"/>
              </a:rPr>
              <a:t>социальных</a:t>
            </a:r>
            <a:r>
              <a:rPr sz="1000" b="0" i="0" u="none" strike="noStrike" dirty="0">
                <a:solidFill>
                  <a:srgbClr val="000000"/>
                </a:solidFill>
                <a:latin typeface="Calibri"/>
              </a:rPr>
              <a:t> </a:t>
            </a:r>
            <a:r>
              <a:rPr sz="1000" b="0" i="0" u="none" strike="noStrike" dirty="0" err="1">
                <a:solidFill>
                  <a:srgbClr val="000000"/>
                </a:solidFill>
                <a:latin typeface="Calibri"/>
              </a:rPr>
              <a:t>сетях</a:t>
            </a:r>
            <a:r>
              <a:rPr sz="1000" b="0" i="0" u="none" strike="noStrike" dirty="0">
                <a:solidFill>
                  <a:srgbClr val="000000"/>
                </a:solidFill>
                <a:latin typeface="Calibri"/>
              </a:rPr>
              <a:t> </a:t>
            </a:r>
            <a:r>
              <a:rPr sz="1000" b="0" i="0" u="none" strike="noStrike" dirty="0" err="1">
                <a:solidFill>
                  <a:srgbClr val="000000"/>
                </a:solidFill>
                <a:latin typeface="Calibri"/>
              </a:rPr>
              <a:t>работа</a:t>
            </a:r>
            <a:r>
              <a:rPr sz="1000" b="0" i="0" u="none" strike="noStrike" dirty="0">
                <a:solidFill>
                  <a:srgbClr val="000000"/>
                </a:solidFill>
                <a:latin typeface="Calibri"/>
              </a:rPr>
              <a:t> с </a:t>
            </a:r>
            <a:r>
              <a:rPr sz="1000" b="0" i="0" u="none" strike="noStrike" dirty="0" err="1">
                <a:solidFill>
                  <a:srgbClr val="000000"/>
                </a:solidFill>
                <a:latin typeface="Calibri"/>
              </a:rPr>
              <a:t>собственной</a:t>
            </a:r>
            <a:r>
              <a:rPr sz="1000" b="0" i="0" u="none" strike="noStrike" dirty="0">
                <a:solidFill>
                  <a:srgbClr val="000000"/>
                </a:solidFill>
                <a:latin typeface="Calibri"/>
              </a:rPr>
              <a:t> </a:t>
            </a:r>
            <a:r>
              <a:rPr sz="1000" b="0" i="0" u="none" strike="noStrike" dirty="0" err="1">
                <a:solidFill>
                  <a:srgbClr val="000000"/>
                </a:solidFill>
                <a:latin typeface="Calibri"/>
              </a:rPr>
              <a:t>аудиторией</a:t>
            </a:r>
            <a:r>
              <a:rPr sz="1000" b="0" i="0" u="none" strike="noStrike" dirty="0">
                <a:solidFill>
                  <a:srgbClr val="000000"/>
                </a:solidFill>
                <a:latin typeface="Calibri"/>
              </a:rPr>
              <a:t> </a:t>
            </a:r>
            <a:r>
              <a:rPr sz="1000" b="0" i="0" u="none" strike="noStrike" dirty="0" err="1">
                <a:solidFill>
                  <a:srgbClr val="000000"/>
                </a:solidFill>
                <a:latin typeface="Calibri"/>
              </a:rPr>
              <a:t>Лины</a:t>
            </a:r>
            <a:r>
              <a:rPr sz="1000" b="0" i="0" u="none" strike="noStrike" dirty="0">
                <a:solidFill>
                  <a:srgbClr val="000000"/>
                </a:solidFill>
                <a:latin typeface="Calibri"/>
              </a:rPr>
              <a:t> </a:t>
            </a:r>
            <a:r>
              <a:rPr sz="1000" b="0" i="0" u="none" strike="noStrike" dirty="0" err="1">
                <a:solidFill>
                  <a:srgbClr val="000000"/>
                </a:solidFill>
                <a:latin typeface="Calibri"/>
              </a:rPr>
              <a:t>Винчестер</a:t>
            </a:r>
            <a:r>
              <a:rPr sz="1000" b="0" i="0" u="none" strike="noStrike" dirty="0">
                <a:solidFill>
                  <a:srgbClr val="000000"/>
                </a:solidFill>
                <a:latin typeface="Calibri"/>
              </a:rPr>
              <a:t> </a:t>
            </a:r>
            <a:r>
              <a:rPr sz="1000" b="0" i="0" u="none" strike="noStrike" dirty="0" err="1">
                <a:solidFill>
                  <a:srgbClr val="000000"/>
                </a:solidFill>
                <a:latin typeface="Calibri"/>
              </a:rPr>
              <a:t>продвижение</a:t>
            </a:r>
            <a:r>
              <a:rPr sz="1000" b="0" i="0" u="none" strike="noStrike" dirty="0">
                <a:solidFill>
                  <a:srgbClr val="000000"/>
                </a:solidFill>
                <a:latin typeface="Calibri"/>
              </a:rPr>
              <a:t> у </a:t>
            </a:r>
            <a:r>
              <a:rPr sz="1000" b="0" i="0" u="none" strike="noStrike" dirty="0" err="1">
                <a:solidFill>
                  <a:srgbClr val="000000"/>
                </a:solidFill>
                <a:latin typeface="Calibri"/>
              </a:rPr>
              <a:t>книжных</a:t>
            </a:r>
            <a:r>
              <a:rPr sz="1000" b="0" i="0" u="none" strike="noStrike" dirty="0">
                <a:solidFill>
                  <a:srgbClr val="000000"/>
                </a:solidFill>
                <a:latin typeface="Calibri"/>
              </a:rPr>
              <a:t> </a:t>
            </a:r>
            <a:r>
              <a:rPr sz="1000" b="0" i="0" u="none" strike="noStrike" dirty="0" err="1">
                <a:solidFill>
                  <a:srgbClr val="000000"/>
                </a:solidFill>
                <a:latin typeface="Calibri"/>
              </a:rPr>
              <a:t>блогеров</a:t>
            </a:r>
            <a:r>
              <a:rPr sz="1000" b="0" i="0" u="none" strike="noStrike" dirty="0">
                <a:solidFill>
                  <a:srgbClr val="000000"/>
                </a:solidFill>
                <a:latin typeface="Calibri"/>
              </a:rPr>
              <a:t> </a:t>
            </a:r>
            <a:r>
              <a:rPr sz="1000" b="0" i="0" u="none" strike="noStrike" dirty="0" err="1">
                <a:solidFill>
                  <a:srgbClr val="000000"/>
                </a:solidFill>
                <a:latin typeface="Calibri"/>
              </a:rPr>
              <a:t>раскрытие</a:t>
            </a:r>
            <a:r>
              <a:rPr sz="1000" b="0" i="0" u="none" strike="noStrike" dirty="0">
                <a:solidFill>
                  <a:srgbClr val="000000"/>
                </a:solidFill>
                <a:latin typeface="Calibri"/>
              </a:rPr>
              <a:t> </a:t>
            </a:r>
            <a:r>
              <a:rPr sz="1000" b="0" i="0" u="none" strike="noStrike" dirty="0" err="1">
                <a:solidFill>
                  <a:srgbClr val="000000"/>
                </a:solidFill>
                <a:latin typeface="Calibri"/>
              </a:rPr>
              <a:t>Ника</a:t>
            </a:r>
            <a:r>
              <a:rPr sz="1000" b="0" i="0" u="none" strike="noStrike" dirty="0">
                <a:solidFill>
                  <a:srgbClr val="000000"/>
                </a:solidFill>
                <a:latin typeface="Calibri"/>
              </a:rPr>
              <a:t> и </a:t>
            </a:r>
            <a:r>
              <a:rPr sz="1000" b="0" i="0" u="none" strike="noStrike" dirty="0" err="1">
                <a:solidFill>
                  <a:srgbClr val="000000"/>
                </a:solidFill>
                <a:latin typeface="Calibri"/>
              </a:rPr>
              <a:t>Бэйли</a:t>
            </a:r>
            <a:r>
              <a:rPr sz="1000" b="0" i="0" u="none" strike="noStrike" dirty="0">
                <a:solidFill>
                  <a:srgbClr val="000000"/>
                </a:solidFill>
                <a:latin typeface="Calibri"/>
              </a:rPr>
              <a:t> </a:t>
            </a:r>
            <a:r>
              <a:rPr sz="1000" b="0" i="0" u="none" strike="noStrike" dirty="0" err="1">
                <a:solidFill>
                  <a:srgbClr val="000000"/>
                </a:solidFill>
                <a:latin typeface="Calibri"/>
              </a:rPr>
              <a:t>через</a:t>
            </a:r>
            <a:r>
              <a:rPr sz="1000" b="0" i="0" u="none" strike="noStrike" dirty="0">
                <a:solidFill>
                  <a:srgbClr val="000000"/>
                </a:solidFill>
                <a:latin typeface="Calibri"/>
              </a:rPr>
              <a:t> </a:t>
            </a:r>
            <a:r>
              <a:rPr sz="1000" b="0" i="0" u="none" strike="noStrike" dirty="0" err="1">
                <a:solidFill>
                  <a:srgbClr val="000000"/>
                </a:solidFill>
                <a:latin typeface="Calibri"/>
              </a:rPr>
              <a:t>цитаты</a:t>
            </a:r>
            <a:r>
              <a:rPr sz="1000" b="0" i="0" u="none" strike="noStrike" dirty="0">
                <a:solidFill>
                  <a:srgbClr val="000000"/>
                </a:solidFill>
                <a:latin typeface="Calibri"/>
              </a:rPr>
              <a:t>, </a:t>
            </a:r>
            <a:r>
              <a:rPr sz="1000" b="0" i="0" u="none" strike="noStrike" dirty="0" err="1">
                <a:solidFill>
                  <a:srgbClr val="000000"/>
                </a:solidFill>
                <a:latin typeface="Calibri"/>
              </a:rPr>
              <a:t>арты</a:t>
            </a:r>
            <a:r>
              <a:rPr sz="1000" b="0" i="0" u="none" strike="noStrike" dirty="0">
                <a:solidFill>
                  <a:srgbClr val="000000"/>
                </a:solidFill>
                <a:latin typeface="Calibri"/>
              </a:rPr>
              <a:t>, </a:t>
            </a:r>
            <a:r>
              <a:rPr sz="1000" b="0" i="0" u="none" strike="noStrike" dirty="0" err="1">
                <a:solidFill>
                  <a:srgbClr val="000000"/>
                </a:solidFill>
                <a:latin typeface="Calibri"/>
              </a:rPr>
              <a:t>тропы</a:t>
            </a:r>
            <a:r>
              <a:rPr sz="1000" b="0" i="0" u="none" strike="noStrike" dirty="0">
                <a:solidFill>
                  <a:srgbClr val="000000"/>
                </a:solidFill>
                <a:latin typeface="Calibri"/>
              </a:rPr>
              <a:t> и </a:t>
            </a:r>
            <a:r>
              <a:rPr sz="1000" b="0" i="0" u="none" strike="noStrike" dirty="0" err="1">
                <a:solidFill>
                  <a:srgbClr val="000000"/>
                </a:solidFill>
                <a:latin typeface="Calibri"/>
              </a:rPr>
              <a:t>эмоциональные</a:t>
            </a:r>
            <a:r>
              <a:rPr sz="1000" b="0" i="0" u="none" strike="noStrike" dirty="0">
                <a:solidFill>
                  <a:srgbClr val="000000"/>
                </a:solidFill>
                <a:latin typeface="Calibri"/>
              </a:rPr>
              <a:t> </a:t>
            </a:r>
            <a:r>
              <a:rPr sz="1000" b="0" i="0" u="none" strike="noStrike" dirty="0" err="1">
                <a:solidFill>
                  <a:srgbClr val="000000"/>
                </a:solidFill>
                <a:latin typeface="Calibri"/>
              </a:rPr>
              <a:t>отрывки</a:t>
            </a:r>
            <a:r>
              <a:rPr sz="1000" b="0" i="0" u="none" strike="noStrike" dirty="0">
                <a:solidFill>
                  <a:srgbClr val="000000"/>
                </a:solidFill>
                <a:latin typeface="Calibri"/>
              </a:rPr>
              <a:t> </a:t>
            </a:r>
            <a:r>
              <a:rPr sz="1000" b="0" i="0" u="none" strike="noStrike" dirty="0" err="1">
                <a:solidFill>
                  <a:srgbClr val="000000"/>
                </a:solidFill>
                <a:latin typeface="Calibri"/>
              </a:rPr>
              <a:t>возвращение</a:t>
            </a:r>
            <a:r>
              <a:rPr sz="1000" b="0" i="0" u="none" strike="noStrike" dirty="0">
                <a:solidFill>
                  <a:srgbClr val="000000"/>
                </a:solidFill>
                <a:latin typeface="Calibri"/>
              </a:rPr>
              <a:t> </a:t>
            </a:r>
            <a:r>
              <a:rPr sz="1000" b="0" i="0" u="none" strike="noStrike" dirty="0" err="1">
                <a:solidFill>
                  <a:srgbClr val="000000"/>
                </a:solidFill>
                <a:latin typeface="Calibri"/>
              </a:rPr>
              <a:t>героев</a:t>
            </a:r>
            <a:r>
              <a:rPr sz="1000" b="0" i="0" u="none" strike="noStrike" dirty="0">
                <a:solidFill>
                  <a:srgbClr val="000000"/>
                </a:solidFill>
                <a:latin typeface="Calibri"/>
              </a:rPr>
              <a:t> </a:t>
            </a:r>
            <a:r>
              <a:rPr sz="1000" b="0" i="0" u="none" strike="noStrike" dirty="0" err="1">
                <a:solidFill>
                  <a:srgbClr val="000000"/>
                </a:solidFill>
                <a:latin typeface="Calibri"/>
              </a:rPr>
              <a:t>предыдущих</a:t>
            </a:r>
            <a:r>
              <a:rPr sz="1000" b="0" i="0" u="none" strike="noStrike" dirty="0">
                <a:solidFill>
                  <a:srgbClr val="000000"/>
                </a:solidFill>
                <a:latin typeface="Calibri"/>
              </a:rPr>
              <a:t> </a:t>
            </a:r>
            <a:r>
              <a:rPr sz="1000" b="0" i="0" u="none" strike="noStrike" dirty="0" err="1">
                <a:solidFill>
                  <a:srgbClr val="000000"/>
                </a:solidFill>
                <a:latin typeface="Calibri"/>
              </a:rPr>
              <a:t>книг</a:t>
            </a:r>
            <a:r>
              <a:rPr sz="1000" b="0" i="0" u="none" strike="noStrike" dirty="0">
                <a:solidFill>
                  <a:srgbClr val="000000"/>
                </a:solidFill>
                <a:latin typeface="Calibri"/>
              </a:rPr>
              <a:t> </a:t>
            </a:r>
            <a:r>
              <a:rPr sz="1000" b="0" i="0" u="none" strike="noStrike" dirty="0" err="1">
                <a:solidFill>
                  <a:srgbClr val="000000"/>
                </a:solidFill>
                <a:latin typeface="Calibri"/>
              </a:rPr>
              <a:t>как</a:t>
            </a:r>
            <a:r>
              <a:rPr sz="1000" b="0" i="0" u="none" strike="noStrike" dirty="0">
                <a:solidFill>
                  <a:srgbClr val="000000"/>
                </a:solidFill>
                <a:latin typeface="Calibri"/>
              </a:rPr>
              <a:t> </a:t>
            </a:r>
            <a:r>
              <a:rPr sz="1000" b="0" i="0" u="none" strike="noStrike" dirty="0" err="1">
                <a:solidFill>
                  <a:srgbClr val="000000"/>
                </a:solidFill>
                <a:latin typeface="Calibri"/>
              </a:rPr>
              <a:t>инфоповод</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поклонников</a:t>
            </a:r>
            <a:r>
              <a:rPr sz="1000" b="0" i="0" u="none" strike="noStrike" dirty="0">
                <a:solidFill>
                  <a:srgbClr val="000000"/>
                </a:solidFill>
                <a:latin typeface="Calibri"/>
              </a:rPr>
              <a:t> </a:t>
            </a:r>
            <a:r>
              <a:rPr sz="1000" b="0" i="0" u="none" strike="noStrike" dirty="0" err="1">
                <a:solidFill>
                  <a:srgbClr val="000000"/>
                </a:solidFill>
                <a:latin typeface="Calibri"/>
              </a:rPr>
              <a:t>цикла</a:t>
            </a:r>
            <a:r>
              <a:rPr sz="1000" b="0" i="0" u="none" strike="noStrike" dirty="0">
                <a:solidFill>
                  <a:srgbClr val="000000"/>
                </a:solidFill>
                <a:latin typeface="Calibri"/>
              </a:rPr>
              <a:t> </a:t>
            </a:r>
            <a:r>
              <a:rPr sz="1000" b="0" i="0" u="none" strike="noStrike" dirty="0" err="1">
                <a:solidFill>
                  <a:srgbClr val="000000"/>
                </a:solidFill>
                <a:latin typeface="Calibri"/>
              </a:rPr>
              <a:t>коммуникация</a:t>
            </a:r>
            <a:r>
              <a:rPr sz="1000" b="0" i="0" u="none" strike="noStrike" dirty="0">
                <a:solidFill>
                  <a:srgbClr val="000000"/>
                </a:solidFill>
                <a:latin typeface="Calibri"/>
              </a:rPr>
              <a:t> </a:t>
            </a:r>
            <a:r>
              <a:rPr sz="1000" b="0" i="0" u="none" strike="noStrike" dirty="0" err="1">
                <a:solidFill>
                  <a:srgbClr val="000000"/>
                </a:solidFill>
                <a:latin typeface="Calibri"/>
              </a:rPr>
              <a:t>через</a:t>
            </a:r>
            <a:r>
              <a:rPr sz="1000" b="0" i="0" u="none" strike="noStrike" dirty="0">
                <a:solidFill>
                  <a:srgbClr val="000000"/>
                </a:solidFill>
                <a:latin typeface="Calibri"/>
              </a:rPr>
              <a:t> </a:t>
            </a:r>
            <a:r>
              <a:rPr sz="1000" b="0" i="0" u="none" strike="noStrike" dirty="0" err="1">
                <a:solidFill>
                  <a:srgbClr val="000000"/>
                </a:solidFill>
                <a:latin typeface="Calibri"/>
              </a:rPr>
              <a:t>эстетику</a:t>
            </a:r>
            <a:r>
              <a:rPr sz="1000" b="0" i="0" u="none" strike="noStrike" dirty="0">
                <a:solidFill>
                  <a:srgbClr val="000000"/>
                </a:solidFill>
                <a:latin typeface="Calibri"/>
              </a:rPr>
              <a:t> </a:t>
            </a:r>
            <a:r>
              <a:rPr sz="1000" b="0" i="0" u="none" strike="noStrike" dirty="0" err="1">
                <a:solidFill>
                  <a:srgbClr val="000000"/>
                </a:solidFill>
                <a:latin typeface="Calibri"/>
              </a:rPr>
              <a:t>американских</a:t>
            </a:r>
            <a:r>
              <a:rPr sz="1000" b="0" i="0" u="none" strike="noStrike" dirty="0">
                <a:solidFill>
                  <a:srgbClr val="000000"/>
                </a:solidFill>
                <a:latin typeface="Calibri"/>
              </a:rPr>
              <a:t> </a:t>
            </a:r>
            <a:r>
              <a:rPr sz="1000" b="0" i="0" u="none" strike="noStrike" dirty="0" err="1">
                <a:solidFill>
                  <a:srgbClr val="000000"/>
                </a:solidFill>
                <a:latin typeface="Calibri"/>
              </a:rPr>
              <a:t>ромкомов</a:t>
            </a:r>
            <a:r>
              <a:rPr sz="1000" b="0" i="0" u="none" strike="noStrike" dirty="0">
                <a:solidFill>
                  <a:srgbClr val="000000"/>
                </a:solidFill>
                <a:latin typeface="Calibri"/>
              </a:rPr>
              <a:t> </a:t>
            </a:r>
            <a:r>
              <a:rPr sz="1000" b="0" i="0" u="none" strike="noStrike" dirty="0" err="1">
                <a:solidFill>
                  <a:srgbClr val="000000"/>
                </a:solidFill>
                <a:latin typeface="Calibri"/>
              </a:rPr>
              <a:t>нулевых</a:t>
            </a:r>
            <a:r>
              <a:rPr sz="1000" b="0" i="0" u="none" strike="noStrike" dirty="0">
                <a:solidFill>
                  <a:srgbClr val="000000"/>
                </a:solidFill>
                <a:latin typeface="Calibri"/>
              </a:rPr>
              <a:t> </a:t>
            </a:r>
            <a:r>
              <a:rPr sz="1000" b="0" i="0" u="none" strike="noStrike" dirty="0" err="1">
                <a:solidFill>
                  <a:srgbClr val="000000"/>
                </a:solidFill>
                <a:latin typeface="Calibri"/>
              </a:rPr>
              <a:t>эксклюзивная</a:t>
            </a:r>
            <a:r>
              <a:rPr sz="1000" b="0" i="0" u="none" strike="noStrike" dirty="0">
                <a:solidFill>
                  <a:srgbClr val="000000"/>
                </a:solidFill>
                <a:latin typeface="Calibri"/>
              </a:rPr>
              <a:t> </a:t>
            </a:r>
            <a:r>
              <a:rPr sz="1000" b="0" i="0" u="none" strike="noStrike" dirty="0" err="1">
                <a:solidFill>
                  <a:srgbClr val="000000"/>
                </a:solidFill>
                <a:latin typeface="Calibri"/>
              </a:rPr>
              <a:t>открытка</a:t>
            </a:r>
            <a:r>
              <a:rPr sz="1000" b="0" i="0" u="none" strike="noStrike" dirty="0">
                <a:solidFill>
                  <a:srgbClr val="000000"/>
                </a:solidFill>
                <a:latin typeface="Calibri"/>
              </a:rPr>
              <a:t> в </a:t>
            </a:r>
            <a:r>
              <a:rPr sz="1000" b="0" i="0" u="none" strike="noStrike" dirty="0" err="1">
                <a:solidFill>
                  <a:srgbClr val="000000"/>
                </a:solidFill>
                <a:latin typeface="Calibri"/>
              </a:rPr>
              <a:t>первом</a:t>
            </a:r>
            <a:r>
              <a:rPr sz="1000" b="0" i="0" u="none" strike="noStrike" dirty="0">
                <a:solidFill>
                  <a:srgbClr val="000000"/>
                </a:solidFill>
                <a:latin typeface="Calibri"/>
              </a:rPr>
              <a:t> </a:t>
            </a:r>
            <a:r>
              <a:rPr sz="1000" b="0" i="0" u="none" strike="noStrike" dirty="0" err="1">
                <a:solidFill>
                  <a:srgbClr val="000000"/>
                </a:solidFill>
                <a:latin typeface="Calibri"/>
              </a:rPr>
              <a:t>тираже</a:t>
            </a:r>
            <a:r>
              <a:rPr sz="1000" b="0" i="0" u="none" strike="noStrike" dirty="0">
                <a:solidFill>
                  <a:srgbClr val="000000"/>
                </a:solidFill>
                <a:latin typeface="Calibri"/>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 Маринина. Больше чем детектив. Новая Эра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978-5-04-221698-5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1 002.00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48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«Люди за спиной. Том 1»</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частное детективное агентство Власта, где работает Анастасия Каменская, обращается бывший театральный критик, а ныне спутник для дам Олег Шебалин. Его просьба весьма необычна найти женщину с которой он время от времени ходил в театр. А теперь она пропала. При этом не известны ни ее фамилия, ни адрес, ни... </a:t>
            </a:r>
            <a:r>
              <a:rPr sz="1000" b="0" i="1" u="none" strike="noStrike">
                <a:solidFill>
                  <a:srgbClr val="E13716"/>
                </a:solidFill>
                <a:latin typeface="Calibri"/>
                <a:hlinkClick r:id="rId5" tooltip="Посмотреть в Витрине"/>
              </a:rPr>
              <a:t>подробнее</a:t>
            </a:r>
          </a:p>
        </p:txBody>
      </p:sp>
      <p:sp>
        <p:nvSpPr>
          <p:cNvPr id="19" name="TextBox 18"/>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20" name="TextBox 19"/>
          <p:cNvSpPr txBox="1"/>
          <p:nvPr/>
        </p:nvSpPr>
        <p:spPr>
          <a:xfrm>
            <a:off x="3238500" y="2809875"/>
            <a:ext cx="5905500" cy="707886"/>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Каменская</a:t>
            </a:r>
            <a:r>
              <a:rPr sz="1000" b="0" i="0" u="none" strike="noStrike" dirty="0">
                <a:solidFill>
                  <a:srgbClr val="000000"/>
                </a:solidFill>
                <a:latin typeface="Calibri"/>
              </a:rPr>
              <a:t> </a:t>
            </a:r>
            <a:r>
              <a:rPr sz="1000" b="0" i="0" u="none" strike="noStrike" dirty="0" err="1">
                <a:solidFill>
                  <a:srgbClr val="000000"/>
                </a:solidFill>
                <a:latin typeface="Calibri"/>
              </a:rPr>
              <a:t>снова</a:t>
            </a:r>
            <a:r>
              <a:rPr sz="1000" b="0" i="0" u="none" strike="noStrike" dirty="0">
                <a:solidFill>
                  <a:srgbClr val="000000"/>
                </a:solidFill>
                <a:latin typeface="Calibri"/>
              </a:rPr>
              <a:t> в </a:t>
            </a:r>
            <a:r>
              <a:rPr sz="1000" b="0" i="0" u="none" strike="noStrike" dirty="0" err="1">
                <a:solidFill>
                  <a:srgbClr val="000000"/>
                </a:solidFill>
                <a:latin typeface="Calibri"/>
              </a:rPr>
              <a:t>деле</a:t>
            </a:r>
            <a:r>
              <a:rPr sz="1000" b="0" i="0" u="none" strike="noStrike" dirty="0">
                <a:solidFill>
                  <a:srgbClr val="000000"/>
                </a:solidFill>
                <a:latin typeface="Calibri"/>
              </a:rPr>
              <a:t> </a:t>
            </a:r>
            <a:r>
              <a:rPr sz="1000" b="0" i="0" u="none" strike="noStrike" dirty="0" err="1">
                <a:solidFill>
                  <a:srgbClr val="000000"/>
                </a:solidFill>
                <a:latin typeface="Calibri"/>
              </a:rPr>
              <a:t>Интеллектуальный</a:t>
            </a:r>
            <a:r>
              <a:rPr sz="1000" b="0" i="0" u="none" strike="noStrike" dirty="0">
                <a:solidFill>
                  <a:srgbClr val="000000"/>
                </a:solidFill>
                <a:latin typeface="Calibri"/>
              </a:rPr>
              <a:t> </a:t>
            </a:r>
            <a:r>
              <a:rPr sz="1000" b="0" i="0" u="none" strike="noStrike" dirty="0" err="1">
                <a:solidFill>
                  <a:srgbClr val="000000"/>
                </a:solidFill>
                <a:latin typeface="Calibri"/>
              </a:rPr>
              <a:t>детектив</a:t>
            </a:r>
            <a:r>
              <a:rPr sz="1000" b="0" i="0" u="none" strike="noStrike" dirty="0">
                <a:solidFill>
                  <a:srgbClr val="000000"/>
                </a:solidFill>
                <a:latin typeface="Calibri"/>
              </a:rPr>
              <a:t> о </a:t>
            </a:r>
            <a:r>
              <a:rPr sz="1000" b="0" i="0" u="none" strike="noStrike" dirty="0" err="1">
                <a:solidFill>
                  <a:srgbClr val="000000"/>
                </a:solidFill>
                <a:latin typeface="Calibri"/>
              </a:rPr>
              <a:t>власти</a:t>
            </a:r>
            <a:r>
              <a:rPr sz="1000" b="0" i="0" u="none" strike="noStrike" dirty="0">
                <a:solidFill>
                  <a:srgbClr val="000000"/>
                </a:solidFill>
                <a:latin typeface="Calibri"/>
              </a:rPr>
              <a:t>, </a:t>
            </a:r>
            <a:r>
              <a:rPr sz="1000" b="0" i="0" u="none" strike="noStrike" dirty="0" err="1">
                <a:solidFill>
                  <a:srgbClr val="000000"/>
                </a:solidFill>
                <a:latin typeface="Calibri"/>
              </a:rPr>
              <a:t>коррупции</a:t>
            </a:r>
            <a:r>
              <a:rPr sz="1000" b="0" i="0" u="none" strike="noStrike" dirty="0">
                <a:solidFill>
                  <a:srgbClr val="000000"/>
                </a:solidFill>
                <a:latin typeface="Calibri"/>
              </a:rPr>
              <a:t> и </a:t>
            </a:r>
            <a:r>
              <a:rPr sz="1000" b="0" i="0" u="none" strike="noStrike" dirty="0" err="1">
                <a:solidFill>
                  <a:srgbClr val="000000"/>
                </a:solidFill>
                <a:latin typeface="Calibri"/>
              </a:rPr>
              <a:t>цене</a:t>
            </a:r>
            <a:r>
              <a:rPr sz="1000" b="0" i="0" u="none" strike="noStrike" dirty="0">
                <a:solidFill>
                  <a:srgbClr val="000000"/>
                </a:solidFill>
                <a:latin typeface="Calibri"/>
              </a:rPr>
              <a:t> </a:t>
            </a:r>
            <a:r>
              <a:rPr sz="1000" b="0" i="0" u="none" strike="noStrike" dirty="0" err="1">
                <a:solidFill>
                  <a:srgbClr val="000000"/>
                </a:solidFill>
                <a:latin typeface="Calibri"/>
              </a:rPr>
              <a:t>человеческих</a:t>
            </a:r>
            <a:r>
              <a:rPr sz="1000" b="0" i="0" u="none" strike="noStrike" dirty="0">
                <a:solidFill>
                  <a:srgbClr val="000000"/>
                </a:solidFill>
                <a:latin typeface="Calibri"/>
              </a:rPr>
              <a:t> </a:t>
            </a:r>
            <a:r>
              <a:rPr sz="1000" b="0" i="0" u="none" strike="noStrike" dirty="0" err="1">
                <a:solidFill>
                  <a:srgbClr val="000000"/>
                </a:solidFill>
                <a:latin typeface="Calibri"/>
              </a:rPr>
              <a:t>желаний</a:t>
            </a:r>
            <a:r>
              <a:rPr sz="1000" b="0" i="0" u="none" strike="noStrike" dirty="0" smtClean="0">
                <a:solidFill>
                  <a:srgbClr val="000000"/>
                </a:solidFill>
                <a:latin typeface="Calibri"/>
              </a:rPr>
              <a:t>.</a:t>
            </a:r>
            <a:r>
              <a:rPr sz="1000" b="0" i="0" u="none" strike="noStrike" dirty="0">
                <a:solidFill>
                  <a:srgbClr val="000000"/>
                </a:solidFill>
                <a:latin typeface="Calibri"/>
              </a:rPr>
              <a:t>
К </a:t>
            </a:r>
            <a:r>
              <a:rPr sz="1000" b="0" i="0" u="none" strike="noStrike" dirty="0" err="1">
                <a:solidFill>
                  <a:srgbClr val="000000"/>
                </a:solidFill>
                <a:latin typeface="Calibri"/>
              </a:rPr>
              <a:t>выходу</a:t>
            </a:r>
            <a:r>
              <a:rPr sz="1000" b="0" i="0" u="none" strike="noStrike" dirty="0">
                <a:solidFill>
                  <a:srgbClr val="000000"/>
                </a:solidFill>
                <a:latin typeface="Calibri"/>
              </a:rPr>
              <a:t> </a:t>
            </a:r>
            <a:r>
              <a:rPr sz="1000" b="0" i="0" u="none" strike="noStrike" dirty="0" err="1">
                <a:solidFill>
                  <a:srgbClr val="000000"/>
                </a:solidFill>
                <a:latin typeface="Calibri"/>
              </a:rPr>
              <a:t>готовится</a:t>
            </a:r>
            <a:r>
              <a:rPr sz="1000" b="0" i="0" u="none" strike="noStrike" dirty="0">
                <a:solidFill>
                  <a:srgbClr val="000000"/>
                </a:solidFill>
                <a:latin typeface="Calibri"/>
              </a:rPr>
              <a:t> </a:t>
            </a:r>
            <a:r>
              <a:rPr sz="1000" b="0" i="0" u="none" strike="noStrike" dirty="0" err="1">
                <a:solidFill>
                  <a:srgbClr val="000000"/>
                </a:solidFill>
                <a:latin typeface="Calibri"/>
              </a:rPr>
              <a:t>сериал</a:t>
            </a:r>
            <a:r>
              <a:rPr sz="1000" b="0" i="0" u="none" strike="noStrike" dirty="0">
                <a:solidFill>
                  <a:srgbClr val="000000"/>
                </a:solidFill>
                <a:latin typeface="Calibri"/>
              </a:rPr>
              <a:t>  </a:t>
            </a:r>
            <a:r>
              <a:rPr sz="1000" b="0" i="0" u="none" strike="noStrike" dirty="0" err="1">
                <a:solidFill>
                  <a:srgbClr val="000000"/>
                </a:solidFill>
                <a:latin typeface="Calibri"/>
              </a:rPr>
              <a:t>Каменская</a:t>
            </a:r>
            <a:r>
              <a:rPr sz="1000" b="0" i="0" u="none" strike="noStrike" dirty="0">
                <a:solidFill>
                  <a:srgbClr val="000000"/>
                </a:solidFill>
                <a:latin typeface="Calibri"/>
              </a:rPr>
              <a:t>. </a:t>
            </a:r>
            <a:r>
              <a:rPr sz="1000" b="0" i="0" u="none" strike="noStrike" dirty="0" err="1">
                <a:solidFill>
                  <a:srgbClr val="000000"/>
                </a:solidFill>
                <a:latin typeface="Calibri"/>
              </a:rPr>
              <a:t>Перезагрузка</a:t>
            </a:r>
            <a:r>
              <a:rPr sz="1000" b="0" i="0" u="none" strike="noStrike" dirty="0">
                <a:solidFill>
                  <a:srgbClr val="000000"/>
                </a:solidFill>
                <a:latin typeface="Calibri"/>
              </a:rPr>
              <a:t>. </a:t>
            </a:r>
            <a:r>
              <a:rPr sz="1000" b="0" i="0" u="none" strike="noStrike" dirty="0" err="1">
                <a:solidFill>
                  <a:srgbClr val="000000"/>
                </a:solidFill>
                <a:latin typeface="Calibri"/>
              </a:rPr>
              <a:t>Встретиться</a:t>
            </a:r>
            <a:r>
              <a:rPr sz="1000" b="0" i="0" u="none" strike="noStrike" dirty="0">
                <a:solidFill>
                  <a:srgbClr val="000000"/>
                </a:solidFill>
                <a:latin typeface="Calibri"/>
              </a:rPr>
              <a:t> с </a:t>
            </a:r>
            <a:r>
              <a:rPr sz="1000" b="0" i="0" u="none" strike="noStrike" dirty="0" err="1">
                <a:solidFill>
                  <a:srgbClr val="000000"/>
                </a:solidFill>
                <a:latin typeface="Calibri"/>
              </a:rPr>
              <a:t>легендарной</a:t>
            </a:r>
            <a:r>
              <a:rPr sz="1000" b="0" i="0" u="none" strike="noStrike" dirty="0">
                <a:solidFill>
                  <a:srgbClr val="000000"/>
                </a:solidFill>
                <a:latin typeface="Calibri"/>
              </a:rPr>
              <a:t> </a:t>
            </a:r>
            <a:r>
              <a:rPr sz="1000" b="0" i="0" u="none" strike="noStrike" dirty="0" err="1">
                <a:solidFill>
                  <a:srgbClr val="000000"/>
                </a:solidFill>
                <a:latin typeface="Calibri"/>
              </a:rPr>
              <a:t>героиней</a:t>
            </a:r>
            <a:r>
              <a:rPr sz="1000" b="0" i="0" u="none" strike="noStrike" dirty="0">
                <a:solidFill>
                  <a:srgbClr val="000000"/>
                </a:solidFill>
                <a:latin typeface="Calibri"/>
              </a:rPr>
              <a:t> </a:t>
            </a:r>
            <a:r>
              <a:rPr sz="1000" b="0" i="0" u="none" strike="noStrike" dirty="0" err="1">
                <a:solidFill>
                  <a:srgbClr val="000000"/>
                </a:solidFill>
                <a:latin typeface="Calibri"/>
              </a:rPr>
              <a:t>можно</a:t>
            </a:r>
            <a:r>
              <a:rPr sz="1000" b="0" i="0" u="none" strike="noStrike" dirty="0">
                <a:solidFill>
                  <a:srgbClr val="000000"/>
                </a:solidFill>
                <a:latin typeface="Calibri"/>
              </a:rPr>
              <a:t> </a:t>
            </a:r>
            <a:r>
              <a:rPr sz="1000" b="0" i="0" u="none" strike="noStrike" dirty="0" err="1">
                <a:solidFill>
                  <a:srgbClr val="000000"/>
                </a:solidFill>
                <a:latin typeface="Calibri"/>
              </a:rPr>
              <a:t>уже</a:t>
            </a:r>
            <a:r>
              <a:rPr sz="1000" b="0" i="0" u="none" strike="noStrike" dirty="0">
                <a:solidFill>
                  <a:srgbClr val="000000"/>
                </a:solidFill>
                <a:latin typeface="Calibri"/>
              </a:rPr>
              <a:t> </a:t>
            </a:r>
            <a:r>
              <a:rPr sz="1000" b="0" i="0" u="none" strike="noStrike" dirty="0" err="1">
                <a:solidFill>
                  <a:srgbClr val="000000"/>
                </a:solidFill>
                <a:latin typeface="Calibri"/>
              </a:rPr>
              <a:t>сейчас</a:t>
            </a:r>
            <a:r>
              <a:rPr sz="1000" b="0" i="0" u="none" strike="noStrike" dirty="0">
                <a:solidFill>
                  <a:srgbClr val="000000"/>
                </a:solidFill>
                <a:latin typeface="Calibri"/>
              </a:rPr>
              <a:t>. </a:t>
            </a:r>
          </a:p>
        </p:txBody>
      </p:sp>
      <p:sp>
        <p:nvSpPr>
          <p:cNvPr id="21" name="TextBox 20"/>
          <p:cNvSpPr txBox="1"/>
          <p:nvPr/>
        </p:nvSpPr>
        <p:spPr>
          <a:xfrm>
            <a:off x="3238500" y="3601403"/>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22" name="TextBox 21"/>
          <p:cNvSpPr txBox="1"/>
          <p:nvPr/>
        </p:nvSpPr>
        <p:spPr>
          <a:xfrm>
            <a:off x="3238500" y="3934778"/>
            <a:ext cx="5905500" cy="553998"/>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Каменская</a:t>
            </a:r>
            <a:r>
              <a:rPr sz="1000" b="0" i="0" u="none" strike="noStrike" dirty="0">
                <a:solidFill>
                  <a:srgbClr val="000000"/>
                </a:solidFill>
                <a:latin typeface="Calibri"/>
              </a:rPr>
              <a:t> </a:t>
            </a:r>
            <a:r>
              <a:rPr sz="1000" b="0" i="0" u="none" strike="noStrike" dirty="0" err="1">
                <a:solidFill>
                  <a:srgbClr val="000000"/>
                </a:solidFill>
                <a:latin typeface="Calibri"/>
              </a:rPr>
              <a:t>снова</a:t>
            </a:r>
            <a:r>
              <a:rPr sz="1000" b="0" i="0" u="none" strike="noStrike" dirty="0">
                <a:solidFill>
                  <a:srgbClr val="000000"/>
                </a:solidFill>
                <a:latin typeface="Calibri"/>
              </a:rPr>
              <a:t> в </a:t>
            </a:r>
            <a:r>
              <a:rPr sz="1000" b="0" i="0" u="none" strike="noStrike" dirty="0" err="1">
                <a:solidFill>
                  <a:srgbClr val="000000"/>
                </a:solidFill>
                <a:latin typeface="Calibri"/>
              </a:rPr>
              <a:t>деле</a:t>
            </a:r>
            <a:r>
              <a:rPr sz="1000" b="0" i="0" u="none" strike="noStrike" dirty="0">
                <a:solidFill>
                  <a:srgbClr val="000000"/>
                </a:solidFill>
                <a:latin typeface="Calibri"/>
              </a:rPr>
              <a:t> </a:t>
            </a:r>
            <a:r>
              <a:rPr sz="1000" b="0" i="0" u="none" strike="noStrike" dirty="0" err="1">
                <a:solidFill>
                  <a:srgbClr val="000000"/>
                </a:solidFill>
                <a:latin typeface="Calibri"/>
              </a:rPr>
              <a:t>Интеллектуальный</a:t>
            </a:r>
            <a:r>
              <a:rPr sz="1000" b="0" i="0" u="none" strike="noStrike" dirty="0">
                <a:solidFill>
                  <a:srgbClr val="000000"/>
                </a:solidFill>
                <a:latin typeface="Calibri"/>
              </a:rPr>
              <a:t> </a:t>
            </a:r>
            <a:r>
              <a:rPr sz="1000" b="0" i="0" u="none" strike="noStrike" dirty="0" err="1">
                <a:solidFill>
                  <a:srgbClr val="000000"/>
                </a:solidFill>
                <a:latin typeface="Calibri"/>
              </a:rPr>
              <a:t>детектив</a:t>
            </a:r>
            <a:r>
              <a:rPr sz="1000" b="0" i="0" u="none" strike="noStrike" dirty="0">
                <a:solidFill>
                  <a:srgbClr val="000000"/>
                </a:solidFill>
                <a:latin typeface="Calibri"/>
              </a:rPr>
              <a:t> о </a:t>
            </a:r>
            <a:r>
              <a:rPr sz="1000" b="0" i="0" u="none" strike="noStrike" dirty="0" err="1">
                <a:solidFill>
                  <a:srgbClr val="000000"/>
                </a:solidFill>
                <a:latin typeface="Calibri"/>
              </a:rPr>
              <a:t>власти</a:t>
            </a:r>
            <a:r>
              <a:rPr sz="1000" b="0" i="0" u="none" strike="noStrike" dirty="0">
                <a:solidFill>
                  <a:srgbClr val="000000"/>
                </a:solidFill>
                <a:latin typeface="Calibri"/>
              </a:rPr>
              <a:t>, </a:t>
            </a:r>
            <a:r>
              <a:rPr sz="1000" b="0" i="0" u="none" strike="noStrike" dirty="0" err="1">
                <a:solidFill>
                  <a:srgbClr val="000000"/>
                </a:solidFill>
                <a:latin typeface="Calibri"/>
              </a:rPr>
              <a:t>коррупции</a:t>
            </a:r>
            <a:r>
              <a:rPr sz="1000" b="0" i="0" u="none" strike="noStrike" dirty="0">
                <a:solidFill>
                  <a:srgbClr val="000000"/>
                </a:solidFill>
                <a:latin typeface="Calibri"/>
              </a:rPr>
              <a:t> и </a:t>
            </a:r>
            <a:r>
              <a:rPr sz="1000" b="0" i="0" u="none" strike="noStrike" dirty="0" err="1">
                <a:solidFill>
                  <a:srgbClr val="000000"/>
                </a:solidFill>
                <a:latin typeface="Calibri"/>
              </a:rPr>
              <a:t>цене</a:t>
            </a:r>
            <a:r>
              <a:rPr sz="1000" b="0" i="0" u="none" strike="noStrike" dirty="0">
                <a:solidFill>
                  <a:srgbClr val="000000"/>
                </a:solidFill>
                <a:latin typeface="Calibri"/>
              </a:rPr>
              <a:t> </a:t>
            </a:r>
            <a:r>
              <a:rPr sz="1000" b="0" i="0" u="none" strike="noStrike" dirty="0" err="1">
                <a:solidFill>
                  <a:srgbClr val="000000"/>
                </a:solidFill>
                <a:latin typeface="Calibri"/>
              </a:rPr>
              <a:t>человеческих</a:t>
            </a:r>
            <a:r>
              <a:rPr sz="1000" b="0" i="0" u="none" strike="noStrike" dirty="0">
                <a:solidFill>
                  <a:srgbClr val="000000"/>
                </a:solidFill>
                <a:latin typeface="Calibri"/>
              </a:rPr>
              <a:t> </a:t>
            </a:r>
            <a:r>
              <a:rPr sz="1000" b="0" i="0" u="none" strike="noStrike" dirty="0" err="1">
                <a:solidFill>
                  <a:srgbClr val="000000"/>
                </a:solidFill>
                <a:latin typeface="Calibri"/>
              </a:rPr>
              <a:t>желаний</a:t>
            </a:r>
            <a:r>
              <a:rPr sz="1000" b="0" i="0" u="none" strike="noStrike" dirty="0" smtClean="0">
                <a:solidFill>
                  <a:srgbClr val="000000"/>
                </a:solidFill>
                <a:latin typeface="Calibri"/>
              </a:rPr>
              <a:t>.</a:t>
            </a:r>
            <a:r>
              <a:rPr sz="1000" b="0" i="0" u="none" strike="noStrike" dirty="0">
                <a:solidFill>
                  <a:srgbClr val="000000"/>
                </a:solidFill>
                <a:latin typeface="Calibri"/>
              </a:rPr>
              <a:t>
К </a:t>
            </a:r>
            <a:r>
              <a:rPr sz="1000" b="0" i="0" u="none" strike="noStrike" dirty="0" err="1">
                <a:solidFill>
                  <a:srgbClr val="000000"/>
                </a:solidFill>
                <a:latin typeface="Calibri"/>
              </a:rPr>
              <a:t>выходу</a:t>
            </a:r>
            <a:r>
              <a:rPr sz="1000" b="0" i="0" u="none" strike="noStrike" dirty="0">
                <a:solidFill>
                  <a:srgbClr val="000000"/>
                </a:solidFill>
                <a:latin typeface="Calibri"/>
              </a:rPr>
              <a:t> </a:t>
            </a:r>
            <a:r>
              <a:rPr sz="1000" b="0" i="0" u="none" strike="noStrike" dirty="0" err="1">
                <a:solidFill>
                  <a:srgbClr val="000000"/>
                </a:solidFill>
                <a:latin typeface="Calibri"/>
              </a:rPr>
              <a:t>готовится</a:t>
            </a:r>
            <a:r>
              <a:rPr sz="1000" b="0" i="0" u="none" strike="noStrike" dirty="0">
                <a:solidFill>
                  <a:srgbClr val="000000"/>
                </a:solidFill>
                <a:latin typeface="Calibri"/>
              </a:rPr>
              <a:t> </a:t>
            </a:r>
            <a:r>
              <a:rPr sz="1000" b="0" i="0" u="none" strike="noStrike" dirty="0" err="1">
                <a:solidFill>
                  <a:srgbClr val="000000"/>
                </a:solidFill>
                <a:latin typeface="Calibri"/>
              </a:rPr>
              <a:t>сериал</a:t>
            </a:r>
            <a:r>
              <a:rPr sz="1000" b="0" i="0" u="none" strike="noStrike" dirty="0">
                <a:solidFill>
                  <a:srgbClr val="000000"/>
                </a:solidFill>
                <a:latin typeface="Calibri"/>
              </a:rPr>
              <a:t>  </a:t>
            </a:r>
            <a:r>
              <a:rPr sz="1000" b="0" i="0" u="none" strike="noStrike" dirty="0" err="1">
                <a:solidFill>
                  <a:srgbClr val="000000"/>
                </a:solidFill>
                <a:latin typeface="Calibri"/>
              </a:rPr>
              <a:t>Каменская</a:t>
            </a:r>
            <a:r>
              <a:rPr sz="1000" b="0" i="0" u="none" strike="noStrike" dirty="0">
                <a:solidFill>
                  <a:srgbClr val="000000"/>
                </a:solidFill>
                <a:latin typeface="Calibri"/>
              </a:rPr>
              <a:t>. </a:t>
            </a:r>
            <a:r>
              <a:rPr sz="1000" b="0" i="0" u="none" strike="noStrike" dirty="0" err="1">
                <a:solidFill>
                  <a:srgbClr val="000000"/>
                </a:solidFill>
                <a:latin typeface="Calibri"/>
              </a:rPr>
              <a:t>Перезагрузка</a:t>
            </a:r>
            <a:r>
              <a:rPr sz="1000" b="0" i="0" u="none" strike="noStrike" dirty="0">
                <a:solidFill>
                  <a:srgbClr val="000000"/>
                </a:solidFill>
                <a:latin typeface="Calibri"/>
              </a:rPr>
              <a:t>. </a:t>
            </a:r>
            <a:r>
              <a:rPr sz="1000" b="0" i="0" u="none" strike="noStrike" dirty="0" err="1">
                <a:solidFill>
                  <a:srgbClr val="000000"/>
                </a:solidFill>
                <a:latin typeface="Calibri"/>
              </a:rPr>
              <a:t>Встретиться</a:t>
            </a:r>
            <a:r>
              <a:rPr sz="1000" b="0" i="0" u="none" strike="noStrike" dirty="0">
                <a:solidFill>
                  <a:srgbClr val="000000"/>
                </a:solidFill>
                <a:latin typeface="Calibri"/>
              </a:rPr>
              <a:t> с </a:t>
            </a:r>
            <a:r>
              <a:rPr sz="1000" b="0" i="0" u="none" strike="noStrike" dirty="0" err="1">
                <a:solidFill>
                  <a:srgbClr val="000000"/>
                </a:solidFill>
                <a:latin typeface="Calibri"/>
              </a:rPr>
              <a:t>легендарной</a:t>
            </a:r>
            <a:r>
              <a:rPr sz="1000" b="0" i="0" u="none" strike="noStrike" dirty="0">
                <a:solidFill>
                  <a:srgbClr val="000000"/>
                </a:solidFill>
                <a:latin typeface="Calibri"/>
              </a:rPr>
              <a:t> </a:t>
            </a:r>
            <a:r>
              <a:rPr sz="1000" b="0" i="0" u="none" strike="noStrike" dirty="0" err="1">
                <a:solidFill>
                  <a:srgbClr val="000000"/>
                </a:solidFill>
                <a:latin typeface="Calibri"/>
              </a:rPr>
              <a:t>героиней</a:t>
            </a:r>
            <a:r>
              <a:rPr sz="1000" b="0" i="0" u="none" strike="noStrike" dirty="0">
                <a:solidFill>
                  <a:srgbClr val="000000"/>
                </a:solidFill>
                <a:latin typeface="Calibri"/>
              </a:rPr>
              <a:t> </a:t>
            </a:r>
            <a:r>
              <a:rPr sz="1000" b="0" i="0" u="none" strike="noStrike" dirty="0" err="1">
                <a:solidFill>
                  <a:srgbClr val="000000"/>
                </a:solidFill>
                <a:latin typeface="Calibri"/>
              </a:rPr>
              <a:t>можно</a:t>
            </a:r>
            <a:r>
              <a:rPr sz="1000" b="0" i="0" u="none" strike="noStrike" dirty="0">
                <a:solidFill>
                  <a:srgbClr val="000000"/>
                </a:solidFill>
                <a:latin typeface="Calibri"/>
              </a:rPr>
              <a:t> </a:t>
            </a:r>
            <a:r>
              <a:rPr sz="1000" b="0" i="0" u="none" strike="noStrike" dirty="0" err="1">
                <a:solidFill>
                  <a:srgbClr val="000000"/>
                </a:solidFill>
                <a:latin typeface="Calibri"/>
              </a:rPr>
              <a:t>уже</a:t>
            </a:r>
            <a:r>
              <a:rPr sz="1000" b="0" i="0" u="none" strike="noStrike" dirty="0">
                <a:solidFill>
                  <a:srgbClr val="000000"/>
                </a:solidFill>
                <a:latin typeface="Calibri"/>
              </a:rPr>
              <a:t> </a:t>
            </a:r>
            <a:r>
              <a:rPr sz="1000" b="0" i="0" u="none" strike="noStrike" dirty="0" err="1">
                <a:solidFill>
                  <a:srgbClr val="000000"/>
                </a:solidFill>
                <a:latin typeface="Calibri"/>
              </a:rPr>
              <a:t>сейчас</a:t>
            </a:r>
            <a:r>
              <a:rPr sz="1000" b="0" i="0" u="none" strike="noStrike" dirty="0">
                <a:solidFill>
                  <a:srgbClr val="000000"/>
                </a:solidFill>
                <a:latin typeface="Calibri"/>
              </a:rPr>
              <a:t>. </a:t>
            </a:r>
          </a:p>
        </p:txBody>
      </p:sp>
      <p:sp>
        <p:nvSpPr>
          <p:cNvPr id="23" name="TextBox 22"/>
          <p:cNvSpPr txBox="1"/>
          <p:nvPr/>
        </p:nvSpPr>
        <p:spPr>
          <a:xfrm>
            <a:off x="3238500" y="4543287"/>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4" name="TextBox 23"/>
          <p:cNvSpPr txBox="1"/>
          <p:nvPr/>
        </p:nvSpPr>
        <p:spPr>
          <a:xfrm>
            <a:off x="3333750" y="4924287"/>
            <a:ext cx="5839883" cy="40011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Эксклюзив</a:t>
            </a:r>
            <a:r>
              <a:rPr sz="1000" b="0" i="0" u="none" strike="noStrike" dirty="0">
                <a:solidFill>
                  <a:srgbClr val="000000"/>
                </a:solidFill>
                <a:latin typeface="Calibri"/>
              </a:rPr>
              <a:t> </a:t>
            </a:r>
            <a:r>
              <a:rPr sz="1000" b="0" i="0" u="none" strike="noStrike" dirty="0" err="1">
                <a:solidFill>
                  <a:srgbClr val="000000"/>
                </a:solidFill>
                <a:latin typeface="Calibri"/>
              </a:rPr>
              <a:t>Литрес</a:t>
            </a:r>
            <a:r>
              <a:rPr sz="1000" b="0" i="0" u="none" strike="noStrike" dirty="0">
                <a:solidFill>
                  <a:srgbClr val="000000"/>
                </a:solidFill>
                <a:latin typeface="Calibri"/>
              </a:rPr>
              <a:t>, </a:t>
            </a:r>
            <a:r>
              <a:rPr sz="1000" b="0" i="0" u="none" strike="noStrike" dirty="0" err="1">
                <a:solidFill>
                  <a:srgbClr val="000000"/>
                </a:solidFill>
                <a:latin typeface="Calibri"/>
              </a:rPr>
              <a:t>сотрудничество</a:t>
            </a:r>
            <a:r>
              <a:rPr sz="1000" b="0" i="0" u="none" strike="noStrike" dirty="0">
                <a:solidFill>
                  <a:srgbClr val="000000"/>
                </a:solidFill>
                <a:latin typeface="Calibri"/>
              </a:rPr>
              <a:t> с </a:t>
            </a:r>
            <a:r>
              <a:rPr sz="1000" b="0" i="0" u="none" strike="noStrike" dirty="0" err="1">
                <a:solidFill>
                  <a:srgbClr val="000000"/>
                </a:solidFill>
                <a:latin typeface="Calibri"/>
              </a:rPr>
              <a:t>онлайн</a:t>
            </a:r>
            <a:r>
              <a:rPr sz="1000" b="0" i="0" u="none" strike="noStrike" dirty="0">
                <a:solidFill>
                  <a:srgbClr val="000000"/>
                </a:solidFill>
                <a:latin typeface="Calibri"/>
              </a:rPr>
              <a:t> </a:t>
            </a:r>
            <a:r>
              <a:rPr sz="1000" b="0" i="0" u="none" strike="noStrike" dirty="0" err="1">
                <a:solidFill>
                  <a:srgbClr val="000000"/>
                </a:solidFill>
                <a:latin typeface="Calibri"/>
              </a:rPr>
              <a:t>кинотеатром</a:t>
            </a:r>
            <a:r>
              <a:rPr sz="1000" b="0" i="0" u="none" strike="noStrike" dirty="0">
                <a:solidFill>
                  <a:srgbClr val="000000"/>
                </a:solidFill>
                <a:latin typeface="Calibri"/>
              </a:rPr>
              <a:t> </a:t>
            </a:r>
            <a:r>
              <a:rPr sz="1000" b="0" i="0" u="none" strike="noStrike" dirty="0" err="1">
                <a:solidFill>
                  <a:srgbClr val="000000"/>
                </a:solidFill>
                <a:latin typeface="Calibri"/>
              </a:rPr>
              <a:t>Премьер</a:t>
            </a:r>
            <a:r>
              <a:rPr sz="1000" b="0" i="0" u="none" strike="noStrike" dirty="0">
                <a:solidFill>
                  <a:srgbClr val="000000"/>
                </a:solidFill>
                <a:latin typeface="Calibri"/>
              </a:rPr>
              <a:t>, </a:t>
            </a:r>
            <a:r>
              <a:rPr sz="1000" b="0" i="0" u="none" strike="noStrike" dirty="0" err="1">
                <a:solidFill>
                  <a:srgbClr val="000000"/>
                </a:solidFill>
                <a:latin typeface="Calibri"/>
              </a:rPr>
              <a:t>тагргет</a:t>
            </a:r>
            <a:r>
              <a:rPr sz="1000" b="0" i="0" u="none" strike="noStrike" dirty="0">
                <a:solidFill>
                  <a:srgbClr val="000000"/>
                </a:solidFill>
                <a:latin typeface="Calibri"/>
              </a:rPr>
              <a:t>, </a:t>
            </a:r>
            <a:r>
              <a:rPr sz="1000" b="0" i="0" u="none" strike="noStrike" dirty="0" err="1">
                <a:solidFill>
                  <a:srgbClr val="000000"/>
                </a:solidFill>
                <a:latin typeface="Calibri"/>
              </a:rPr>
              <a:t>интеграция</a:t>
            </a:r>
            <a:r>
              <a:rPr sz="1000" b="0" i="0" u="none" strike="noStrike" dirty="0">
                <a:solidFill>
                  <a:srgbClr val="000000"/>
                </a:solidFill>
                <a:latin typeface="Calibri"/>
              </a:rPr>
              <a:t> у </a:t>
            </a:r>
            <a:r>
              <a:rPr sz="1000" b="0" i="0" u="none" strike="noStrike" dirty="0" err="1">
                <a:solidFill>
                  <a:srgbClr val="000000"/>
                </a:solidFill>
                <a:latin typeface="Calibri"/>
              </a:rPr>
              <a:t>блогеров</a:t>
            </a:r>
            <a:r>
              <a:rPr sz="1000" b="0" i="0" u="none" strike="noStrike" dirty="0">
                <a:solidFill>
                  <a:srgbClr val="000000"/>
                </a:solidFill>
                <a:latin typeface="Calibri"/>
              </a:rPr>
              <a:t>, </a:t>
            </a:r>
            <a:r>
              <a:rPr sz="1000" b="0" i="0" u="none" strike="noStrike" dirty="0" err="1">
                <a:solidFill>
                  <a:srgbClr val="000000"/>
                </a:solidFill>
                <a:latin typeface="Calibri"/>
              </a:rPr>
              <a:t>серия</a:t>
            </a:r>
            <a:r>
              <a:rPr sz="1000" b="0" i="0" u="none" strike="noStrike" dirty="0">
                <a:solidFill>
                  <a:srgbClr val="000000"/>
                </a:solidFill>
                <a:latin typeface="Calibri"/>
              </a:rPr>
              <a:t> </a:t>
            </a:r>
            <a:r>
              <a:rPr sz="1000" b="0" i="0" u="none" strike="noStrike" dirty="0" err="1">
                <a:solidFill>
                  <a:srgbClr val="000000"/>
                </a:solidFill>
                <a:latin typeface="Calibri"/>
              </a:rPr>
              <a:t>встреч</a:t>
            </a:r>
            <a:r>
              <a:rPr sz="1000" b="0" i="0" u="none" strike="noStrike" dirty="0">
                <a:solidFill>
                  <a:srgbClr val="000000"/>
                </a:solidFill>
                <a:latin typeface="Calibri"/>
              </a:rPr>
              <a:t> с </a:t>
            </a:r>
            <a:r>
              <a:rPr sz="1000" b="0" i="0" u="none" strike="noStrike" dirty="0" err="1">
                <a:solidFill>
                  <a:srgbClr val="000000"/>
                </a:solidFill>
                <a:latin typeface="Calibri"/>
              </a:rPr>
              <a:t>автором</a:t>
            </a:r>
            <a:r>
              <a:rPr sz="1000" b="0" i="0" u="none" strike="noStrike" dirty="0">
                <a:solidFill>
                  <a:srgbClr val="000000"/>
                </a:solidFill>
                <a:latin typeface="Calibri"/>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 Маринина. Больше чем детектив. Новая Эра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978-5-04-247699-0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576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«Люди за спиной. Том 2»</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707886"/>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Каменская</a:t>
            </a:r>
            <a:r>
              <a:rPr sz="1000" b="0" i="0" u="none" strike="noStrike" dirty="0">
                <a:solidFill>
                  <a:srgbClr val="000000"/>
                </a:solidFill>
                <a:latin typeface="Calibri"/>
              </a:rPr>
              <a:t> </a:t>
            </a:r>
            <a:r>
              <a:rPr sz="1000" b="0" i="0" u="none" strike="noStrike" dirty="0" err="1">
                <a:solidFill>
                  <a:srgbClr val="000000"/>
                </a:solidFill>
                <a:latin typeface="Calibri"/>
              </a:rPr>
              <a:t>снова</a:t>
            </a:r>
            <a:r>
              <a:rPr sz="1000" b="0" i="0" u="none" strike="noStrike" dirty="0">
                <a:solidFill>
                  <a:srgbClr val="000000"/>
                </a:solidFill>
                <a:latin typeface="Calibri"/>
              </a:rPr>
              <a:t> в </a:t>
            </a:r>
            <a:r>
              <a:rPr sz="1000" b="0" i="0" u="none" strike="noStrike" dirty="0" err="1">
                <a:solidFill>
                  <a:srgbClr val="000000"/>
                </a:solidFill>
                <a:latin typeface="Calibri"/>
              </a:rPr>
              <a:t>деле</a:t>
            </a:r>
            <a:r>
              <a:rPr sz="1000" b="0" i="0" u="none" strike="noStrike" dirty="0">
                <a:solidFill>
                  <a:srgbClr val="000000"/>
                </a:solidFill>
                <a:latin typeface="Calibri"/>
              </a:rPr>
              <a:t> </a:t>
            </a:r>
            <a:r>
              <a:rPr sz="1000" b="0" i="0" u="none" strike="noStrike" dirty="0" err="1">
                <a:solidFill>
                  <a:srgbClr val="000000"/>
                </a:solidFill>
                <a:latin typeface="Calibri"/>
              </a:rPr>
              <a:t>Интеллектуальный</a:t>
            </a:r>
            <a:r>
              <a:rPr sz="1000" b="0" i="0" u="none" strike="noStrike" dirty="0">
                <a:solidFill>
                  <a:srgbClr val="000000"/>
                </a:solidFill>
                <a:latin typeface="Calibri"/>
              </a:rPr>
              <a:t> </a:t>
            </a:r>
            <a:r>
              <a:rPr sz="1000" b="0" i="0" u="none" strike="noStrike" dirty="0" err="1">
                <a:solidFill>
                  <a:srgbClr val="000000"/>
                </a:solidFill>
                <a:latin typeface="Calibri"/>
              </a:rPr>
              <a:t>детектив</a:t>
            </a:r>
            <a:r>
              <a:rPr sz="1000" b="0" i="0" u="none" strike="noStrike" dirty="0">
                <a:solidFill>
                  <a:srgbClr val="000000"/>
                </a:solidFill>
                <a:latin typeface="Calibri"/>
              </a:rPr>
              <a:t> о </a:t>
            </a:r>
            <a:r>
              <a:rPr sz="1000" b="0" i="0" u="none" strike="noStrike" dirty="0" err="1">
                <a:solidFill>
                  <a:srgbClr val="000000"/>
                </a:solidFill>
                <a:latin typeface="Calibri"/>
              </a:rPr>
              <a:t>власти</a:t>
            </a:r>
            <a:r>
              <a:rPr sz="1000" b="0" i="0" u="none" strike="noStrike" dirty="0">
                <a:solidFill>
                  <a:srgbClr val="000000"/>
                </a:solidFill>
                <a:latin typeface="Calibri"/>
              </a:rPr>
              <a:t>, </a:t>
            </a:r>
            <a:r>
              <a:rPr sz="1000" b="0" i="0" u="none" strike="noStrike" dirty="0" err="1">
                <a:solidFill>
                  <a:srgbClr val="000000"/>
                </a:solidFill>
                <a:latin typeface="Calibri"/>
              </a:rPr>
              <a:t>коррупции</a:t>
            </a:r>
            <a:r>
              <a:rPr sz="1000" b="0" i="0" u="none" strike="noStrike" dirty="0">
                <a:solidFill>
                  <a:srgbClr val="000000"/>
                </a:solidFill>
                <a:latin typeface="Calibri"/>
              </a:rPr>
              <a:t> и </a:t>
            </a:r>
            <a:r>
              <a:rPr sz="1000" b="0" i="0" u="none" strike="noStrike" dirty="0" err="1">
                <a:solidFill>
                  <a:srgbClr val="000000"/>
                </a:solidFill>
                <a:latin typeface="Calibri"/>
              </a:rPr>
              <a:t>цене</a:t>
            </a:r>
            <a:r>
              <a:rPr sz="1000" b="0" i="0" u="none" strike="noStrike" dirty="0">
                <a:solidFill>
                  <a:srgbClr val="000000"/>
                </a:solidFill>
                <a:latin typeface="Calibri"/>
              </a:rPr>
              <a:t> </a:t>
            </a:r>
            <a:r>
              <a:rPr sz="1000" b="0" i="0" u="none" strike="noStrike" dirty="0" err="1">
                <a:solidFill>
                  <a:srgbClr val="000000"/>
                </a:solidFill>
                <a:latin typeface="Calibri"/>
              </a:rPr>
              <a:t>человеческих</a:t>
            </a:r>
            <a:r>
              <a:rPr sz="1000" b="0" i="0" u="none" strike="noStrike" dirty="0">
                <a:solidFill>
                  <a:srgbClr val="000000"/>
                </a:solidFill>
                <a:latin typeface="Calibri"/>
              </a:rPr>
              <a:t> </a:t>
            </a:r>
            <a:r>
              <a:rPr sz="1000" b="0" i="0" u="none" strike="noStrike" dirty="0" err="1">
                <a:solidFill>
                  <a:srgbClr val="000000"/>
                </a:solidFill>
                <a:latin typeface="Calibri"/>
              </a:rPr>
              <a:t>желаний</a:t>
            </a:r>
            <a:r>
              <a:rPr sz="1000" b="0" i="0" u="none" strike="noStrike" dirty="0" smtClean="0">
                <a:solidFill>
                  <a:srgbClr val="000000"/>
                </a:solidFill>
                <a:latin typeface="Calibri"/>
              </a:rPr>
              <a:t>.</a:t>
            </a:r>
            <a:r>
              <a:rPr sz="1000" b="0" i="0" u="none" strike="noStrike" dirty="0">
                <a:solidFill>
                  <a:srgbClr val="000000"/>
                </a:solidFill>
                <a:latin typeface="Calibri"/>
              </a:rPr>
              <a:t>
К </a:t>
            </a:r>
            <a:r>
              <a:rPr sz="1000" b="0" i="0" u="none" strike="noStrike" dirty="0" err="1">
                <a:solidFill>
                  <a:srgbClr val="000000"/>
                </a:solidFill>
                <a:latin typeface="Calibri"/>
              </a:rPr>
              <a:t>выходу</a:t>
            </a:r>
            <a:r>
              <a:rPr sz="1000" b="0" i="0" u="none" strike="noStrike" dirty="0">
                <a:solidFill>
                  <a:srgbClr val="000000"/>
                </a:solidFill>
                <a:latin typeface="Calibri"/>
              </a:rPr>
              <a:t> </a:t>
            </a:r>
            <a:r>
              <a:rPr sz="1000" b="0" i="0" u="none" strike="noStrike" dirty="0" err="1">
                <a:solidFill>
                  <a:srgbClr val="000000"/>
                </a:solidFill>
                <a:latin typeface="Calibri"/>
              </a:rPr>
              <a:t>готовится</a:t>
            </a:r>
            <a:r>
              <a:rPr sz="1000" b="0" i="0" u="none" strike="noStrike" dirty="0">
                <a:solidFill>
                  <a:srgbClr val="000000"/>
                </a:solidFill>
                <a:latin typeface="Calibri"/>
              </a:rPr>
              <a:t> </a:t>
            </a:r>
            <a:r>
              <a:rPr sz="1000" b="0" i="0" u="none" strike="noStrike" dirty="0" err="1">
                <a:solidFill>
                  <a:srgbClr val="000000"/>
                </a:solidFill>
                <a:latin typeface="Calibri"/>
              </a:rPr>
              <a:t>сериал</a:t>
            </a:r>
            <a:r>
              <a:rPr sz="1000" b="0" i="0" u="none" strike="noStrike" dirty="0">
                <a:solidFill>
                  <a:srgbClr val="000000"/>
                </a:solidFill>
                <a:latin typeface="Calibri"/>
              </a:rPr>
              <a:t>  </a:t>
            </a:r>
            <a:r>
              <a:rPr sz="1000" b="0" i="0" u="none" strike="noStrike" dirty="0" err="1">
                <a:solidFill>
                  <a:srgbClr val="000000"/>
                </a:solidFill>
                <a:latin typeface="Calibri"/>
              </a:rPr>
              <a:t>Каменская</a:t>
            </a:r>
            <a:r>
              <a:rPr sz="1000" b="0" i="0" u="none" strike="noStrike" dirty="0">
                <a:solidFill>
                  <a:srgbClr val="000000"/>
                </a:solidFill>
                <a:latin typeface="Calibri"/>
              </a:rPr>
              <a:t>. </a:t>
            </a:r>
            <a:r>
              <a:rPr sz="1000" b="0" i="0" u="none" strike="noStrike" dirty="0" err="1">
                <a:solidFill>
                  <a:srgbClr val="000000"/>
                </a:solidFill>
                <a:latin typeface="Calibri"/>
              </a:rPr>
              <a:t>Перезагрузка</a:t>
            </a:r>
            <a:r>
              <a:rPr sz="1000" b="0" i="0" u="none" strike="noStrike" dirty="0">
                <a:solidFill>
                  <a:srgbClr val="000000"/>
                </a:solidFill>
                <a:latin typeface="Calibri"/>
              </a:rPr>
              <a:t>. </a:t>
            </a:r>
            <a:r>
              <a:rPr sz="1000" b="0" i="0" u="none" strike="noStrike" dirty="0" err="1">
                <a:solidFill>
                  <a:srgbClr val="000000"/>
                </a:solidFill>
                <a:latin typeface="Calibri"/>
              </a:rPr>
              <a:t>Встретиться</a:t>
            </a:r>
            <a:r>
              <a:rPr sz="1000" b="0" i="0" u="none" strike="noStrike" dirty="0">
                <a:solidFill>
                  <a:srgbClr val="000000"/>
                </a:solidFill>
                <a:latin typeface="Calibri"/>
              </a:rPr>
              <a:t> с </a:t>
            </a:r>
            <a:r>
              <a:rPr sz="1000" b="0" i="0" u="none" strike="noStrike" dirty="0" err="1">
                <a:solidFill>
                  <a:srgbClr val="000000"/>
                </a:solidFill>
                <a:latin typeface="Calibri"/>
              </a:rPr>
              <a:t>легендарной</a:t>
            </a:r>
            <a:r>
              <a:rPr sz="1000" b="0" i="0" u="none" strike="noStrike" dirty="0">
                <a:solidFill>
                  <a:srgbClr val="000000"/>
                </a:solidFill>
                <a:latin typeface="Calibri"/>
              </a:rPr>
              <a:t> </a:t>
            </a:r>
            <a:r>
              <a:rPr sz="1000" b="0" i="0" u="none" strike="noStrike" dirty="0" err="1">
                <a:solidFill>
                  <a:srgbClr val="000000"/>
                </a:solidFill>
                <a:latin typeface="Calibri"/>
              </a:rPr>
              <a:t>героиней</a:t>
            </a:r>
            <a:r>
              <a:rPr sz="1000" b="0" i="0" u="none" strike="noStrike" dirty="0">
                <a:solidFill>
                  <a:srgbClr val="000000"/>
                </a:solidFill>
                <a:latin typeface="Calibri"/>
              </a:rPr>
              <a:t> </a:t>
            </a:r>
            <a:r>
              <a:rPr sz="1000" b="0" i="0" u="none" strike="noStrike" dirty="0" err="1">
                <a:solidFill>
                  <a:srgbClr val="000000"/>
                </a:solidFill>
                <a:latin typeface="Calibri"/>
              </a:rPr>
              <a:t>можно</a:t>
            </a:r>
            <a:r>
              <a:rPr sz="1000" b="0" i="0" u="none" strike="noStrike" dirty="0">
                <a:solidFill>
                  <a:srgbClr val="000000"/>
                </a:solidFill>
                <a:latin typeface="Calibri"/>
              </a:rPr>
              <a:t> </a:t>
            </a:r>
            <a:r>
              <a:rPr sz="1000" b="0" i="0" u="none" strike="noStrike" dirty="0" err="1">
                <a:solidFill>
                  <a:srgbClr val="000000"/>
                </a:solidFill>
                <a:latin typeface="Calibri"/>
              </a:rPr>
              <a:t>уже</a:t>
            </a:r>
            <a:r>
              <a:rPr sz="1000" b="0" i="0" u="none" strike="noStrike" dirty="0">
                <a:solidFill>
                  <a:srgbClr val="000000"/>
                </a:solidFill>
                <a:latin typeface="Calibri"/>
              </a:rPr>
              <a:t> </a:t>
            </a:r>
            <a:r>
              <a:rPr sz="1000" b="0" i="0" u="none" strike="noStrike" dirty="0" err="1">
                <a:solidFill>
                  <a:srgbClr val="000000"/>
                </a:solidFill>
                <a:latin typeface="Calibri"/>
              </a:rPr>
              <a:t>сейчас</a:t>
            </a:r>
            <a:r>
              <a:rPr sz="1000" b="0" i="0" u="none" strike="noStrike" dirty="0">
                <a:solidFill>
                  <a:srgbClr val="000000"/>
                </a:solidFill>
                <a:latin typeface="Calibri"/>
              </a:rPr>
              <a:t>. </a:t>
            </a:r>
          </a:p>
        </p:txBody>
      </p:sp>
      <p:sp>
        <p:nvSpPr>
          <p:cNvPr id="13" name="TextBox 12"/>
          <p:cNvSpPr txBox="1"/>
          <p:nvPr/>
        </p:nvSpPr>
        <p:spPr>
          <a:xfrm>
            <a:off x="3238500" y="3601403"/>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3934778"/>
            <a:ext cx="5905500" cy="553998"/>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Каменская</a:t>
            </a:r>
            <a:r>
              <a:rPr sz="1000" b="0" i="0" u="none" strike="noStrike" dirty="0">
                <a:solidFill>
                  <a:srgbClr val="000000"/>
                </a:solidFill>
                <a:latin typeface="Calibri"/>
              </a:rPr>
              <a:t> </a:t>
            </a:r>
            <a:r>
              <a:rPr sz="1000" b="0" i="0" u="none" strike="noStrike" dirty="0" err="1">
                <a:solidFill>
                  <a:srgbClr val="000000"/>
                </a:solidFill>
                <a:latin typeface="Calibri"/>
              </a:rPr>
              <a:t>снова</a:t>
            </a:r>
            <a:r>
              <a:rPr sz="1000" b="0" i="0" u="none" strike="noStrike" dirty="0">
                <a:solidFill>
                  <a:srgbClr val="000000"/>
                </a:solidFill>
                <a:latin typeface="Calibri"/>
              </a:rPr>
              <a:t> в </a:t>
            </a:r>
            <a:r>
              <a:rPr sz="1000" b="0" i="0" u="none" strike="noStrike" dirty="0" err="1">
                <a:solidFill>
                  <a:srgbClr val="000000"/>
                </a:solidFill>
                <a:latin typeface="Calibri"/>
              </a:rPr>
              <a:t>деле</a:t>
            </a:r>
            <a:r>
              <a:rPr sz="1000" b="0" i="0" u="none" strike="noStrike" dirty="0">
                <a:solidFill>
                  <a:srgbClr val="000000"/>
                </a:solidFill>
                <a:latin typeface="Calibri"/>
              </a:rPr>
              <a:t> </a:t>
            </a:r>
            <a:r>
              <a:rPr sz="1000" b="0" i="0" u="none" strike="noStrike" dirty="0" err="1">
                <a:solidFill>
                  <a:srgbClr val="000000"/>
                </a:solidFill>
                <a:latin typeface="Calibri"/>
              </a:rPr>
              <a:t>Интеллектуальный</a:t>
            </a:r>
            <a:r>
              <a:rPr sz="1000" b="0" i="0" u="none" strike="noStrike" dirty="0">
                <a:solidFill>
                  <a:srgbClr val="000000"/>
                </a:solidFill>
                <a:latin typeface="Calibri"/>
              </a:rPr>
              <a:t> </a:t>
            </a:r>
            <a:r>
              <a:rPr sz="1000" b="0" i="0" u="none" strike="noStrike" dirty="0" err="1">
                <a:solidFill>
                  <a:srgbClr val="000000"/>
                </a:solidFill>
                <a:latin typeface="Calibri"/>
              </a:rPr>
              <a:t>детектив</a:t>
            </a:r>
            <a:r>
              <a:rPr sz="1000" b="0" i="0" u="none" strike="noStrike" dirty="0">
                <a:solidFill>
                  <a:srgbClr val="000000"/>
                </a:solidFill>
                <a:latin typeface="Calibri"/>
              </a:rPr>
              <a:t> о </a:t>
            </a:r>
            <a:r>
              <a:rPr sz="1000" b="0" i="0" u="none" strike="noStrike" dirty="0" err="1">
                <a:solidFill>
                  <a:srgbClr val="000000"/>
                </a:solidFill>
                <a:latin typeface="Calibri"/>
              </a:rPr>
              <a:t>власти</a:t>
            </a:r>
            <a:r>
              <a:rPr sz="1000" b="0" i="0" u="none" strike="noStrike" dirty="0">
                <a:solidFill>
                  <a:srgbClr val="000000"/>
                </a:solidFill>
                <a:latin typeface="Calibri"/>
              </a:rPr>
              <a:t>, </a:t>
            </a:r>
            <a:r>
              <a:rPr sz="1000" b="0" i="0" u="none" strike="noStrike" dirty="0" err="1">
                <a:solidFill>
                  <a:srgbClr val="000000"/>
                </a:solidFill>
                <a:latin typeface="Calibri"/>
              </a:rPr>
              <a:t>коррупции</a:t>
            </a:r>
            <a:r>
              <a:rPr sz="1000" b="0" i="0" u="none" strike="noStrike" dirty="0">
                <a:solidFill>
                  <a:srgbClr val="000000"/>
                </a:solidFill>
                <a:latin typeface="Calibri"/>
              </a:rPr>
              <a:t> и </a:t>
            </a:r>
            <a:r>
              <a:rPr sz="1000" b="0" i="0" u="none" strike="noStrike" dirty="0" err="1">
                <a:solidFill>
                  <a:srgbClr val="000000"/>
                </a:solidFill>
                <a:latin typeface="Calibri"/>
              </a:rPr>
              <a:t>цене</a:t>
            </a:r>
            <a:r>
              <a:rPr sz="1000" b="0" i="0" u="none" strike="noStrike" dirty="0">
                <a:solidFill>
                  <a:srgbClr val="000000"/>
                </a:solidFill>
                <a:latin typeface="Calibri"/>
              </a:rPr>
              <a:t> </a:t>
            </a:r>
            <a:r>
              <a:rPr sz="1000" b="0" i="0" u="none" strike="noStrike" dirty="0" err="1">
                <a:solidFill>
                  <a:srgbClr val="000000"/>
                </a:solidFill>
                <a:latin typeface="Calibri"/>
              </a:rPr>
              <a:t>человеческих</a:t>
            </a:r>
            <a:r>
              <a:rPr sz="1000" b="0" i="0" u="none" strike="noStrike" dirty="0">
                <a:solidFill>
                  <a:srgbClr val="000000"/>
                </a:solidFill>
                <a:latin typeface="Calibri"/>
              </a:rPr>
              <a:t> </a:t>
            </a:r>
            <a:r>
              <a:rPr sz="1000" b="0" i="0" u="none" strike="noStrike" dirty="0" err="1">
                <a:solidFill>
                  <a:srgbClr val="000000"/>
                </a:solidFill>
                <a:latin typeface="Calibri"/>
              </a:rPr>
              <a:t>желаний</a:t>
            </a:r>
            <a:r>
              <a:rPr sz="1000" b="0" i="0" u="none" strike="noStrike" dirty="0" smtClean="0">
                <a:solidFill>
                  <a:srgbClr val="000000"/>
                </a:solidFill>
                <a:latin typeface="Calibri"/>
              </a:rPr>
              <a:t>.</a:t>
            </a:r>
            <a:r>
              <a:rPr sz="1000" b="0" i="0" u="none" strike="noStrike" dirty="0">
                <a:solidFill>
                  <a:srgbClr val="000000"/>
                </a:solidFill>
                <a:latin typeface="Calibri"/>
              </a:rPr>
              <a:t>
К </a:t>
            </a:r>
            <a:r>
              <a:rPr sz="1000" b="0" i="0" u="none" strike="noStrike" dirty="0" err="1">
                <a:solidFill>
                  <a:srgbClr val="000000"/>
                </a:solidFill>
                <a:latin typeface="Calibri"/>
              </a:rPr>
              <a:t>выходу</a:t>
            </a:r>
            <a:r>
              <a:rPr sz="1000" b="0" i="0" u="none" strike="noStrike" dirty="0">
                <a:solidFill>
                  <a:srgbClr val="000000"/>
                </a:solidFill>
                <a:latin typeface="Calibri"/>
              </a:rPr>
              <a:t> </a:t>
            </a:r>
            <a:r>
              <a:rPr sz="1000" b="0" i="0" u="none" strike="noStrike" dirty="0" err="1">
                <a:solidFill>
                  <a:srgbClr val="000000"/>
                </a:solidFill>
                <a:latin typeface="Calibri"/>
              </a:rPr>
              <a:t>готовится</a:t>
            </a:r>
            <a:r>
              <a:rPr sz="1000" b="0" i="0" u="none" strike="noStrike" dirty="0">
                <a:solidFill>
                  <a:srgbClr val="000000"/>
                </a:solidFill>
                <a:latin typeface="Calibri"/>
              </a:rPr>
              <a:t> </a:t>
            </a:r>
            <a:r>
              <a:rPr sz="1000" b="0" i="0" u="none" strike="noStrike" dirty="0" err="1">
                <a:solidFill>
                  <a:srgbClr val="000000"/>
                </a:solidFill>
                <a:latin typeface="Calibri"/>
              </a:rPr>
              <a:t>сериал</a:t>
            </a:r>
            <a:r>
              <a:rPr sz="1000" b="0" i="0" u="none" strike="noStrike" dirty="0">
                <a:solidFill>
                  <a:srgbClr val="000000"/>
                </a:solidFill>
                <a:latin typeface="Calibri"/>
              </a:rPr>
              <a:t>  </a:t>
            </a:r>
            <a:r>
              <a:rPr sz="1000" b="0" i="0" u="none" strike="noStrike" dirty="0" err="1">
                <a:solidFill>
                  <a:srgbClr val="000000"/>
                </a:solidFill>
                <a:latin typeface="Calibri"/>
              </a:rPr>
              <a:t>Каменская</a:t>
            </a:r>
            <a:r>
              <a:rPr sz="1000" b="0" i="0" u="none" strike="noStrike" dirty="0">
                <a:solidFill>
                  <a:srgbClr val="000000"/>
                </a:solidFill>
                <a:latin typeface="Calibri"/>
              </a:rPr>
              <a:t>. </a:t>
            </a:r>
            <a:r>
              <a:rPr sz="1000" b="0" i="0" u="none" strike="noStrike" dirty="0" err="1">
                <a:solidFill>
                  <a:srgbClr val="000000"/>
                </a:solidFill>
                <a:latin typeface="Calibri"/>
              </a:rPr>
              <a:t>Перезагрузка</a:t>
            </a:r>
            <a:r>
              <a:rPr sz="1000" b="0" i="0" u="none" strike="noStrike" dirty="0">
                <a:solidFill>
                  <a:srgbClr val="000000"/>
                </a:solidFill>
                <a:latin typeface="Calibri"/>
              </a:rPr>
              <a:t>. </a:t>
            </a:r>
            <a:r>
              <a:rPr sz="1000" b="0" i="0" u="none" strike="noStrike" dirty="0" err="1">
                <a:solidFill>
                  <a:srgbClr val="000000"/>
                </a:solidFill>
                <a:latin typeface="Calibri"/>
              </a:rPr>
              <a:t>Встретиться</a:t>
            </a:r>
            <a:r>
              <a:rPr sz="1000" b="0" i="0" u="none" strike="noStrike" dirty="0">
                <a:solidFill>
                  <a:srgbClr val="000000"/>
                </a:solidFill>
                <a:latin typeface="Calibri"/>
              </a:rPr>
              <a:t> с </a:t>
            </a:r>
            <a:r>
              <a:rPr sz="1000" b="0" i="0" u="none" strike="noStrike" dirty="0" err="1">
                <a:solidFill>
                  <a:srgbClr val="000000"/>
                </a:solidFill>
                <a:latin typeface="Calibri"/>
              </a:rPr>
              <a:t>легендарной</a:t>
            </a:r>
            <a:r>
              <a:rPr sz="1000" b="0" i="0" u="none" strike="noStrike" dirty="0">
                <a:solidFill>
                  <a:srgbClr val="000000"/>
                </a:solidFill>
                <a:latin typeface="Calibri"/>
              </a:rPr>
              <a:t> </a:t>
            </a:r>
            <a:r>
              <a:rPr sz="1000" b="0" i="0" u="none" strike="noStrike" dirty="0" err="1">
                <a:solidFill>
                  <a:srgbClr val="000000"/>
                </a:solidFill>
                <a:latin typeface="Calibri"/>
              </a:rPr>
              <a:t>героиней</a:t>
            </a:r>
            <a:r>
              <a:rPr sz="1000" b="0" i="0" u="none" strike="noStrike" dirty="0">
                <a:solidFill>
                  <a:srgbClr val="000000"/>
                </a:solidFill>
                <a:latin typeface="Calibri"/>
              </a:rPr>
              <a:t> </a:t>
            </a:r>
            <a:r>
              <a:rPr sz="1000" b="0" i="0" u="none" strike="noStrike" dirty="0" err="1">
                <a:solidFill>
                  <a:srgbClr val="000000"/>
                </a:solidFill>
                <a:latin typeface="Calibri"/>
              </a:rPr>
              <a:t>можно</a:t>
            </a:r>
            <a:r>
              <a:rPr sz="1000" b="0" i="0" u="none" strike="noStrike" dirty="0">
                <a:solidFill>
                  <a:srgbClr val="000000"/>
                </a:solidFill>
                <a:latin typeface="Calibri"/>
              </a:rPr>
              <a:t> </a:t>
            </a:r>
            <a:r>
              <a:rPr sz="1000" b="0" i="0" u="none" strike="noStrike" dirty="0" err="1">
                <a:solidFill>
                  <a:srgbClr val="000000"/>
                </a:solidFill>
                <a:latin typeface="Calibri"/>
              </a:rPr>
              <a:t>уже</a:t>
            </a:r>
            <a:r>
              <a:rPr sz="1000" b="0" i="0" u="none" strike="noStrike" dirty="0">
                <a:solidFill>
                  <a:srgbClr val="000000"/>
                </a:solidFill>
                <a:latin typeface="Calibri"/>
              </a:rPr>
              <a:t> </a:t>
            </a:r>
            <a:r>
              <a:rPr sz="1000" b="0" i="0" u="none" strike="noStrike" dirty="0" err="1">
                <a:solidFill>
                  <a:srgbClr val="000000"/>
                </a:solidFill>
                <a:latin typeface="Calibri"/>
              </a:rPr>
              <a:t>сейчас</a:t>
            </a:r>
            <a:r>
              <a:rPr sz="1000" b="0" i="0" u="none" strike="noStrike" dirty="0">
                <a:solidFill>
                  <a:srgbClr val="000000"/>
                </a:solidFill>
                <a:latin typeface="Calibri"/>
              </a:rPr>
              <a:t>. </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частное детективное агентство Власта, где работает Анастасия Каменская, обращается бывший театральный критик, а ныне спутник для дам Олег Шебалин. Его просьба весьма необычна найти женщину с которой он время от времени ходил в театр. А теперь она пропала. При этом не известны ни ее фамилия, ни адрес, ни... </a:t>
            </a:r>
            <a:r>
              <a:rPr sz="1000" b="0" i="1" u="none" strike="noStrike">
                <a:solidFill>
                  <a:srgbClr val="E13716"/>
                </a:solidFill>
                <a:latin typeface="Calibri"/>
                <a:hlinkClick r:id="rId5" tooltip="Посмотреть в Витрине"/>
              </a:rPr>
              <a:t>подробнее</a:t>
            </a:r>
          </a:p>
        </p:txBody>
      </p:sp>
      <p:sp>
        <p:nvSpPr>
          <p:cNvPr id="18" name="TextBox 17"/>
          <p:cNvSpPr txBox="1"/>
          <p:nvPr/>
        </p:nvSpPr>
        <p:spPr>
          <a:xfrm>
            <a:off x="3238500" y="4543287"/>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9" name="TextBox 18"/>
          <p:cNvSpPr txBox="1"/>
          <p:nvPr/>
        </p:nvSpPr>
        <p:spPr>
          <a:xfrm>
            <a:off x="3333750" y="4924287"/>
            <a:ext cx="5839883" cy="40011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Эксклюзив</a:t>
            </a:r>
            <a:r>
              <a:rPr sz="1000" b="0" i="0" u="none" strike="noStrike" dirty="0">
                <a:solidFill>
                  <a:srgbClr val="000000"/>
                </a:solidFill>
                <a:latin typeface="Calibri"/>
              </a:rPr>
              <a:t> </a:t>
            </a:r>
            <a:r>
              <a:rPr sz="1000" b="0" i="0" u="none" strike="noStrike" dirty="0" err="1">
                <a:solidFill>
                  <a:srgbClr val="000000"/>
                </a:solidFill>
                <a:latin typeface="Calibri"/>
              </a:rPr>
              <a:t>Литрес</a:t>
            </a:r>
            <a:r>
              <a:rPr sz="1000" b="0" i="0" u="none" strike="noStrike" dirty="0">
                <a:solidFill>
                  <a:srgbClr val="000000"/>
                </a:solidFill>
                <a:latin typeface="Calibri"/>
              </a:rPr>
              <a:t>, </a:t>
            </a:r>
            <a:r>
              <a:rPr sz="1000" b="0" i="0" u="none" strike="noStrike" dirty="0" err="1">
                <a:solidFill>
                  <a:srgbClr val="000000"/>
                </a:solidFill>
                <a:latin typeface="Calibri"/>
              </a:rPr>
              <a:t>сотрудничество</a:t>
            </a:r>
            <a:r>
              <a:rPr sz="1000" b="0" i="0" u="none" strike="noStrike" dirty="0">
                <a:solidFill>
                  <a:srgbClr val="000000"/>
                </a:solidFill>
                <a:latin typeface="Calibri"/>
              </a:rPr>
              <a:t> с </a:t>
            </a:r>
            <a:r>
              <a:rPr sz="1000" b="0" i="0" u="none" strike="noStrike" dirty="0" err="1">
                <a:solidFill>
                  <a:srgbClr val="000000"/>
                </a:solidFill>
                <a:latin typeface="Calibri"/>
              </a:rPr>
              <a:t>онлайн</a:t>
            </a:r>
            <a:r>
              <a:rPr sz="1000" b="0" i="0" u="none" strike="noStrike" dirty="0">
                <a:solidFill>
                  <a:srgbClr val="000000"/>
                </a:solidFill>
                <a:latin typeface="Calibri"/>
              </a:rPr>
              <a:t> </a:t>
            </a:r>
            <a:r>
              <a:rPr sz="1000" b="0" i="0" u="none" strike="noStrike" dirty="0" err="1">
                <a:solidFill>
                  <a:srgbClr val="000000"/>
                </a:solidFill>
                <a:latin typeface="Calibri"/>
              </a:rPr>
              <a:t>кинотеатром</a:t>
            </a:r>
            <a:r>
              <a:rPr sz="1000" b="0" i="0" u="none" strike="noStrike" dirty="0">
                <a:solidFill>
                  <a:srgbClr val="000000"/>
                </a:solidFill>
                <a:latin typeface="Calibri"/>
              </a:rPr>
              <a:t> </a:t>
            </a:r>
            <a:r>
              <a:rPr sz="1000" b="0" i="0" u="none" strike="noStrike" dirty="0" err="1">
                <a:solidFill>
                  <a:srgbClr val="000000"/>
                </a:solidFill>
                <a:latin typeface="Calibri"/>
              </a:rPr>
              <a:t>Премьер</a:t>
            </a:r>
            <a:r>
              <a:rPr sz="1000" b="0" i="0" u="none" strike="noStrike" dirty="0">
                <a:solidFill>
                  <a:srgbClr val="000000"/>
                </a:solidFill>
                <a:latin typeface="Calibri"/>
              </a:rPr>
              <a:t>, </a:t>
            </a:r>
            <a:r>
              <a:rPr sz="1000" b="0" i="0" u="none" strike="noStrike" dirty="0" err="1">
                <a:solidFill>
                  <a:srgbClr val="000000"/>
                </a:solidFill>
                <a:latin typeface="Calibri"/>
              </a:rPr>
              <a:t>тагргет</a:t>
            </a:r>
            <a:r>
              <a:rPr sz="1000" b="0" i="0" u="none" strike="noStrike" dirty="0">
                <a:solidFill>
                  <a:srgbClr val="000000"/>
                </a:solidFill>
                <a:latin typeface="Calibri"/>
              </a:rPr>
              <a:t>, </a:t>
            </a:r>
            <a:r>
              <a:rPr sz="1000" b="0" i="0" u="none" strike="noStrike" dirty="0" err="1">
                <a:solidFill>
                  <a:srgbClr val="000000"/>
                </a:solidFill>
                <a:latin typeface="Calibri"/>
              </a:rPr>
              <a:t>интеграция</a:t>
            </a:r>
            <a:r>
              <a:rPr sz="1000" b="0" i="0" u="none" strike="noStrike" dirty="0">
                <a:solidFill>
                  <a:srgbClr val="000000"/>
                </a:solidFill>
                <a:latin typeface="Calibri"/>
              </a:rPr>
              <a:t> у </a:t>
            </a:r>
            <a:r>
              <a:rPr sz="1000" b="0" i="0" u="none" strike="noStrike" dirty="0" err="1">
                <a:solidFill>
                  <a:srgbClr val="000000"/>
                </a:solidFill>
                <a:latin typeface="Calibri"/>
              </a:rPr>
              <a:t>блогеров</a:t>
            </a:r>
            <a:r>
              <a:rPr sz="1000" b="0" i="0" u="none" strike="noStrike" dirty="0">
                <a:solidFill>
                  <a:srgbClr val="000000"/>
                </a:solidFill>
                <a:latin typeface="Calibri"/>
              </a:rPr>
              <a:t>, </a:t>
            </a:r>
            <a:r>
              <a:rPr sz="1000" b="0" i="0" u="none" strike="noStrike" dirty="0" err="1">
                <a:solidFill>
                  <a:srgbClr val="000000"/>
                </a:solidFill>
                <a:latin typeface="Calibri"/>
              </a:rPr>
              <a:t>серия</a:t>
            </a:r>
            <a:r>
              <a:rPr sz="1000" b="0" i="0" u="none" strike="noStrike" dirty="0">
                <a:solidFill>
                  <a:srgbClr val="000000"/>
                </a:solidFill>
                <a:latin typeface="Calibri"/>
              </a:rPr>
              <a:t> </a:t>
            </a:r>
            <a:r>
              <a:rPr sz="1000" b="0" i="0" u="none" strike="noStrike" dirty="0" err="1">
                <a:solidFill>
                  <a:srgbClr val="000000"/>
                </a:solidFill>
                <a:latin typeface="Calibri"/>
              </a:rPr>
              <a:t>встреч</a:t>
            </a:r>
            <a:r>
              <a:rPr sz="1000" b="0" i="0" u="none" strike="noStrike" dirty="0">
                <a:solidFill>
                  <a:srgbClr val="000000"/>
                </a:solidFill>
                <a:latin typeface="Calibri"/>
              </a:rPr>
              <a:t> с </a:t>
            </a:r>
            <a:r>
              <a:rPr sz="1000" b="0" i="0" u="none" strike="noStrike" dirty="0" err="1">
                <a:solidFill>
                  <a:srgbClr val="000000"/>
                </a:solidFill>
                <a:latin typeface="Calibri"/>
              </a:rPr>
              <a:t>автором</a:t>
            </a:r>
            <a:r>
              <a:rPr sz="1000" b="0" i="0" u="none" strike="noStrike" dirty="0">
                <a:solidFill>
                  <a:srgbClr val="000000"/>
                </a:solidFill>
                <a:latin typeface="Calibri"/>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Алый Клен. Российские хиты ориентального фэнтези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978-5-04-225766-7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«Небесная собака. Спасение души несчастного. Том 3»</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Испытание Небес завершилось, и в то же время в подлунном мире проснулось нечто пугающее. Царство демонов в хаосе. Столица бессмертных  в праведном гневе и требует ответа за произошедшее.
Как и опасался Го Бохай, сила ученика напугала обитателей Туманного хребта. Теперь У Чана ...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71400"/>
            <a:ext cx="5905500" cy="2246769"/>
          </a:xfrm>
          <a:prstGeom prst="rect">
            <a:avLst/>
          </a:prstGeom>
        </p:spPr>
        <p:txBody>
          <a:bodyPr wrap="square">
            <a:spAutoFit/>
          </a:bodyPr>
          <a:lstStyle/>
          <a:p>
            <a:r>
              <a:rPr lang="ru-RU" sz="1000" dirty="0" smtClean="0"/>
              <a:t>"Испытание Небес завершилось, и в то же время в подлунном мире проснулось нечто пугающее. Царство демонов в хаосе. Столица бессмертных — в праведном гневе и требует ответа за произошедшее.  Как и опасался </a:t>
            </a:r>
            <a:r>
              <a:rPr lang="ru-RU" sz="1000" dirty="0" err="1" smtClean="0"/>
              <a:t>Го</a:t>
            </a:r>
            <a:r>
              <a:rPr lang="ru-RU" sz="1000" dirty="0" smtClean="0"/>
              <a:t> </a:t>
            </a:r>
            <a:r>
              <a:rPr lang="ru-RU" sz="1000" dirty="0" err="1" smtClean="0"/>
              <a:t>Бохай</a:t>
            </a:r>
            <a:r>
              <a:rPr lang="ru-RU" sz="1000" dirty="0" smtClean="0"/>
              <a:t>, сила ученика напугала обитателей Туманного хребта. Теперь У Чана обвиняют в связи с демонами. Не успев ничего предпринять, он сталкивается с необъяснимым: жестокий поступок наставника выбивает почву из-под ног наследника. Жуткая тайна вырывается наружу и ставит точку во взаимопонимании учителя и ученика.  Маски спадают, иллюзорные стены рушатся, а будущие небожители и не подозревают, что отныне их ждут настоящие испытания. Успеют ли избранные разобраться с преградами прежде, чем разоблачат затесавшегося в их кругах самозванца?  1. Продолжение супербестселлера Лин </a:t>
            </a:r>
            <a:r>
              <a:rPr lang="ru-RU" sz="1000" dirty="0" err="1" smtClean="0"/>
              <a:t>Няннян</a:t>
            </a:r>
            <a:r>
              <a:rPr lang="ru-RU" sz="1000" dirty="0" smtClean="0"/>
              <a:t> «Небесная собака. Спасение души несчастного»! Продано более 50 000 экземпляров. 2. Завораживающее оформление от популярной художницы RACCUN. 3. Авторский мир с атмосферой средневекового Китая и глубоким погружением в мифологию. 4. Ставки повышаются, и сюжетные повороты становятся всё более непредсказуемыми. 5. Отвергнутый ученик, который более не желает следовать пути учителя, но отказывается его отпускать. 6. Издательство «Комильфо» выпускает по новелле эксклюзивный </a:t>
            </a:r>
            <a:r>
              <a:rPr lang="ru-RU" sz="1000" dirty="0" err="1" smtClean="0"/>
              <a:t>артбук</a:t>
            </a:r>
            <a:r>
              <a:rPr lang="ru-RU" sz="1000" dirty="0" smtClean="0"/>
              <a:t>."</a:t>
            </a:r>
            <a:endParaRPr lang="ru-RU"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Альтернативная Российская империя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978-5-04-249063-7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«Осень в Российской империи»</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Осень. 
Время душистых яблочных пирогов, ярмарок, уютных вечеров у камина  и пугающих мистических историй.
С чем предстоит столкнуться героям после наступления сумерек ...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3035445"/>
            <a:ext cx="5905500" cy="1169551"/>
          </a:xfrm>
          <a:prstGeom prst="rect">
            <a:avLst/>
          </a:prstGeom>
        </p:spPr>
        <p:txBody>
          <a:bodyPr wrap="square">
            <a:spAutoFit/>
          </a:bodyPr>
          <a:lstStyle/>
          <a:p>
            <a:r>
              <a:rPr lang="ru-RU" sz="1000" dirty="0" smtClean="0"/>
              <a:t>"Осень. Время душистых яблочных пирогов, ярмарок, уютных вечеров у камина - и пугающих мистических историй. С чем предстоит столкнуться героям после наступления сумерек? Владимиру Корсакову к подобным приключениям не привыкать, но во время расследования убийства на мануфактуре его жизнь вновь окажется на волоске. Граф Аверин приятно проведет время в кругу семьи, хотя и не </a:t>
            </a:r>
            <a:r>
              <a:rPr lang="ru-RU" sz="1000" dirty="0" err="1" smtClean="0"/>
              <a:t>не</a:t>
            </a:r>
            <a:r>
              <a:rPr lang="ru-RU" sz="1000" dirty="0" smtClean="0"/>
              <a:t> избежит очередного происшествия, Дмитрий Самарин с Софьей </a:t>
            </a:r>
            <a:r>
              <a:rPr lang="ru-RU" sz="1000" dirty="0" err="1" smtClean="0"/>
              <a:t>Загорской</a:t>
            </a:r>
            <a:r>
              <a:rPr lang="ru-RU" sz="1000" dirty="0" smtClean="0"/>
              <a:t> отправятся на московскую ярмарку, а Фома Фомич раскроет очередную мистификацию. В Российской империи наступает осень."</a:t>
            </a:r>
            <a:endParaRPr lang="ru-RU"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Альтернативная Российская империя. Московские расследования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978-5-04-247658-7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290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«Изгнанник»</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Новинка от Жени Гравис
Продолжение детектива в альтернативной Москве 1920х годов
Активное погружение в авторское мироустройство
Атмосфера курорта и небольших загородных городков
Два дела  две смертельные опасности </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маленьких городках все на виду, но правду увидеть труднее всего. 
Курортная румынская Совата встречает Софью Загорскую солнцем, лечебными водами и обещанием отдыха. В уездном Бронске Дмитрий Самарин находит тишину, пыль провинциальных улиц и слухи о Дубовой Роще. Но за уютом небольших поселений скрывают... </a:t>
            </a:r>
            <a:r>
              <a:rPr sz="1000" b="0" i="1" u="none" strike="noStrike">
                <a:solidFill>
                  <a:srgbClr val="E13716"/>
                </a:solidFill>
                <a:latin typeface="Calibri"/>
                <a:hlinkClick r:id="rId5" tooltip="Посмотреть в Витрине"/>
              </a:rPr>
              <a:t>подробнее</a:t>
            </a:r>
          </a:p>
        </p:txBody>
      </p:sp>
      <p:sp>
        <p:nvSpPr>
          <p:cNvPr id="18" name="TextBox 17"/>
          <p:cNvSpPr txBox="1"/>
          <p:nvPr/>
        </p:nvSpPr>
        <p:spPr>
          <a:xfrm>
            <a:off x="3238500" y="4115514"/>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9" name="TextBox 18"/>
          <p:cNvSpPr txBox="1"/>
          <p:nvPr/>
        </p:nvSpPr>
        <p:spPr>
          <a:xfrm>
            <a:off x="3333750" y="4496514"/>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Продвижение</a:t>
            </a:r>
            <a:r>
              <a:rPr sz="1000" b="0" i="0" u="none" strike="noStrike" dirty="0">
                <a:solidFill>
                  <a:srgbClr val="000000"/>
                </a:solidFill>
                <a:latin typeface="Calibri"/>
              </a:rPr>
              <a:t> в </a:t>
            </a:r>
            <a:r>
              <a:rPr sz="1000" b="0" i="0" u="none" strike="noStrike" dirty="0" err="1">
                <a:solidFill>
                  <a:srgbClr val="000000"/>
                </a:solidFill>
                <a:latin typeface="Calibri"/>
              </a:rPr>
              <a:t>соц.сетях</a:t>
            </a:r>
            <a:r>
              <a:rPr sz="1000" b="0" i="0" u="none" strike="noStrike" dirty="0">
                <a:solidFill>
                  <a:srgbClr val="000000"/>
                </a:solidFill>
                <a:latin typeface="Calibri"/>
              </a:rPr>
              <a:t> </a:t>
            </a:r>
            <a:r>
              <a:rPr sz="1000" b="0" i="0" u="none" strike="noStrike" dirty="0" err="1">
                <a:solidFill>
                  <a:srgbClr val="000000"/>
                </a:solidFill>
                <a:latin typeface="Calibri"/>
              </a:rPr>
              <a:t>издательства</a:t>
            </a:r>
            <a:r>
              <a:rPr sz="1000" b="0" i="0" u="none" strike="noStrike" dirty="0">
                <a:solidFill>
                  <a:srgbClr val="000000"/>
                </a:solidFill>
                <a:latin typeface="Calibri"/>
              </a:rPr>
              <a:t>, </a:t>
            </a:r>
            <a:r>
              <a:rPr sz="1000" b="0" i="0" u="none" strike="noStrike" dirty="0" err="1">
                <a:solidFill>
                  <a:srgbClr val="000000"/>
                </a:solidFill>
                <a:latin typeface="Calibri"/>
              </a:rPr>
              <a:t>автора</a:t>
            </a:r>
            <a:r>
              <a:rPr sz="1000" b="0" i="0" u="none" strike="noStrike" dirty="0">
                <a:solidFill>
                  <a:srgbClr val="000000"/>
                </a:solidFill>
                <a:latin typeface="Calibri"/>
              </a:rPr>
              <a:t> и </a:t>
            </a:r>
            <a:r>
              <a:rPr sz="1000" b="0" i="0" u="none" strike="noStrike" dirty="0" err="1">
                <a:solidFill>
                  <a:srgbClr val="000000"/>
                </a:solidFill>
                <a:latin typeface="Calibri"/>
              </a:rPr>
              <a:t>партнеров</a:t>
            </a:r>
            <a:r>
              <a:rPr sz="1000" b="0" i="0" u="none" strike="noStrike" dirty="0">
                <a:solidFill>
                  <a:srgbClr val="000000"/>
                </a:solidFill>
                <a:latin typeface="Calibri"/>
              </a:rPr>
              <a:t>, </a:t>
            </a:r>
            <a:r>
              <a:rPr sz="1000" b="0" i="0" u="none" strike="noStrike" dirty="0" err="1">
                <a:solidFill>
                  <a:srgbClr val="000000"/>
                </a:solidFill>
                <a:latin typeface="Calibri"/>
              </a:rPr>
              <a:t>таргет</a:t>
            </a:r>
            <a:r>
              <a:rPr sz="1000" b="0" i="0" u="none" strike="noStrike" dirty="0">
                <a:solidFill>
                  <a:srgbClr val="000000"/>
                </a:solidFill>
                <a:latin typeface="Calibri"/>
              </a:rPr>
              <a:t> и </a:t>
            </a:r>
            <a:r>
              <a:rPr sz="1000" b="0" i="0" u="none" strike="noStrike" dirty="0" err="1">
                <a:solidFill>
                  <a:srgbClr val="000000"/>
                </a:solidFill>
                <a:latin typeface="Calibri"/>
              </a:rPr>
              <a:t>интеграции</a:t>
            </a:r>
            <a:r>
              <a:rPr sz="1000" b="0" i="0" u="none" strike="noStrike" dirty="0">
                <a:solidFill>
                  <a:srgbClr val="000000"/>
                </a:solidFill>
                <a:latin typeface="Calibri"/>
              </a:rPr>
              <a:t> у </a:t>
            </a:r>
            <a:r>
              <a:rPr sz="1000" b="0" i="0" u="none" strike="noStrike" dirty="0" err="1">
                <a:solidFill>
                  <a:srgbClr val="000000"/>
                </a:solidFill>
                <a:latin typeface="Calibri"/>
              </a:rPr>
              <a:t>бартерных</a:t>
            </a:r>
            <a:r>
              <a:rPr sz="1000" b="0" i="0" u="none" strike="noStrike" dirty="0">
                <a:solidFill>
                  <a:srgbClr val="000000"/>
                </a:solidFill>
                <a:latin typeface="Calibri"/>
              </a:rPr>
              <a:t> </a:t>
            </a:r>
            <a:r>
              <a:rPr sz="1000" b="0" i="0" u="none" strike="noStrike" dirty="0" err="1">
                <a:solidFill>
                  <a:srgbClr val="000000"/>
                </a:solidFill>
                <a:latin typeface="Calibri"/>
              </a:rPr>
              <a:t>блогеров</a:t>
            </a:r>
            <a:r>
              <a:rPr sz="1000" b="0" i="0" u="none" strike="noStrike" dirty="0">
                <a:solidFill>
                  <a:srgbClr val="000000"/>
                </a:solidFill>
                <a:latin typeface="Calibri"/>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Ассистентка Злодея. Бестселлер Ханны Николь Мерер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978-5-04-229180-7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«Сообщница Злодея»</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Эви Сэйдж совершенно точно не собиралась становиться правой рукой Злодея  кошмарного врага королевства. Но от предложения должности ассистентки до тайного заговора и совершенно неуместной влюблённости в своего угрюмого босса примерно два шага, если подумать. 
Магическое пророчество, обрекающее королевство...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937331"/>
            <a:ext cx="5905500" cy="1785104"/>
          </a:xfrm>
          <a:prstGeom prst="rect">
            <a:avLst/>
          </a:prstGeom>
        </p:spPr>
        <p:txBody>
          <a:bodyPr wrap="square">
            <a:spAutoFit/>
          </a:bodyPr>
          <a:lstStyle/>
          <a:p>
            <a:r>
              <a:rPr lang="ru-RU" sz="1000" dirty="0" smtClean="0"/>
              <a:t>"</a:t>
            </a:r>
            <a:r>
              <a:rPr lang="ru-RU" sz="1000" dirty="0" err="1" smtClean="0"/>
              <a:t>Эви</a:t>
            </a:r>
            <a:r>
              <a:rPr lang="ru-RU" sz="1000" dirty="0" smtClean="0"/>
              <a:t> </a:t>
            </a:r>
            <a:r>
              <a:rPr lang="ru-RU" sz="1000" dirty="0" err="1" smtClean="0"/>
              <a:t>Сэйдж</a:t>
            </a:r>
            <a:r>
              <a:rPr lang="ru-RU" sz="1000" dirty="0" smtClean="0"/>
              <a:t> совершенно точно не собиралась становиться правой рукой Злодея — кошмарного врага королевства. Но от предложения должности ассистентки до тайного заговора и совершенно неуместной влюблённости в своего угрюмого босса… примерно два шага, если подумать.  Магическое пророчество, обрекающее королевство на гибель, начинает сбываться, в комнате отдыха появляются убийцы, вокруг царит магический хаос… А </a:t>
            </a:r>
            <a:r>
              <a:rPr lang="ru-RU" sz="1000" dirty="0" err="1" smtClean="0"/>
              <a:t>Эви</a:t>
            </a:r>
            <a:r>
              <a:rPr lang="ru-RU" sz="1000" dirty="0" smtClean="0"/>
              <a:t> должна понять, как в этих условиях справиться со своей работой и не потерять при этом голову. И чувство собственного достоинства, конечно. Никогда прежде </a:t>
            </a:r>
            <a:r>
              <a:rPr lang="ru-RU" sz="1000" dirty="0" err="1" smtClean="0"/>
              <a:t>Эви</a:t>
            </a:r>
            <a:r>
              <a:rPr lang="ru-RU" sz="1000" dirty="0" smtClean="0"/>
              <a:t> не думала, что ответ на вопрос «Кем вы видите себя через пять лет?» будет включать всё это, но… Кто её спрашивал?    </a:t>
            </a:r>
            <a:r>
              <a:rPr lang="ru-RU" sz="1000" dirty="0" err="1" smtClean="0"/>
              <a:t>BookTok</a:t>
            </a:r>
            <a:r>
              <a:rPr lang="ru-RU" sz="1000" dirty="0" smtClean="0"/>
              <a:t> сенсация! Продолжение «Ученицы Злодея» — одного из </a:t>
            </a:r>
            <a:r>
              <a:rPr lang="ru-RU" sz="1000" dirty="0" err="1" smtClean="0"/>
              <a:t>фэнтези</a:t>
            </a:r>
            <a:r>
              <a:rPr lang="ru-RU" sz="1000" dirty="0" smtClean="0"/>
              <a:t>-хитов года! Третья часть цикла, покорившего читателей на Западе. Уютная и смешная история про мрачноватого Злодея и его оптимистичную ассистентку.   Смесь «Однажды в сказке», «Офиса» и «Красавицы и Чудовища». Переплет украшает иллюстрация с персонажами от популярной художницы MARKASS."</a:t>
            </a:r>
            <a:endParaRPr lang="ru-RU"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Безумны вдвоем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978-5-04-247759-1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«Монстр Нокса (#2)»</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До свободы Лире Вейн остался всего один учебный год. Диплом Гарварда  последнее условие за...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772805"/>
            <a:ext cx="5905500" cy="2554545"/>
          </a:xfrm>
          <a:prstGeom prst="rect">
            <a:avLst/>
          </a:prstGeom>
        </p:spPr>
        <p:txBody>
          <a:bodyPr wrap="square">
            <a:spAutoFit/>
          </a:bodyPr>
          <a:lstStyle/>
          <a:p>
            <a:r>
              <a:rPr lang="ru-RU" sz="1000" dirty="0" smtClean="0"/>
              <a:t>"Продолжение хита «Демон Рида» от восходящей звезды </a:t>
            </a:r>
            <a:r>
              <a:rPr lang="ru-RU" sz="1000" dirty="0" err="1" smtClean="0"/>
              <a:t>dark-romance</a:t>
            </a:r>
            <a:r>
              <a:rPr lang="ru-RU" sz="1000" dirty="0" smtClean="0"/>
              <a:t> Ирины Тис!    В университете появляется новый преподаватель — загадочный, мрачный и подозрительно знакомый. Что скрывается за маской монстра? И точно ли стоит опасаться... его?   Тропы:   1. «Преподаватель и студентка с разницей в возрасте»  2. «Запретные чувства»  3. «</a:t>
            </a:r>
            <a:r>
              <a:rPr lang="ru-RU" sz="1000" dirty="0" err="1" smtClean="0"/>
              <a:t>Слоуберн</a:t>
            </a:r>
            <a:r>
              <a:rPr lang="ru-RU" sz="1000" dirty="0" smtClean="0"/>
              <a:t>»  4. «Серая мораль»   До свободы Лире </a:t>
            </a:r>
            <a:r>
              <a:rPr lang="ru-RU" sz="1000" dirty="0" err="1" smtClean="0"/>
              <a:t>Вейн</a:t>
            </a:r>
            <a:r>
              <a:rPr lang="ru-RU" sz="1000" dirty="0" smtClean="0"/>
              <a:t> остался всего один учебный год. Диплом Гарварда — последнее условие завещания, после которого она наконец избавится от опекуна, получит наследство семьи и сможет впервые начать жить по собственным правилам. Новый семестр начинается с появления </a:t>
            </a:r>
            <a:r>
              <a:rPr lang="ru-RU" sz="1000" dirty="0" err="1" smtClean="0"/>
              <a:t>Сайруса</a:t>
            </a:r>
            <a:r>
              <a:rPr lang="ru-RU" sz="1000" dirty="0" smtClean="0"/>
              <a:t> </a:t>
            </a:r>
            <a:r>
              <a:rPr lang="ru-RU" sz="1000" dirty="0" err="1" smtClean="0"/>
              <a:t>Нокса</a:t>
            </a:r>
            <a:r>
              <a:rPr lang="ru-RU" sz="1000" dirty="0" smtClean="0"/>
              <a:t> — человека, о котором почти ничего не известно. Его прошлое окутано слухами, а самого </a:t>
            </a:r>
            <a:r>
              <a:rPr lang="ru-RU" sz="1000" dirty="0" err="1" smtClean="0"/>
              <a:t>Сайруса</a:t>
            </a:r>
            <a:r>
              <a:rPr lang="ru-RU" sz="1000" dirty="0" smtClean="0"/>
              <a:t> одни называют героем, другие — чудовищем. Именно он становится новым профессором Гарварда. Получив место ассистентки </a:t>
            </a:r>
            <a:r>
              <a:rPr lang="ru-RU" sz="1000" dirty="0" err="1" smtClean="0"/>
              <a:t>Сайруса</a:t>
            </a:r>
            <a:r>
              <a:rPr lang="ru-RU" sz="1000" dirty="0" smtClean="0"/>
              <a:t>, Лира неожиданно понимает, что их встреча не была случайностью. Их жизни уже однажды пересеклись, но прошлое, которое должно было остаться забытым, вновь напоминает о себе.  Но чем ближе они становятся к ответам, тем опаснее оказывается правда. Пока университет обсуждает нового профессора, Лира начинает охоту за тайнами шестилетней давности. И вскоре ей предстоит выяснить, что на самом деле связывает ее с </a:t>
            </a:r>
            <a:r>
              <a:rPr lang="ru-RU" sz="1000" dirty="0" err="1" smtClean="0"/>
              <a:t>Сайрусом</a:t>
            </a:r>
            <a:r>
              <a:rPr lang="ru-RU" sz="1000" dirty="0" smtClean="0"/>
              <a:t> </a:t>
            </a:r>
            <a:r>
              <a:rPr lang="ru-RU" sz="1000" dirty="0" err="1" smtClean="0"/>
              <a:t>Ноксом</a:t>
            </a:r>
            <a:r>
              <a:rPr lang="ru-RU" sz="1000" dirty="0" smtClean="0"/>
              <a:t>, прежде чем прошлое разрушит их настоящее. И когда правда наконец начнет складываться воедино, Лире останется понять лишь одно: кто в этой истории настоящий монстр?"</a:t>
            </a:r>
            <a:endParaRPr lang="ru-RU"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Вне серий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978-5-00281-212-7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«Асклепиада»</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Иллюстрированный исторический научный хоррор о тайной медицинской лаборатории в СССР 1959 года, где попытка спасти безнадежных пациентов постепенно превращается в эксперимент над телом, памятью и человеческой личностью. Приквел к бестселлеру Счастливого дня пробуждения. </a:t>
            </a:r>
          </a:p>
        </p:txBody>
      </p:sp>
      <p:sp>
        <p:nvSpPr>
          <p:cNvPr id="12" name="TextBox 11"/>
          <p:cNvSpPr txBox="1"/>
          <p:nvPr/>
        </p:nvSpPr>
        <p:spPr>
          <a:xfrm>
            <a:off x="3238500" y="351853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5191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Научнофантастический</a:t>
            </a:r>
            <a:r>
              <a:rPr sz="1000" b="0" i="0" u="none" strike="noStrike" dirty="0">
                <a:solidFill>
                  <a:srgbClr val="000000"/>
                </a:solidFill>
                <a:latin typeface="Calibri"/>
              </a:rPr>
              <a:t> </a:t>
            </a:r>
            <a:r>
              <a:rPr sz="1000" b="0" i="0" u="none" strike="noStrike" dirty="0" err="1">
                <a:solidFill>
                  <a:srgbClr val="000000"/>
                </a:solidFill>
                <a:latin typeface="Calibri"/>
              </a:rPr>
              <a:t>роман</a:t>
            </a:r>
            <a:r>
              <a:rPr sz="1000" b="0" i="0" u="none" strike="noStrike" dirty="0">
                <a:solidFill>
                  <a:srgbClr val="000000"/>
                </a:solidFill>
                <a:latin typeface="Calibri"/>
              </a:rPr>
              <a:t> с </a:t>
            </a:r>
            <a:r>
              <a:rPr sz="1000" b="0" i="0" u="none" strike="noStrike" dirty="0" err="1">
                <a:solidFill>
                  <a:srgbClr val="000000"/>
                </a:solidFill>
                <a:latin typeface="Calibri"/>
              </a:rPr>
              <a:t>элементами</a:t>
            </a:r>
            <a:r>
              <a:rPr sz="1000" b="0" i="0" u="none" strike="noStrike" dirty="0">
                <a:solidFill>
                  <a:srgbClr val="000000"/>
                </a:solidFill>
                <a:latin typeface="Calibri"/>
              </a:rPr>
              <a:t> </a:t>
            </a:r>
            <a:r>
              <a:rPr sz="1000" b="0" i="0" u="none" strike="noStrike" dirty="0" err="1">
                <a:solidFill>
                  <a:srgbClr val="000000"/>
                </a:solidFill>
                <a:latin typeface="Calibri"/>
              </a:rPr>
              <a:t>детектива</a:t>
            </a:r>
            <a:r>
              <a:rPr sz="1000" b="0" i="0" u="none" strike="noStrike" dirty="0">
                <a:solidFill>
                  <a:srgbClr val="000000"/>
                </a:solidFill>
                <a:latin typeface="Calibri"/>
              </a:rPr>
              <a:t>
</a:t>
            </a:r>
            <a:r>
              <a:rPr sz="1000" b="0" i="0" u="none" strike="noStrike" dirty="0" err="1">
                <a:solidFill>
                  <a:srgbClr val="000000"/>
                </a:solidFill>
                <a:latin typeface="Calibri"/>
              </a:rPr>
              <a:t>Тревожная</a:t>
            </a:r>
            <a:r>
              <a:rPr sz="1000" b="0" i="0" u="none" strike="noStrike" dirty="0">
                <a:solidFill>
                  <a:srgbClr val="000000"/>
                </a:solidFill>
                <a:latin typeface="Calibri"/>
              </a:rPr>
              <a:t> </a:t>
            </a:r>
            <a:r>
              <a:rPr sz="1000" b="0" i="0" u="none" strike="noStrike" dirty="0" err="1">
                <a:solidFill>
                  <a:srgbClr val="000000"/>
                </a:solidFill>
                <a:latin typeface="Calibri"/>
              </a:rPr>
              <a:t>атмосфера</a:t>
            </a:r>
            <a:r>
              <a:rPr sz="1000" b="0" i="0" u="none" strike="noStrike" dirty="0">
                <a:solidFill>
                  <a:srgbClr val="000000"/>
                </a:solidFill>
                <a:latin typeface="Calibri"/>
              </a:rPr>
              <a:t> </a:t>
            </a:r>
            <a:r>
              <a:rPr sz="1000" b="0" i="0" u="none" strike="noStrike" dirty="0" err="1">
                <a:solidFill>
                  <a:srgbClr val="000000"/>
                </a:solidFill>
                <a:latin typeface="Calibri"/>
              </a:rPr>
              <a:t>советской</a:t>
            </a:r>
            <a:r>
              <a:rPr sz="1000" b="0" i="0" u="none" strike="noStrike" dirty="0">
                <a:solidFill>
                  <a:srgbClr val="000000"/>
                </a:solidFill>
                <a:latin typeface="Calibri"/>
              </a:rPr>
              <a:t> </a:t>
            </a:r>
            <a:r>
              <a:rPr sz="1000" b="0" i="0" u="none" strike="noStrike" dirty="0" err="1">
                <a:solidFill>
                  <a:srgbClr val="000000"/>
                </a:solidFill>
                <a:latin typeface="Calibri"/>
              </a:rPr>
              <a:t>медицинской</a:t>
            </a:r>
            <a:r>
              <a:rPr sz="1000" b="0" i="0" u="none" strike="noStrike" dirty="0">
                <a:solidFill>
                  <a:srgbClr val="000000"/>
                </a:solidFill>
                <a:latin typeface="Calibri"/>
              </a:rPr>
              <a:t> </a:t>
            </a:r>
            <a:r>
              <a:rPr sz="1000" b="0" i="0" u="none" strike="noStrike" dirty="0" err="1">
                <a:solidFill>
                  <a:srgbClr val="000000"/>
                </a:solidFill>
                <a:latin typeface="Calibri"/>
              </a:rPr>
              <a:t>лаборатории</a:t>
            </a:r>
            <a:r>
              <a:rPr sz="1000" b="0" i="0" u="none" strike="noStrike" dirty="0">
                <a:solidFill>
                  <a:srgbClr val="000000"/>
                </a:solidFill>
                <a:latin typeface="Calibri"/>
              </a:rPr>
              <a:t> </a:t>
            </a:r>
            <a:r>
              <a:rPr sz="1000" b="0" i="0" u="none" strike="noStrike" dirty="0" err="1">
                <a:solidFill>
                  <a:srgbClr val="000000"/>
                </a:solidFill>
                <a:latin typeface="Calibri"/>
              </a:rPr>
              <a:t>конца</a:t>
            </a:r>
            <a:r>
              <a:rPr sz="1000" b="0" i="0" u="none" strike="noStrike" dirty="0">
                <a:solidFill>
                  <a:srgbClr val="000000"/>
                </a:solidFill>
                <a:latin typeface="Calibri"/>
              </a:rPr>
              <a:t> 50х
</a:t>
            </a:r>
            <a:r>
              <a:rPr sz="1000" b="0" i="0" u="none" strike="noStrike" dirty="0" err="1">
                <a:solidFill>
                  <a:srgbClr val="000000"/>
                </a:solidFill>
                <a:latin typeface="Calibri"/>
              </a:rPr>
              <a:t>Приквел</a:t>
            </a:r>
            <a:r>
              <a:rPr sz="1000" b="0" i="0" u="none" strike="noStrike" dirty="0">
                <a:solidFill>
                  <a:srgbClr val="000000"/>
                </a:solidFill>
                <a:latin typeface="Calibri"/>
              </a:rPr>
              <a:t> к </a:t>
            </a:r>
            <a:r>
              <a:rPr sz="1000" b="0" i="0" u="none" strike="noStrike" dirty="0" err="1">
                <a:solidFill>
                  <a:srgbClr val="000000"/>
                </a:solidFill>
                <a:latin typeface="Calibri"/>
              </a:rPr>
              <a:t>бестселлеру</a:t>
            </a:r>
            <a:r>
              <a:rPr sz="1000" b="0" i="0" u="none" strike="noStrike" dirty="0">
                <a:solidFill>
                  <a:srgbClr val="000000"/>
                </a:solidFill>
                <a:latin typeface="Calibri"/>
              </a:rPr>
              <a:t> </a:t>
            </a:r>
            <a:r>
              <a:rPr sz="1000" b="0" i="0" u="none" strike="noStrike" dirty="0" err="1">
                <a:solidFill>
                  <a:srgbClr val="000000"/>
                </a:solidFill>
                <a:latin typeface="Calibri"/>
              </a:rPr>
              <a:t>Счастливого</a:t>
            </a:r>
            <a:r>
              <a:rPr sz="1000" b="0" i="0" u="none" strike="noStrike" dirty="0">
                <a:solidFill>
                  <a:srgbClr val="000000"/>
                </a:solidFill>
                <a:latin typeface="Calibri"/>
              </a:rPr>
              <a:t> </a:t>
            </a:r>
            <a:r>
              <a:rPr sz="1000" b="0" i="0" u="none" strike="noStrike" dirty="0" err="1">
                <a:solidFill>
                  <a:srgbClr val="000000"/>
                </a:solidFill>
                <a:latin typeface="Calibri"/>
              </a:rPr>
              <a:t>дня</a:t>
            </a:r>
            <a:r>
              <a:rPr sz="1000" b="0" i="0" u="none" strike="noStrike" dirty="0">
                <a:solidFill>
                  <a:srgbClr val="000000"/>
                </a:solidFill>
                <a:latin typeface="Calibri"/>
              </a:rPr>
              <a:t> </a:t>
            </a:r>
            <a:r>
              <a:rPr sz="1000" b="0" i="0" u="none" strike="noStrike" dirty="0" err="1">
                <a:solidFill>
                  <a:srgbClr val="000000"/>
                </a:solidFill>
                <a:latin typeface="Calibri"/>
              </a:rPr>
              <a:t>пробуждения</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Иллюстрированный исторический научный хоррор о тайной медицинской лаборатории в СССР 1959 ...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636532"/>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17532"/>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Вне серий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978-5-00281-185-4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01.09.2026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242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«Фантастический Гюстав Доре. Уникальная ретроспектива основных работ мастера»</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Книгапутешествие в мир мастера, чьи работы, от гравюр к Библии до иллюстраций к книгам Эдгара По, потрясают и завораживают. Каждая глава посвящена отдельной вехе его творческого пути. Книга включает изысканные полностраничные репродукции и раскрывает техники Доре, одного из самых знаменитых художниковиллюстраторов XIX века. </a:t>
            </a:r>
          </a:p>
        </p:txBody>
      </p:sp>
      <p:sp>
        <p:nvSpPr>
          <p:cNvPr id="12" name="TextBox 11"/>
          <p:cNvSpPr txBox="1"/>
          <p:nvPr/>
        </p:nvSpPr>
        <p:spPr>
          <a:xfrm>
            <a:off x="3238500" y="3571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90525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Подарочная</a:t>
            </a:r>
            <a:r>
              <a:rPr sz="1000" b="0" i="0" u="none" strike="noStrike" dirty="0">
                <a:solidFill>
                  <a:srgbClr val="000000"/>
                </a:solidFill>
                <a:latin typeface="Calibri"/>
              </a:rPr>
              <a:t> </a:t>
            </a:r>
            <a:r>
              <a:rPr sz="1000" b="0" i="0" u="none" strike="noStrike" dirty="0" err="1">
                <a:solidFill>
                  <a:srgbClr val="000000"/>
                </a:solidFill>
                <a:latin typeface="Calibri"/>
              </a:rPr>
              <a:t>книга</a:t>
            </a:r>
            <a:r>
              <a:rPr sz="1000" b="0" i="0" u="none" strike="noStrike" dirty="0">
                <a:solidFill>
                  <a:srgbClr val="000000"/>
                </a:solidFill>
                <a:latin typeface="Calibri"/>
              </a:rPr>
              <a:t> с </a:t>
            </a:r>
            <a:r>
              <a:rPr sz="1000" b="0" i="0" u="none" strike="noStrike" dirty="0" err="1">
                <a:solidFill>
                  <a:srgbClr val="000000"/>
                </a:solidFill>
                <a:latin typeface="Calibri"/>
              </a:rPr>
              <a:t>ретроспективой</a:t>
            </a:r>
            <a:r>
              <a:rPr sz="1000" b="0" i="0" u="none" strike="noStrike" dirty="0">
                <a:solidFill>
                  <a:srgbClr val="000000"/>
                </a:solidFill>
                <a:latin typeface="Calibri"/>
              </a:rPr>
              <a:t> </a:t>
            </a:r>
            <a:r>
              <a:rPr sz="1000" b="0" i="0" u="none" strike="noStrike" dirty="0" err="1">
                <a:solidFill>
                  <a:srgbClr val="000000"/>
                </a:solidFill>
                <a:latin typeface="Calibri"/>
              </a:rPr>
              <a:t>работ</a:t>
            </a:r>
            <a:r>
              <a:rPr sz="1000" b="0" i="0" u="none" strike="noStrike" dirty="0">
                <a:solidFill>
                  <a:srgbClr val="000000"/>
                </a:solidFill>
                <a:latin typeface="Calibri"/>
              </a:rPr>
              <a:t> </a:t>
            </a:r>
            <a:r>
              <a:rPr sz="1000" b="0" i="0" u="none" strike="noStrike" dirty="0" err="1">
                <a:solidFill>
                  <a:srgbClr val="000000"/>
                </a:solidFill>
                <a:latin typeface="Calibri"/>
              </a:rPr>
              <a:t>Гюстава</a:t>
            </a:r>
            <a:r>
              <a:rPr sz="1000" b="0" i="0" u="none" strike="noStrike" dirty="0">
                <a:solidFill>
                  <a:srgbClr val="000000"/>
                </a:solidFill>
                <a:latin typeface="Calibri"/>
              </a:rPr>
              <a:t> </a:t>
            </a:r>
            <a:r>
              <a:rPr sz="1000" b="0" i="0" u="none" strike="noStrike" dirty="0" err="1">
                <a:solidFill>
                  <a:srgbClr val="000000"/>
                </a:solidFill>
                <a:latin typeface="Calibri"/>
              </a:rPr>
              <a:t>Доре</a:t>
            </a:r>
            <a:r>
              <a:rPr sz="1000" b="0" i="0" u="none" strike="noStrike" dirty="0">
                <a:solidFill>
                  <a:srgbClr val="000000"/>
                </a:solidFill>
                <a:latin typeface="Calibri"/>
              </a:rPr>
              <a:t>
</a:t>
            </a:r>
            <a:r>
              <a:rPr sz="1000" b="0" i="0" u="none" strike="noStrike" dirty="0" err="1">
                <a:solidFill>
                  <a:srgbClr val="000000"/>
                </a:solidFill>
                <a:latin typeface="Calibri"/>
              </a:rPr>
              <a:t>Творческая</a:t>
            </a:r>
            <a:r>
              <a:rPr sz="1000" b="0" i="0" u="none" strike="noStrike" dirty="0">
                <a:solidFill>
                  <a:srgbClr val="000000"/>
                </a:solidFill>
                <a:latin typeface="Calibri"/>
              </a:rPr>
              <a:t> </a:t>
            </a:r>
            <a:r>
              <a:rPr sz="1000" b="0" i="0" u="none" strike="noStrike" dirty="0" err="1">
                <a:solidFill>
                  <a:srgbClr val="000000"/>
                </a:solidFill>
                <a:latin typeface="Calibri"/>
              </a:rPr>
              <a:t>биография</a:t>
            </a:r>
            <a:r>
              <a:rPr sz="1000" b="0" i="0" u="none" strike="noStrike" dirty="0">
                <a:solidFill>
                  <a:srgbClr val="000000"/>
                </a:solidFill>
                <a:latin typeface="Calibri"/>
              </a:rPr>
              <a:t> </a:t>
            </a:r>
            <a:r>
              <a:rPr sz="1000" b="0" i="0" u="none" strike="noStrike" dirty="0" err="1">
                <a:solidFill>
                  <a:srgbClr val="000000"/>
                </a:solidFill>
                <a:latin typeface="Calibri"/>
              </a:rPr>
              <a:t>классика</a:t>
            </a:r>
            <a:r>
              <a:rPr sz="1000" b="0" i="0" u="none" strike="noStrike" dirty="0">
                <a:solidFill>
                  <a:srgbClr val="000000"/>
                </a:solidFill>
                <a:latin typeface="Calibri"/>
              </a:rPr>
              <a:t>, </a:t>
            </a:r>
            <a:r>
              <a:rPr sz="1000" b="0" i="0" u="none" strike="noStrike" dirty="0" err="1">
                <a:solidFill>
                  <a:srgbClr val="000000"/>
                </a:solidFill>
                <a:latin typeface="Calibri"/>
              </a:rPr>
              <a:t>оживившего</a:t>
            </a:r>
            <a:r>
              <a:rPr sz="1000" b="0" i="0" u="none" strike="noStrike" dirty="0">
                <a:solidFill>
                  <a:srgbClr val="000000"/>
                </a:solidFill>
                <a:latin typeface="Calibri"/>
              </a:rPr>
              <a:t> </a:t>
            </a:r>
            <a:r>
              <a:rPr sz="1000" b="0" i="0" u="none" strike="noStrike" dirty="0" err="1">
                <a:solidFill>
                  <a:srgbClr val="000000"/>
                </a:solidFill>
                <a:latin typeface="Calibri"/>
              </a:rPr>
              <a:t>великие</a:t>
            </a:r>
            <a:r>
              <a:rPr sz="1000" b="0" i="0" u="none" strike="noStrike" dirty="0">
                <a:solidFill>
                  <a:srgbClr val="000000"/>
                </a:solidFill>
                <a:latin typeface="Calibri"/>
              </a:rPr>
              <a:t> </a:t>
            </a:r>
            <a:r>
              <a:rPr sz="1000" b="0" i="0" u="none" strike="noStrike" dirty="0" err="1">
                <a:solidFill>
                  <a:srgbClr val="000000"/>
                </a:solidFill>
                <a:latin typeface="Calibri"/>
              </a:rPr>
              <a:t>книги</a:t>
            </a:r>
            <a:r>
              <a:rPr sz="1000" b="0" i="0" u="none" strike="noStrike" dirty="0">
                <a:solidFill>
                  <a:srgbClr val="000000"/>
                </a:solidFill>
                <a:latin typeface="Calibri"/>
              </a:rPr>
              <a:t>
</a:t>
            </a:r>
            <a:r>
              <a:rPr sz="1000" b="0" i="0" u="none" strike="noStrike" dirty="0" err="1">
                <a:solidFill>
                  <a:srgbClr val="000000"/>
                </a:solidFill>
                <a:latin typeface="Calibri"/>
              </a:rPr>
              <a:t>Полностраничные</a:t>
            </a:r>
            <a:r>
              <a:rPr sz="1000" b="0" i="0" u="none" strike="noStrike" dirty="0">
                <a:solidFill>
                  <a:srgbClr val="000000"/>
                </a:solidFill>
                <a:latin typeface="Calibri"/>
              </a:rPr>
              <a:t> </a:t>
            </a:r>
            <a:r>
              <a:rPr sz="1000" b="0" i="0" u="none" strike="noStrike" dirty="0" err="1">
                <a:solidFill>
                  <a:srgbClr val="000000"/>
                </a:solidFill>
                <a:latin typeface="Calibri"/>
              </a:rPr>
              <a:t>репродукции</a:t>
            </a:r>
            <a:r>
              <a:rPr sz="1000" b="0" i="0" u="none" strike="noStrike" dirty="0">
                <a:solidFill>
                  <a:srgbClr val="000000"/>
                </a:solidFill>
                <a:latin typeface="Calibri"/>
              </a:rPr>
              <a:t> в </a:t>
            </a:r>
            <a:r>
              <a:rPr sz="1000" b="0" i="0" u="none" strike="noStrike" dirty="0" err="1">
                <a:solidFill>
                  <a:srgbClr val="000000"/>
                </a:solidFill>
                <a:latin typeface="Calibri"/>
              </a:rPr>
              <a:t>каждой</a:t>
            </a:r>
            <a:r>
              <a:rPr sz="1000" b="0" i="0" u="none" strike="noStrike" dirty="0">
                <a:solidFill>
                  <a:srgbClr val="000000"/>
                </a:solidFill>
                <a:latin typeface="Calibri"/>
              </a:rPr>
              <a:t> </a:t>
            </a:r>
            <a:r>
              <a:rPr sz="1000" b="0" i="0" u="none" strike="noStrike" dirty="0" err="1">
                <a:solidFill>
                  <a:srgbClr val="000000"/>
                </a:solidFill>
                <a:latin typeface="Calibri"/>
              </a:rPr>
              <a:t>главе</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Творческая биография классика ХIХ века Гюстава Доре  гравера, иллюстратора, карикатуриста,...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0" y="5476875"/>
            <a:ext cx="314325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dirty="0" err="1">
                <a:solidFill>
                  <a:srgbClr val="FFFFFF"/>
                </a:solidFill>
                <a:latin typeface="Calibri"/>
              </a:rPr>
              <a:t>Примеры</a:t>
            </a:r>
            <a:r>
              <a:rPr sz="1200" b="1" i="0" u="none" strike="noStrike" dirty="0">
                <a:solidFill>
                  <a:srgbClr val="FFFFFF"/>
                </a:solidFill>
                <a:latin typeface="Calibri"/>
              </a:rPr>
              <a:t> </a:t>
            </a:r>
            <a:r>
              <a:rPr sz="1200" b="1" i="0" u="none" strike="noStrike" dirty="0" err="1">
                <a:solidFill>
                  <a:srgbClr val="FFFFFF"/>
                </a:solidFill>
                <a:latin typeface="Calibri"/>
              </a:rPr>
              <a:t>разворотов</a:t>
            </a:r>
            <a:r>
              <a:rPr sz="1200" b="1" i="0" u="none" strike="noStrike" dirty="0">
                <a:solidFill>
                  <a:srgbClr val="FFFFFF"/>
                </a:solidFill>
                <a:latin typeface="Calibri"/>
              </a:rPr>
              <a:t> </a:t>
            </a:r>
            <a:r>
              <a:rPr sz="1200" b="1" i="0" u="none" strike="noStrike" dirty="0" err="1">
                <a:solidFill>
                  <a:srgbClr val="FFFFFF"/>
                </a:solidFill>
                <a:latin typeface="Calibri"/>
              </a:rPr>
              <a:t>для</a:t>
            </a:r>
            <a:r>
              <a:rPr sz="1200" b="1" i="0" u="none" strike="noStrike" dirty="0">
                <a:solidFill>
                  <a:srgbClr val="FFFFFF"/>
                </a:solidFill>
                <a:latin typeface="Calibri"/>
              </a:rPr>
              <a:t> </a:t>
            </a:r>
            <a:r>
              <a:rPr sz="1200" b="1" i="0" u="none" strike="noStrike" dirty="0" err="1">
                <a:solidFill>
                  <a:srgbClr val="FFFFFF"/>
                </a:solidFill>
                <a:latin typeface="Calibri"/>
              </a:rPr>
              <a:t>цветных</a:t>
            </a:r>
            <a:r>
              <a:rPr sz="1200" b="1" i="0" u="none" strike="noStrike" dirty="0">
                <a:solidFill>
                  <a:srgbClr val="FFFFFF"/>
                </a:solidFill>
                <a:latin typeface="Calibri"/>
              </a:rPr>
              <a:t> </a:t>
            </a:r>
            <a:r>
              <a:rPr sz="1200" b="1" i="0" u="none" strike="noStrike" dirty="0" err="1">
                <a:solidFill>
                  <a:srgbClr val="FFFFFF"/>
                </a:solidFill>
                <a:latin typeface="Calibri"/>
              </a:rPr>
              <a:t>изданий</a:t>
            </a:r>
            <a:r>
              <a:rPr sz="1200" b="1" i="0" u="none" strike="noStrike" dirty="0">
                <a:solidFill>
                  <a:srgbClr val="FFFFFF"/>
                </a:solidFill>
                <a:latin typeface="Calibri"/>
              </a:rPr>
              <a:t>:</a:t>
            </a:r>
          </a:p>
        </p:txBody>
      </p:sp>
      <p:sp>
        <p:nvSpPr>
          <p:cNvPr id="20" name="TextBox 19"/>
          <p:cNvSpPr txBox="1"/>
          <p:nvPr/>
        </p:nvSpPr>
        <p:spPr>
          <a:xfrm>
            <a:off x="0" y="5857875"/>
            <a:ext cx="3074918"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MIF00051008.pdf </a:t>
            </a:r>
            <a:r>
              <a:rPr dirty="0"/>
              <a:t/>
            </a:r>
            <a:br>
              <a:rPr dirty="0"/>
            </a:br>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Вне серий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978-5-00250-255-4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«Советская елочная игрушка. Космические свершения, царица полей и образы из детства»</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Популярно и увлекательно рассказанная и показанная история советской новогодней игрушки как создавали концепцию новый год  семейный праздник. Все игрушки из частной коллекции автора.  </a:t>
            </a:r>
          </a:p>
        </p:txBody>
      </p:sp>
      <p:sp>
        <p:nvSpPr>
          <p:cNvPr id="12" name="TextBox 11"/>
          <p:cNvSpPr txBox="1"/>
          <p:nvPr/>
        </p:nvSpPr>
        <p:spPr>
          <a:xfrm>
            <a:off x="3238500" y="3417113"/>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50488"/>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Что</a:t>
            </a:r>
            <a:r>
              <a:rPr sz="1000" b="0" i="0" u="none" strike="noStrike" dirty="0">
                <a:solidFill>
                  <a:srgbClr val="000000"/>
                </a:solidFill>
                <a:latin typeface="Calibri"/>
              </a:rPr>
              <a:t> </a:t>
            </a:r>
            <a:r>
              <a:rPr sz="1000" b="0" i="0" u="none" strike="noStrike" dirty="0" err="1">
                <a:solidFill>
                  <a:srgbClr val="000000"/>
                </a:solidFill>
                <a:latin typeface="Calibri"/>
              </a:rPr>
              <a:t>новогодние</a:t>
            </a:r>
            <a:r>
              <a:rPr sz="1000" b="0" i="0" u="none" strike="noStrike" dirty="0">
                <a:solidFill>
                  <a:srgbClr val="000000"/>
                </a:solidFill>
                <a:latin typeface="Calibri"/>
              </a:rPr>
              <a:t> </a:t>
            </a:r>
            <a:r>
              <a:rPr sz="1000" b="0" i="0" u="none" strike="noStrike" dirty="0" err="1">
                <a:solidFill>
                  <a:srgbClr val="000000"/>
                </a:solidFill>
                <a:latin typeface="Calibri"/>
              </a:rPr>
              <a:t>игрушки</a:t>
            </a:r>
            <a:r>
              <a:rPr sz="1000" b="0" i="0" u="none" strike="noStrike" dirty="0">
                <a:solidFill>
                  <a:srgbClr val="000000"/>
                </a:solidFill>
                <a:latin typeface="Calibri"/>
              </a:rPr>
              <a:t> </a:t>
            </a:r>
            <a:r>
              <a:rPr sz="1000" b="0" i="0" u="none" strike="noStrike" dirty="0" err="1">
                <a:solidFill>
                  <a:srgbClr val="000000"/>
                </a:solidFill>
                <a:latin typeface="Calibri"/>
              </a:rPr>
              <a:t>могут</a:t>
            </a:r>
            <a:r>
              <a:rPr sz="1000" b="0" i="0" u="none" strike="noStrike" dirty="0">
                <a:solidFill>
                  <a:srgbClr val="000000"/>
                </a:solidFill>
                <a:latin typeface="Calibri"/>
              </a:rPr>
              <a:t> </a:t>
            </a:r>
            <a:r>
              <a:rPr sz="1000" b="0" i="0" u="none" strike="noStrike" dirty="0" err="1">
                <a:solidFill>
                  <a:srgbClr val="000000"/>
                </a:solidFill>
                <a:latin typeface="Calibri"/>
              </a:rPr>
              <a:t>рассказать</a:t>
            </a:r>
            <a:r>
              <a:rPr sz="1000" b="0" i="0" u="none" strike="noStrike" dirty="0">
                <a:solidFill>
                  <a:srgbClr val="000000"/>
                </a:solidFill>
                <a:latin typeface="Calibri"/>
              </a:rPr>
              <a:t> о СССР
</a:t>
            </a:r>
            <a:r>
              <a:rPr sz="1000" b="0" i="0" u="none" strike="noStrike" dirty="0" err="1">
                <a:solidFill>
                  <a:srgbClr val="000000"/>
                </a:solidFill>
                <a:latin typeface="Calibri"/>
              </a:rPr>
              <a:t>Отражение</a:t>
            </a:r>
            <a:r>
              <a:rPr sz="1000" b="0" i="0" u="none" strike="noStrike" dirty="0">
                <a:solidFill>
                  <a:srgbClr val="000000"/>
                </a:solidFill>
                <a:latin typeface="Calibri"/>
              </a:rPr>
              <a:t> </a:t>
            </a:r>
            <a:r>
              <a:rPr sz="1000" b="0" i="0" u="none" strike="noStrike" dirty="0" err="1">
                <a:solidFill>
                  <a:srgbClr val="000000"/>
                </a:solidFill>
                <a:latin typeface="Calibri"/>
              </a:rPr>
              <a:t>советских</a:t>
            </a:r>
            <a:r>
              <a:rPr sz="1000" b="0" i="0" u="none" strike="noStrike" dirty="0">
                <a:solidFill>
                  <a:srgbClr val="000000"/>
                </a:solidFill>
                <a:latin typeface="Calibri"/>
              </a:rPr>
              <a:t> </a:t>
            </a:r>
            <a:r>
              <a:rPr sz="1000" b="0" i="0" u="none" strike="noStrike" dirty="0" err="1">
                <a:solidFill>
                  <a:srgbClr val="000000"/>
                </a:solidFill>
                <a:latin typeface="Calibri"/>
              </a:rPr>
              <a:t>идей</a:t>
            </a:r>
            <a:r>
              <a:rPr sz="1000" b="0" i="0" u="none" strike="noStrike" dirty="0">
                <a:solidFill>
                  <a:srgbClr val="000000"/>
                </a:solidFill>
                <a:latin typeface="Calibri"/>
              </a:rPr>
              <a:t> в </a:t>
            </a:r>
            <a:r>
              <a:rPr sz="1000" b="0" i="0" u="none" strike="noStrike" dirty="0" err="1">
                <a:solidFill>
                  <a:srgbClr val="000000"/>
                </a:solidFill>
                <a:latin typeface="Calibri"/>
              </a:rPr>
              <a:t>убранстве</a:t>
            </a:r>
            <a:r>
              <a:rPr sz="1000" b="0" i="0" u="none" strike="noStrike" dirty="0">
                <a:solidFill>
                  <a:srgbClr val="000000"/>
                </a:solidFill>
                <a:latin typeface="Calibri"/>
              </a:rPr>
              <a:t> </a:t>
            </a:r>
            <a:r>
              <a:rPr sz="1000" b="0" i="0" u="none" strike="noStrike" dirty="0" err="1">
                <a:solidFill>
                  <a:srgbClr val="000000"/>
                </a:solidFill>
                <a:latin typeface="Calibri"/>
              </a:rPr>
              <a:t>елки</a:t>
            </a:r>
            <a:r>
              <a:rPr sz="1000" b="0" i="0" u="none" strike="noStrike" dirty="0">
                <a:solidFill>
                  <a:srgbClr val="000000"/>
                </a:solidFill>
                <a:latin typeface="Calibri"/>
              </a:rPr>
              <a:t>
</a:t>
            </a:r>
            <a:r>
              <a:rPr sz="1000" b="0" i="0" u="none" strike="noStrike" dirty="0" err="1">
                <a:solidFill>
                  <a:srgbClr val="000000"/>
                </a:solidFill>
                <a:latin typeface="Calibri"/>
              </a:rPr>
              <a:t>Фотографии</a:t>
            </a:r>
            <a:r>
              <a:rPr sz="1000" b="0" i="0" u="none" strike="noStrike" dirty="0">
                <a:solidFill>
                  <a:srgbClr val="000000"/>
                </a:solidFill>
                <a:latin typeface="Calibri"/>
              </a:rPr>
              <a:t> </a:t>
            </a:r>
            <a:r>
              <a:rPr sz="1000" b="0" i="0" u="none" strike="noStrike" dirty="0" err="1">
                <a:solidFill>
                  <a:srgbClr val="000000"/>
                </a:solidFill>
                <a:latin typeface="Calibri"/>
              </a:rPr>
              <a:t>редких</a:t>
            </a:r>
            <a:r>
              <a:rPr sz="1000" b="0" i="0" u="none" strike="noStrike" dirty="0">
                <a:solidFill>
                  <a:srgbClr val="000000"/>
                </a:solidFill>
                <a:latin typeface="Calibri"/>
              </a:rPr>
              <a:t> </a:t>
            </a:r>
            <a:r>
              <a:rPr sz="1000" b="0" i="0" u="none" strike="noStrike" dirty="0" err="1">
                <a:solidFill>
                  <a:srgbClr val="000000"/>
                </a:solidFill>
                <a:latin typeface="Calibri"/>
              </a:rPr>
              <a:t>игрушек</a:t>
            </a:r>
            <a:r>
              <a:rPr sz="1000" b="0" i="0" u="none" strike="noStrike" dirty="0">
                <a:solidFill>
                  <a:srgbClr val="000000"/>
                </a:solidFill>
                <a:latin typeface="Calibri"/>
              </a:rPr>
              <a:t> </a:t>
            </a:r>
            <a:r>
              <a:rPr sz="1000" b="0" i="0" u="none" strike="noStrike" dirty="0" err="1">
                <a:solidFill>
                  <a:srgbClr val="000000"/>
                </a:solidFill>
                <a:latin typeface="Calibri"/>
              </a:rPr>
              <a:t>из</a:t>
            </a:r>
            <a:r>
              <a:rPr sz="1000" b="0" i="0" u="none" strike="noStrike" dirty="0">
                <a:solidFill>
                  <a:srgbClr val="000000"/>
                </a:solidFill>
                <a:latin typeface="Calibri"/>
              </a:rPr>
              <a:t> </a:t>
            </a:r>
            <a:r>
              <a:rPr sz="1000" b="0" i="0" u="none" strike="noStrike" dirty="0" err="1">
                <a:solidFill>
                  <a:srgbClr val="000000"/>
                </a:solidFill>
                <a:latin typeface="Calibri"/>
              </a:rPr>
              <a:t>личной</a:t>
            </a:r>
            <a:r>
              <a:rPr sz="1000" b="0" i="0" u="none" strike="noStrike" dirty="0">
                <a:solidFill>
                  <a:srgbClr val="000000"/>
                </a:solidFill>
                <a:latin typeface="Calibri"/>
              </a:rPr>
              <a:t> </a:t>
            </a:r>
            <a:r>
              <a:rPr sz="1000" b="0" i="0" u="none" strike="noStrike" dirty="0" err="1">
                <a:solidFill>
                  <a:srgbClr val="000000"/>
                </a:solidFill>
                <a:latin typeface="Calibri"/>
              </a:rPr>
              <a:t>коллекции</a:t>
            </a:r>
            <a:r>
              <a:rPr sz="1000" b="0" i="0" u="none" strike="noStrike" dirty="0">
                <a:solidFill>
                  <a:srgbClr val="000000"/>
                </a:solidFill>
                <a:latin typeface="Calibri"/>
              </a:rPr>
              <a:t> </a:t>
            </a:r>
            <a:r>
              <a:rPr sz="1000" b="0" i="0" u="none" strike="noStrike" dirty="0" err="1">
                <a:solidFill>
                  <a:srgbClr val="000000"/>
                </a:solidFill>
                <a:latin typeface="Calibri"/>
              </a:rPr>
              <a:t>автора</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Книга о том, как привычные украшения на елке стали отражением своего времени. По фигуркам,...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512231"/>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93231"/>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0" y="5495925"/>
            <a:ext cx="314325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0" y="5876925"/>
            <a:ext cx="3074918"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MIF00051454.pdf </a:t>
            </a:r>
            <a:r>
              <a:rPr dirty="0"/>
              <a:t/>
            </a:r>
            <a:br>
              <a:rPr dirty="0"/>
            </a:b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Все твои совершенства. Главные романы Колин Гувер (обложка)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978-5-04-248165-9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«Девятое ноября»</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71400"/>
            <a:ext cx="5905500" cy="2246769"/>
          </a:xfrm>
          <a:prstGeom prst="rect">
            <a:avLst/>
          </a:prstGeom>
        </p:spPr>
        <p:txBody>
          <a:bodyPr wrap="square">
            <a:spAutoFit/>
          </a:bodyPr>
          <a:lstStyle/>
          <a:p>
            <a:r>
              <a:rPr lang="ru-RU" sz="1000" dirty="0" smtClean="0"/>
              <a:t>"Ты никогда не найдешь себя, если потеряешься в ком-то </a:t>
            </a:r>
            <a:r>
              <a:rPr lang="ru-RU" sz="1000" dirty="0" err="1" smtClean="0"/>
              <a:t>другом.От</a:t>
            </a:r>
            <a:r>
              <a:rPr lang="ru-RU" sz="1000" dirty="0" smtClean="0"/>
              <a:t> автора бестселлера ВСЕ ЗАКОНЧИТСЯ НА НАС. Самый упоминаемый автор в </a:t>
            </a:r>
            <a:r>
              <a:rPr lang="ru-RU" sz="1000" dirty="0" err="1" smtClean="0"/>
              <a:t>TikTok</a:t>
            </a:r>
            <a:r>
              <a:rPr lang="ru-RU" sz="1000" dirty="0" smtClean="0"/>
              <a:t>. Долгожданная новинка Колин Гувер. Это роман о шрамах — видимых и скрытых — и о том, как один день может изменить всю жизнь. Это роман о любви как эксперименте без обещаний и о правде, которая однажды обязательно потребует </a:t>
            </a:r>
            <a:r>
              <a:rPr lang="ru-RU" sz="1000" dirty="0" err="1" smtClean="0"/>
              <a:t>расплаты.Фэллон</a:t>
            </a:r>
            <a:r>
              <a:rPr lang="ru-RU" sz="1000" dirty="0" smtClean="0"/>
              <a:t> была на пороге большой актерской карьеры — пока пожар не оставил на ее коже шрамы, а жизнь разделил на «до» и «после». Теперь она прячет лицо за волосами, скрывает тело под одеждой и собирается перебраться в Нью‑Йорк, чтобы попытаться начать все заново и однажды выйти на </a:t>
            </a:r>
            <a:r>
              <a:rPr lang="ru-RU" sz="1000" dirty="0" err="1" smtClean="0"/>
              <a:t>сцену.Девятое</a:t>
            </a:r>
            <a:r>
              <a:rPr lang="ru-RU" sz="1000" dirty="0" smtClean="0"/>
              <a:t> ноября — день прощального обеда с отцом, день отъезда, день, когда в ее жизнь врывается </a:t>
            </a:r>
            <a:r>
              <a:rPr lang="ru-RU" sz="1000" dirty="0" err="1" smtClean="0"/>
              <a:t>Бен.Бен</a:t>
            </a:r>
            <a:r>
              <a:rPr lang="ru-RU" sz="1000" dirty="0" smtClean="0"/>
              <a:t> — начинающий писатель, который появляется в самый нужный момент, заставляет </a:t>
            </a:r>
            <a:r>
              <a:rPr lang="ru-RU" sz="1000" dirty="0" err="1" smtClean="0"/>
              <a:t>Фэллон</a:t>
            </a:r>
            <a:r>
              <a:rPr lang="ru-RU" sz="1000" dirty="0" smtClean="0"/>
              <a:t> снова почувствовать себя живой, красивой, желанной. И предлагает безумный эксперимент: встречаться раз в год, девятого ноября, в течение пяти лет. Без звонков, без переписок, без обязательств. </a:t>
            </a:r>
            <a:r>
              <a:rPr lang="ru-RU" sz="1000" dirty="0" err="1" smtClean="0"/>
              <a:t>Фэллон</a:t>
            </a:r>
            <a:r>
              <a:rPr lang="ru-RU" sz="1000" dirty="0" smtClean="0"/>
              <a:t> будет строить новую жизнь на Бродвее, а Бен – писать роман об их истории, которая началась как </a:t>
            </a:r>
            <a:r>
              <a:rPr lang="ru-RU" sz="1000" dirty="0" err="1" smtClean="0"/>
              <a:t>случайность.Но</a:t>
            </a:r>
            <a:r>
              <a:rPr lang="ru-RU" sz="1000" dirty="0" smtClean="0"/>
              <a:t> можно ли превратить чувства в эксперимент — и не заплатить за это правдой?"</a:t>
            </a:r>
            <a:endParaRPr lang="ru-RU"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Вселенная Тани Гроттер. Фэнтези сага Дмитрия Емца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978-5-04-205039-8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719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«За 1000 лет до Тани Гроттер. Сага о Школе вождей (#1)»</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Сильный авторский бренд Дмитрий Емец  автор с суммарным тиражом книг более 7 млн экземпляров.
2. Узнаваемая вселенная Таня Гроттер издаётся уже более 24 лет и имеет несколько поколений читателей.
3. Новый вход в знакомый бренд приквел позволяет привлечь как поклонников основной серии, так и детей, которые только знакомятся с миром Емца.
4. Актуальное фэнтези для подростков приключение, магия, мифология, юмор и тема соперничества.
5. Коллекционный э</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Начало новой истории  первая часть знакомит с Кузей и Рюриком и отправляет читателя в суровую Школу вождей.
2. Дружба превращается в соперничество  два будущих правителя должны выяснить, кто достоин стать единственным вождём.
3. Испытание достойно настоящей саги  героям предстоит выкрасть единственную дочь Императора.
4. Новый мир с собственной мифологией  древние племена, варяги, магические существа и опасные приключения.
5. Первая книга новой фэн</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Много веков стоит магическая школа Тибидохс на славном острове Буяне, омываемом волнами бушующего океана. Но тысячу лет назад ни школы, ни привычного нам Буяна не существовало. Там бродили древневидлы  создания опасные, капризные и совершенно непредсказуемые. Там враждовали племена, не знавшие мира. И име... </a:t>
            </a:r>
            <a:r>
              <a:rPr sz="1000" b="0" i="1" u="none" strike="noStrike">
                <a:solidFill>
                  <a:srgbClr val="E13716"/>
                </a:solidFill>
                <a:latin typeface="Calibri"/>
                <a:hlinkClick r:id="rId5" tooltip="Посмотреть в Витрине"/>
              </a:rPr>
              <a:t>подробнее</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2500"/>
            <a:ext cx="8572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8477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Поддержка в социальных сетях издательства и импринта, а также ключевых партнеров анонсы, подборки, розыгрыши.
2  Комплексное продвижение книги на сайте Эксмо.ру.
3  Таргетированная реклама на книгу, включение в подборки.
4  Посевы контента в сообщества с целевой аудиторией в социальных сетях.
5  Обзоры книжных и lifestyle блогеров.
6  Платные интеграции.
7  Анонсирующая рассылка книги по актуальной базе СМИ.
8  Контентное и баннерное продвижение в ключевых интернетмагазинах.
9  Наполнение карточек книг дополнительным контентом. ... </a:t>
            </a:r>
            <a:r>
              <a:rPr sz="1000" b="0" i="1" u="none" strike="noStrike">
                <a:solidFill>
                  <a:srgbClr val="E13716"/>
                </a:solidFill>
                <a:latin typeface="Calibri"/>
                <a:hlinkClick r:id="rId2" tooltip="Посмотреть в Витрине"/>
              </a:rPr>
              <a:t>подробнее</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Вселенная Тани Гроттер. Фэнтези сага Дмитрия Емца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978-5-04-205042-8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719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«За 1000 лет до Тани Гроттер. Молот Тельхинов (#2)»</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Сильный авторский бренд Дмитрий Емец  автор с суммарным тиражом книг более 7 млн экземпляров.
2. Узнаваемая вселенная Таня Гроттер издаётся уже более 24 лет и имеет несколько поколений читателей.
3. Новый вход в знакомый бренд приквел позволяет привлечь как поклонников основной серии, так и детей, которые только знакомятся с миром Емца.
4. Актуальное фэнтези для подростков приключение, магия, мифология, юмор и тема соперничества.
5. Коллекционный э</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Продолжение истории Кузи и Рюрика  читатель уже эмоционально вовлечён в судьбу героев и хочет узнать, чем завершится их путь.
2. Вторая часть дилогии  естественный повод приобрести обе книги.
Новые испытания и загадки  приключение продолжается, а ставки для героев становятся выше.
3. Расширение мира  новые персонажи, магические существа, легенды и детали древнего мира.
4. Книга работает в паре с первой частью  вместе две части складываются в заверш</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Много веков стоит магическая школа Тибидохс на славном острове Буяне, омываемом волнами бушующего океана. Но тысячу лет назад ни школы, ни привычного нам Буяна не существовало. Там бродили древневидлы  создания опасные, капризные и совершенно непредсказуемые. Там враждовали племена, не знавшие мира. И име... </a:t>
            </a:r>
            <a:r>
              <a:rPr sz="1000" b="0" i="1" u="none" strike="noStrike">
                <a:solidFill>
                  <a:srgbClr val="E13716"/>
                </a:solidFill>
                <a:latin typeface="Calibri"/>
                <a:hlinkClick r:id="rId5" tooltip="Посмотреть в Витрине"/>
              </a:rPr>
              <a:t>подробнее</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2500"/>
            <a:ext cx="8572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8477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Поддержка в социальных сетях издательства и импринта, а также ключевых партнеров анонсы, подборки, розыгрыши.
2  Комплексное продвижение книги на сайте Эксмо.ру.
3  Таргетированная реклама на книгу, включение в подборки.
4  Посевы контента в сообщества с целевой аудиторией в социальных сетях.
5  Обзоры книжных и lifestyle блогеров.
6  Платные интеграции.
7  Анонсирующая рассылка книги по актуальной базе СМИ.
8  Контентное и баннерное продвижение в ключевых интернетмагазинах.
9  Наполнение карточек книг дополнительным контентом. ... </a:t>
            </a:r>
            <a:r>
              <a:rPr sz="1000" b="0" i="1" u="none" strike="noStrike">
                <a:solidFill>
                  <a:srgbClr val="E13716"/>
                </a:solidFill>
                <a:latin typeface="Calibri"/>
                <a:hlinkClick r:id="rId2" tooltip="Посмотреть в Витрине"/>
              </a:rPr>
              <a:t>подробнее</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Вселенные ужасов Влада Райбера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978-5-04-238781-4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767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«Заброшенный лагерь»</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Новинка от Влада Райбера  мастера мистических и страшных рассказов для подростков. Его ист</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Новинка от Влада Райбера  мастера мистических и страшных рассказов для подростков и финалиста премии Эксмо.Дебют. Его истории знакомы тысячам людей, а книги озвучивают на популярных ютубканалах, набирая миллионные просмотры
В летнем лагере будто по воле судьбы оказываются те, кто пережил кошмар наяву побывал в проклятом месте или встретился с монстром лицом к лицу. Но этот лагерь  не место для отдыха. Каждую ночь среди корпусов ходит загадочная фигура </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После пережитого кошмара ребята уж точно не хотели бы вновь оказаться в том самом летнем лагере. Но приглашения от Зайки не вручают просто так  их получают только те, кому суждено вернуться. Лагерь Искра встречает пятерку друзей тьмой, в которой мерцает огонь костра. В круге света  испуганные лица девчоно... </a:t>
            </a:r>
            <a:r>
              <a:rPr sz="1000" b="0" i="1" u="none" strike="noStrike">
                <a:solidFill>
                  <a:srgbClr val="E13716"/>
                </a:solidFill>
                <a:latin typeface="Calibri"/>
                <a:hlinkClick r:id="rId5" tooltip="Посмотреть в Витрине"/>
              </a:rPr>
              <a:t>подробнее</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2500"/>
            <a:ext cx="8572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8477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Поддержка в социальных сетях издательства анонсы, подборки, розыгрыши. 2  Таргетированная реклама на книгу, включение в подборки. 3  Посевы контента в сообщества с целевой аудиторией в социальных сетях. 4  Обзоры книжных и lifestyle блогеров. 5  Платные интеграции у блогеровмиллионников. 6  Анонсирующая рассылка книги по актуальной базе СМИ. 7  Контентное и баннерное продвижение в ключевых интернетмагазинах. 8  Наполнение карточек книг дополнительным контентом. ... </a:t>
            </a:r>
            <a:r>
              <a:rPr sz="1000" b="0" i="1" u="none" strike="noStrike">
                <a:solidFill>
                  <a:srgbClr val="E13716"/>
                </a:solidFill>
                <a:latin typeface="Calibri"/>
                <a:hlinkClick r:id="rId2" tooltip="Посмотреть в Витрине"/>
              </a:rPr>
              <a:t>подробнее</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Губернский детектив. Расследования барона фон Шпинне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978-5-04-247657-0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«Черная карусель братьев Человековых»</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губернском городе Татаяре совершено новое страшное преступление убит полицмейстер. Ему отрубили голову, но орудие преступления не нашли.
На поиск убийцы брошены лучшие силы города судебный следователь Сверчков, жандармский штабофицер Зинковский и, конечно, возглавляемая бароном фон Шпинне сыскная полици...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988677"/>
            <a:ext cx="5905500" cy="1323439"/>
          </a:xfrm>
          <a:prstGeom prst="rect">
            <a:avLst/>
          </a:prstGeom>
        </p:spPr>
        <p:txBody>
          <a:bodyPr wrap="square">
            <a:spAutoFit/>
          </a:bodyPr>
          <a:lstStyle/>
          <a:p>
            <a:r>
              <a:rPr lang="ru-RU" sz="1000" dirty="0" smtClean="0"/>
              <a:t>"Перед полковником фон </a:t>
            </a:r>
            <a:r>
              <a:rPr lang="ru-RU" sz="1000" dirty="0" err="1" smtClean="0"/>
              <a:t>Шпинне</a:t>
            </a:r>
            <a:r>
              <a:rPr lang="ru-RU" sz="1000" dirty="0" smtClean="0"/>
              <a:t> новая загадка, и действовать ему предстоит в непривычных обстоятельствах... Шестое дело Фомы Фомича.  В губернском городе </a:t>
            </a:r>
            <a:r>
              <a:rPr lang="ru-RU" sz="1000" dirty="0" err="1" smtClean="0"/>
              <a:t>Татаяре</a:t>
            </a:r>
            <a:r>
              <a:rPr lang="ru-RU" sz="1000" dirty="0" smtClean="0"/>
              <a:t> совершено новое страшное преступление: убит полицмейстер. Ему отрубили голову, но орудие преступления не нашли. На поиск убийцы брошены лучшие силы города: судебный следователь Сверчков, жандармский штаб-офицер </a:t>
            </a:r>
            <a:r>
              <a:rPr lang="ru-RU" sz="1000" dirty="0" err="1" smtClean="0"/>
              <a:t>Зинковский</a:t>
            </a:r>
            <a:r>
              <a:rPr lang="ru-RU" sz="1000" dirty="0" smtClean="0"/>
              <a:t> и, конечно, возглавляемая бароном фон </a:t>
            </a:r>
            <a:r>
              <a:rPr lang="ru-RU" sz="1000" dirty="0" err="1" smtClean="0"/>
              <a:t>Шпинне</a:t>
            </a:r>
            <a:r>
              <a:rPr lang="ru-RU" sz="1000" dirty="0" smtClean="0"/>
              <a:t> сыскная полиция. Судебный следователь считает, что это уголовное преступление, жандармерия уверена в том, что убийство политическое. Начальник сыскной полиции с выводами не торопится. Кому из этой троицы удастся распутать непростое дело и кто первым установит и схватит убийцу?"</a:t>
            </a:r>
            <a:endParaRPr lang="ru-RU" sz="1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Еще раз про любовь. Романы Т. Алюшиной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978-5-04-242828-9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25.08.2026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1338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«Мой единственный маяк»</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Анна приехала к морю, в город своего детства, надеясь спрятаться от боли и начать все сначала. Но вместо покоя ее ждали старый маяк, который вотвот пойдет под снос, и Степан  человек немногословный, сильный и надежный, как сама прибрежная скала. Борьба за маяк становится для Анны борьбой за память о дедуш...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3073557"/>
            <a:ext cx="5905500" cy="861774"/>
          </a:xfrm>
          <a:prstGeom prst="rect">
            <a:avLst/>
          </a:prstGeom>
        </p:spPr>
        <p:txBody>
          <a:bodyPr wrap="square">
            <a:spAutoFit/>
          </a:bodyPr>
          <a:lstStyle/>
          <a:p>
            <a:r>
              <a:rPr lang="ru-RU" sz="1000" dirty="0" smtClean="0"/>
              <a:t>Анна приехала к морю, в город своего детства, надеясь спрятаться от боли и начать все сначала. Но вместо покоя ее ждали старый маяк, который вот-вот пойдет под снос, и Степан — человек немногословный, сильный и надежный, как сама прибрежная скала. Борьба за маяк становится для Анны борьбой за память о дедушке, за себя прежнюю и за право быть счастливой. Ведь иногда судьба приводит нас именно туда, где разбитое сердце впервые начинает биться по-настоящему.</a:t>
            </a:r>
            <a:endParaRPr lang="ru-RU"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Женские судьбы. Уютная проза Марии Метлицкой. Новое оформление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978-5-04-242601-8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25.08.2026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528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«Московский вальс»</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Когдато Алена уехала из Москвы, оставив там не только первую любовь, но и самую трудную страницу своей жизни. Прошли годы у нее семья, дом, взрослая дочь и муж, который всегда был рядом. Кажется, прошлое больше не властно над ней. Но возвращение в город юности заставляет снова пережить забытое. Тонкий ром...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979122"/>
            <a:ext cx="5905499" cy="707886"/>
          </a:xfrm>
          <a:prstGeom prst="rect">
            <a:avLst/>
          </a:prstGeom>
        </p:spPr>
        <p:txBody>
          <a:bodyPr wrap="square">
            <a:spAutoFit/>
          </a:bodyPr>
          <a:lstStyle/>
          <a:p>
            <a:r>
              <a:rPr lang="ru-RU" sz="1000" dirty="0" smtClean="0"/>
              <a:t>Когда-то Алена уехала из Москвы, оставив там не только первую любовь, но и самую трудную страницу своей жизни. Прошли годы: у нее семья, дом, взрослая дочь и муж, который всегда был рядом. Кажется, прошлое больше не властно над ней. Но возвращение в город юности заставляет снова пережить забытое. Тонкий роман о любви, боли, верности и цене однажды принятого решения.</a:t>
            </a:r>
            <a:endParaRPr lang="ru-RU"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Жизнь без дублей. Просто о непростом с Ташей Муляр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978-5-04-222806-3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243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«Дом на Птичьем острове. Книга третья: Белый ворон»</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Николай, Василиса и Егор ощущают себя одной семьей, пока не оказываются на грани жизни и смерти и чудом остаются живы. Этот день должен был их сплотить, но вместо этого обнажил скрытые страхи, невысказанные обиды и старые раны. Пытаясь справиться с аварией и ее последствиями, каждый из них пытается понять...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994660"/>
            <a:ext cx="5905500" cy="1631216"/>
          </a:xfrm>
          <a:prstGeom prst="rect">
            <a:avLst/>
          </a:prstGeom>
        </p:spPr>
        <p:txBody>
          <a:bodyPr wrap="square">
            <a:spAutoFit/>
          </a:bodyPr>
          <a:lstStyle/>
          <a:p>
            <a:r>
              <a:rPr lang="ru-RU" sz="1000" dirty="0" smtClean="0"/>
              <a:t>"Третья книга тетралогии «Дом на Птичьем острове» </a:t>
            </a:r>
            <a:r>
              <a:rPr lang="ru-RU" sz="1000" dirty="0" err="1" smtClean="0"/>
              <a:t>Таши</a:t>
            </a:r>
            <a:r>
              <a:rPr lang="ru-RU" sz="1000" dirty="0" smtClean="0"/>
              <a:t> Муляр. «Белый ворон» — глубокий роман о том, как боль прошлого мешает строить будущее. О том, что любовь — это не только радость, но и тяжелый труд. И о том, что даже после самых страшных событий можно выжить и начать заново, если рядом есть те, за кого стоит бороться.  Николай и Василиса — два человека, давно разучившиеся верить в счастливый финал. За плечами каждого — неудачные браки, годы одиночества и привычка рассчитывать только на себя. Сейчас у них есть все, чтобы быть счастливыми: любовь, взаимное уважение, общий дом и сын, которому они наконец подарили настоящую семью. Но настоящее, каким бы светлым оно ни казалось, неотделимо от ошибок их прошлого. Можно ли построить новую семью на фундаменте из руин двух предыдущих браков? И как научиться доверять, если твой собственный опыт учит обратному?"</a:t>
            </a:r>
            <a:endParaRPr lang="ru-RU"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Иронический детектив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978-5-04-242268-3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19.08.2026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671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«Никогда не сдавайся»</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Эта книга написана для тех, кто переживает трудный период в жизни, кто опустил руки и поте...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51785"/>
            <a:ext cx="5905500" cy="2092881"/>
          </a:xfrm>
          <a:prstGeom prst="rect">
            <a:avLst/>
          </a:prstGeom>
        </p:spPr>
        <p:txBody>
          <a:bodyPr wrap="square">
            <a:spAutoFit/>
          </a:bodyPr>
          <a:lstStyle/>
          <a:p>
            <a:r>
              <a:rPr lang="ru-RU" sz="1000" dirty="0" smtClean="0"/>
              <a:t>"«Никогда не сдавайся» — искренняя, сильная и очень личная книга Дарьи Донцовой о том, как выстоять, когда кажется, что сил больше нет.  Это не просто история известного автора, а честный разговор с читателем о боли, потерях, страхе, одиночестве и о том, как заново обрести опору в себе. Дарья Донцова делится собственным опытом преодоления тяжелых испытаний, рассказывает о жизни без прикрас, с юмором, теплотой и той самой жизненной мудростью, которая помогает подняться даже после самых трудных ударов судьбы.   «Эта книга написана для тех, кто переживает трудный период в жизни, кто опустил руки и потерял веру в себя. Для тех, кто одинок, растерян и не понимает, как жить дальше. Для тех, кто по ночам плачет от обиды.  Я и сама была в такой ситуации. Я не самая умная и не самая красивая, не идеальная мать и не лучшая жена. Я обычная женщина. Но мне удалось выбраться из череды бед, в которую я угодила в девятнадцать лет. Откуда у избалованной в детстве дочери писателя взялись силы переплыть океан неприятностей? Как мне со временем удалось стать по-настоящему счастливой? Ответ в этой книге.  И если я, такая же, как миллионы других людей, сумела не сломаться под ударами судьбы, то и у вас непременно получится». — Ваша Дарья Донцова"</a:t>
            </a:r>
            <a:endParaRPr lang="ru-RU"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Клуб убийств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978-5-00281-121-2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17.08.2026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«Кошмарная вечеринка. Хэллоуин в книжном "Ленивые кости"»</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Продолжение уютного детектива с хэллоуинским шармом и книжной атмосферой </a:t>
            </a:r>
          </a:p>
        </p:txBody>
      </p:sp>
      <p:sp>
        <p:nvSpPr>
          <p:cNvPr id="12" name="TextBox 11"/>
          <p:cNvSpPr txBox="1"/>
          <p:nvPr/>
        </p:nvSpPr>
        <p:spPr>
          <a:xfrm>
            <a:off x="3238500" y="337566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090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Продолжение</a:t>
            </a:r>
            <a:r>
              <a:rPr sz="1000" b="0" i="0" u="none" strike="noStrike" dirty="0">
                <a:solidFill>
                  <a:srgbClr val="000000"/>
                </a:solidFill>
                <a:latin typeface="Calibri"/>
              </a:rPr>
              <a:t> </a:t>
            </a:r>
            <a:r>
              <a:rPr sz="1000" b="0" i="0" u="none" strike="noStrike" dirty="0" err="1">
                <a:solidFill>
                  <a:srgbClr val="000000"/>
                </a:solidFill>
                <a:latin typeface="Calibri"/>
              </a:rPr>
              <a:t>серии</a:t>
            </a:r>
            <a:r>
              <a:rPr sz="1000" b="0" i="0" u="none" strike="noStrike" dirty="0">
                <a:solidFill>
                  <a:srgbClr val="000000"/>
                </a:solidFill>
                <a:latin typeface="Calibri"/>
              </a:rPr>
              <a:t> </a:t>
            </a:r>
            <a:r>
              <a:rPr sz="1000" b="0" i="0" u="none" strike="noStrike" dirty="0" err="1">
                <a:solidFill>
                  <a:srgbClr val="000000"/>
                </a:solidFill>
                <a:latin typeface="Calibri"/>
              </a:rPr>
              <a:t>детективов</a:t>
            </a:r>
            <a:r>
              <a:rPr sz="1000" b="0" i="0" u="none" strike="noStrike" dirty="0">
                <a:solidFill>
                  <a:srgbClr val="000000"/>
                </a:solidFill>
                <a:latin typeface="Calibri"/>
              </a:rPr>
              <a:t> в </a:t>
            </a:r>
            <a:r>
              <a:rPr sz="1000" b="0" i="0" u="none" strike="noStrike" dirty="0" err="1">
                <a:solidFill>
                  <a:srgbClr val="000000"/>
                </a:solidFill>
                <a:latin typeface="Calibri"/>
              </a:rPr>
              <a:t>городе</a:t>
            </a:r>
            <a:r>
              <a:rPr sz="1000" b="0" i="0" u="none" strike="noStrike" dirty="0">
                <a:solidFill>
                  <a:srgbClr val="000000"/>
                </a:solidFill>
                <a:latin typeface="Calibri"/>
              </a:rPr>
              <a:t> </a:t>
            </a:r>
            <a:r>
              <a:rPr sz="1000" b="0" i="0" u="none" strike="noStrike" dirty="0" err="1">
                <a:solidFill>
                  <a:srgbClr val="000000"/>
                </a:solidFill>
                <a:latin typeface="Calibri"/>
              </a:rPr>
              <a:t>вечного</a:t>
            </a:r>
            <a:r>
              <a:rPr sz="1000" b="0" i="0" u="none" strike="noStrike" dirty="0">
                <a:solidFill>
                  <a:srgbClr val="000000"/>
                </a:solidFill>
                <a:latin typeface="Calibri"/>
              </a:rPr>
              <a:t> </a:t>
            </a:r>
            <a:r>
              <a:rPr sz="1000" b="0" i="0" u="none" strike="noStrike" dirty="0" err="1">
                <a:solidFill>
                  <a:srgbClr val="000000"/>
                </a:solidFill>
                <a:latin typeface="Calibri"/>
              </a:rPr>
              <a:t>Хэллоуина</a:t>
            </a:r>
            <a:r>
              <a:rPr sz="1000" b="0" i="0" u="none" strike="noStrike" dirty="0">
                <a:solidFill>
                  <a:srgbClr val="000000"/>
                </a:solidFill>
                <a:latin typeface="Calibri"/>
              </a:rPr>
              <a:t>
</a:t>
            </a:r>
            <a:r>
              <a:rPr sz="1000" b="0" i="0" u="none" strike="noStrike" dirty="0" err="1">
                <a:solidFill>
                  <a:srgbClr val="000000"/>
                </a:solidFill>
                <a:latin typeface="Calibri"/>
              </a:rPr>
              <a:t>Свадьба</a:t>
            </a:r>
            <a:r>
              <a:rPr sz="1000" b="0" i="0" u="none" strike="noStrike" dirty="0">
                <a:solidFill>
                  <a:srgbClr val="000000"/>
                </a:solidFill>
                <a:latin typeface="Calibri"/>
              </a:rPr>
              <a:t> </a:t>
            </a:r>
            <a:r>
              <a:rPr sz="1000" b="0" i="0" u="none" strike="noStrike" dirty="0" err="1">
                <a:solidFill>
                  <a:srgbClr val="000000"/>
                </a:solidFill>
                <a:latin typeface="Calibri"/>
              </a:rPr>
              <a:t>мечты</a:t>
            </a:r>
            <a:r>
              <a:rPr sz="1000" b="0" i="0" u="none" strike="noStrike" dirty="0">
                <a:solidFill>
                  <a:srgbClr val="000000"/>
                </a:solidFill>
                <a:latin typeface="Calibri"/>
              </a:rPr>
              <a:t> в </a:t>
            </a:r>
            <a:r>
              <a:rPr sz="1000" b="0" i="0" u="none" strike="noStrike" dirty="0" err="1">
                <a:solidFill>
                  <a:srgbClr val="000000"/>
                </a:solidFill>
                <a:latin typeface="Calibri"/>
              </a:rPr>
              <a:t>эстетике</a:t>
            </a:r>
            <a:r>
              <a:rPr sz="1000" b="0" i="0" u="none" strike="noStrike" dirty="0">
                <a:solidFill>
                  <a:srgbClr val="000000"/>
                </a:solidFill>
                <a:latin typeface="Calibri"/>
              </a:rPr>
              <a:t> </a:t>
            </a:r>
            <a:r>
              <a:rPr sz="1000" b="0" i="0" u="none" strike="noStrike" dirty="0" err="1">
                <a:solidFill>
                  <a:srgbClr val="000000"/>
                </a:solidFill>
                <a:latin typeface="Calibri"/>
              </a:rPr>
              <a:t>Битлджуса</a:t>
            </a:r>
            <a:r>
              <a:rPr sz="1000" b="0" i="0" u="none" strike="noStrike" dirty="0">
                <a:solidFill>
                  <a:srgbClr val="000000"/>
                </a:solidFill>
                <a:latin typeface="Calibri"/>
              </a:rPr>
              <a:t> </a:t>
            </a:r>
            <a:r>
              <a:rPr sz="1000" b="0" i="0" u="none" strike="noStrike" dirty="0" err="1">
                <a:solidFill>
                  <a:srgbClr val="000000"/>
                </a:solidFill>
                <a:latin typeface="Calibri"/>
              </a:rPr>
              <a:t>испорчена</a:t>
            </a:r>
            <a:r>
              <a:rPr sz="1000" b="0" i="0" u="none" strike="noStrike" dirty="0">
                <a:solidFill>
                  <a:srgbClr val="000000"/>
                </a:solidFill>
                <a:latin typeface="Calibri"/>
              </a:rPr>
              <a:t> </a:t>
            </a:r>
            <a:r>
              <a:rPr sz="1000" b="0" i="0" u="none" strike="noStrike" dirty="0" err="1">
                <a:solidFill>
                  <a:srgbClr val="000000"/>
                </a:solidFill>
                <a:latin typeface="Calibri"/>
              </a:rPr>
              <a:t>убийством</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о </a:t>
            </a:r>
            <a:r>
              <a:rPr sz="1000" b="0" i="0" u="none" strike="noStrike" dirty="0" err="1">
                <a:solidFill>
                  <a:srgbClr val="000000"/>
                </a:solidFill>
                <a:latin typeface="Calibri"/>
              </a:rPr>
              <a:t>зависти</a:t>
            </a:r>
            <a:r>
              <a:rPr sz="1000" b="0" i="0" u="none" strike="noStrike" dirty="0">
                <a:solidFill>
                  <a:srgbClr val="000000"/>
                </a:solidFill>
                <a:latin typeface="Calibri"/>
              </a:rPr>
              <a:t>, </a:t>
            </a:r>
            <a:r>
              <a:rPr sz="1000" b="0" i="0" u="none" strike="noStrike" dirty="0" err="1">
                <a:solidFill>
                  <a:srgbClr val="000000"/>
                </a:solidFill>
                <a:latin typeface="Calibri"/>
              </a:rPr>
              <a:t>острых</a:t>
            </a:r>
            <a:r>
              <a:rPr sz="1000" b="0" i="0" u="none" strike="noStrike" dirty="0">
                <a:solidFill>
                  <a:srgbClr val="000000"/>
                </a:solidFill>
                <a:latin typeface="Calibri"/>
              </a:rPr>
              <a:t> </a:t>
            </a:r>
            <a:r>
              <a:rPr sz="1000" b="0" i="0" u="none" strike="noStrike" dirty="0" err="1">
                <a:solidFill>
                  <a:srgbClr val="000000"/>
                </a:solidFill>
                <a:latin typeface="Calibri"/>
              </a:rPr>
              <a:t>языках</a:t>
            </a:r>
            <a:r>
              <a:rPr sz="1000" b="0" i="0" u="none" strike="noStrike" dirty="0">
                <a:solidFill>
                  <a:srgbClr val="000000"/>
                </a:solidFill>
                <a:latin typeface="Calibri"/>
              </a:rPr>
              <a:t> и </a:t>
            </a:r>
            <a:r>
              <a:rPr sz="1000" b="0" i="0" u="none" strike="noStrike" dirty="0" err="1">
                <a:solidFill>
                  <a:srgbClr val="000000"/>
                </a:solidFill>
                <a:latin typeface="Calibri"/>
              </a:rPr>
              <a:t>старых</a:t>
            </a:r>
            <a:r>
              <a:rPr sz="1000" b="0" i="0" u="none" strike="noStrike" dirty="0">
                <a:solidFill>
                  <a:srgbClr val="000000"/>
                </a:solidFill>
                <a:latin typeface="Calibri"/>
              </a:rPr>
              <a:t> </a:t>
            </a:r>
            <a:r>
              <a:rPr sz="1000" b="0" i="0" u="none" strike="noStrike" dirty="0" err="1">
                <a:solidFill>
                  <a:srgbClr val="000000"/>
                </a:solidFill>
                <a:latin typeface="Calibri"/>
              </a:rPr>
              <a:t>обидах</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Уютный детектив с хэллоуинским шармом, книжной атмосферой и тайной, скрытой за свадебным торжеством.
В ЭлианХоллоу, городе вечной осени и круглогодичного Хэллоуина, хозяйка книжного магазина ...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47829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5929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Книги, которые обнимают. Авторская серия Ольги Примаченко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978-5-04-250939-1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«Никто не знает, как правильно. Книга для тех, кто хочет, но боится взрослеть»</a:t>
            </a:r>
          </a:p>
        </p:txBody>
      </p:sp>
      <p:sp>
        <p:nvSpPr>
          <p:cNvPr id="11" name="TextBox 10"/>
          <p:cNvSpPr txBox="1"/>
          <p:nvPr/>
        </p:nvSpPr>
        <p:spPr>
          <a:xfrm>
            <a:off x="381000" y="251841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4" name="Прямоугольник 13"/>
          <p:cNvSpPr/>
          <p:nvPr/>
        </p:nvSpPr>
        <p:spPr>
          <a:xfrm>
            <a:off x="285750" y="2851785"/>
            <a:ext cx="8300137" cy="3785652"/>
          </a:xfrm>
          <a:prstGeom prst="rect">
            <a:avLst/>
          </a:prstGeom>
        </p:spPr>
        <p:txBody>
          <a:bodyPr wrap="square">
            <a:spAutoFit/>
          </a:bodyPr>
          <a:lstStyle/>
          <a:p>
            <a:r>
              <a:rPr lang="ru-RU" sz="1000" dirty="0" smtClean="0"/>
              <a:t>"Эта книга − уникальная возможность пройти путь взросления вместе с Ольгой Примаченко. В двадцать лет она начала вести дневник. Два десятилетия спустя вновь открыла его, чтобы посмотреть на свою жизнь уже глазами сорокалетней женщины. Так родился честный разговор двух версий себя, разделенных опытом, ошибками и </a:t>
            </a:r>
            <a:r>
              <a:rPr lang="ru-RU" sz="1000" dirty="0" err="1" smtClean="0"/>
              <a:t>временем.В</a:t>
            </a:r>
            <a:r>
              <a:rPr lang="ru-RU" sz="1000" dirty="0" smtClean="0"/>
              <a:t> своей книге Ольга показывает взросление таким, каким оно бывает на самом деле: с первой «любовью навсегда», браком, разводом и </a:t>
            </a:r>
            <a:r>
              <a:rPr lang="ru-RU" sz="1000" dirty="0" err="1" smtClean="0"/>
              <a:t>родительством</a:t>
            </a:r>
            <a:r>
              <a:rPr lang="ru-RU" sz="1000" dirty="0" smtClean="0"/>
              <a:t>, одиночеством и потерями, верой в лучшее и невероятной жаждой жить несмотря ни на что. И помогает читателям увидеть главное: не существует единственно правильного сценария жизни. У каждого из нас свои победы и вызовы − и своя дорога к зрелости, за которой ждут новые </a:t>
            </a:r>
            <a:r>
              <a:rPr lang="ru-RU" sz="1000" dirty="0" err="1" smtClean="0"/>
              <a:t>горизонты.ОТЗЫВЫКак</a:t>
            </a:r>
            <a:r>
              <a:rPr lang="ru-RU" sz="1000" dirty="0" smtClean="0"/>
              <a:t> часто хочется протянуть руку себе в прошлое. Дотянуться через годы взросления к той наивной, дерзкой, амбициозной девчонке, которая стоит в начале пути, и беззаветно верит в то, что жизнь ей даст больше, чем обещала. Оля, кажется, делает это за всех нас. Она читает свой дневник и говорит с той девочкой тепло и мудро – «моя хорошая», «ты даже не представляешь, что будет дальше», «а вот тут, конечно, твой косяк», «ты молодец!» И это даже не послание о том, что все будет хорошо, потому что бывает по-разному, но о том, что ты справишься. Я рядом. Я не брошу тебя никогда. Дай </a:t>
            </a:r>
            <a:r>
              <a:rPr lang="ru-RU" sz="1000" dirty="0" err="1" smtClean="0"/>
              <a:t>обниму.ОЛЬГА</a:t>
            </a:r>
            <a:r>
              <a:rPr lang="ru-RU" sz="1000" dirty="0" smtClean="0"/>
              <a:t> ДЕМИДЮК, журналист, </a:t>
            </a:r>
            <a:r>
              <a:rPr lang="ru-RU" sz="1000" dirty="0" err="1" smtClean="0"/>
              <a:t>писательЭто</a:t>
            </a:r>
            <a:r>
              <a:rPr lang="ru-RU" sz="1000" dirty="0" smtClean="0"/>
              <a:t> книга о том, как расцветает наша подлинная зрелость, на какие острые камни она натыкается по дороге, оплакивая не исчезающие шрамы и сколько тёплого света встречает на своем пути.  Она как подробный путеводитель по взрослости, как искренняя творческая исповедь, поможет каждому, кто решается взрослеть смело и честно, ощутить  опору, поддержку и чувство соединенности. С каждой страницы звучит - ты не один, не бойся, </a:t>
            </a:r>
            <a:r>
              <a:rPr lang="ru-RU" sz="1000" dirty="0" err="1" smtClean="0"/>
              <a:t>живи.ЮЛИЯ</a:t>
            </a:r>
            <a:r>
              <a:rPr lang="ru-RU" sz="1000" dirty="0" smtClean="0"/>
              <a:t> БУЛГАКОВА, психолог, </a:t>
            </a:r>
            <a:r>
              <a:rPr lang="ru-RU" sz="1000" dirty="0" err="1" smtClean="0"/>
              <a:t>коуч</a:t>
            </a:r>
            <a:r>
              <a:rPr lang="ru-RU" sz="1000" dirty="0" smtClean="0"/>
              <a:t>, </a:t>
            </a:r>
            <a:r>
              <a:rPr lang="ru-RU" sz="1000" dirty="0" err="1" smtClean="0"/>
              <a:t>писательВсе</a:t>
            </a:r>
            <a:r>
              <a:rPr lang="ru-RU" sz="1000" dirty="0" smtClean="0"/>
              <a:t> мы мечтаем встретиться с собой из будущего - узнать, как там у нас все сложилось и получить желанные </a:t>
            </a:r>
            <a:r>
              <a:rPr lang="ru-RU" sz="1000" dirty="0" err="1" smtClean="0"/>
              <a:t>спойлеры</a:t>
            </a:r>
            <a:r>
              <a:rPr lang="ru-RU" sz="1000" dirty="0" smtClean="0"/>
              <a:t>: про курсы валюты, пришествие инопланетян или бесперспективность союза с нынешним героем сердца - неважно. Люди желают знать, что будет, и никакие общие прогнозы их не </a:t>
            </a:r>
            <a:r>
              <a:rPr lang="ru-RU" sz="1000" dirty="0" err="1" smtClean="0"/>
              <a:t>удовлетворяют.Проходит</a:t>
            </a:r>
            <a:r>
              <a:rPr lang="ru-RU" sz="1000" dirty="0" smtClean="0"/>
              <a:t> время, и важным становится еще одно путешествие -  к тому, что было. Потому что ты сам, наконец, оказываешься тем, кто отправляет телеграмму себе в прошлое. Настоящее начинается, когда эти две версии себя встречаются, устанавливается невидимая, но прочная связь, и зрелое исцеляет юное, а юное питается мудростью зрелого. Это не магия, это квантовый дуализм - мы можем изменять свое состояние и в прошлом, и будущем, из точки настоящего фокусируя внимание на том, что действительно важно, в чем есть потенциал, смотреть туда, где течет </a:t>
            </a:r>
            <a:r>
              <a:rPr lang="ru-RU" sz="1000" dirty="0" err="1" smtClean="0"/>
              <a:t>жизнь.Ее</a:t>
            </a:r>
            <a:r>
              <a:rPr lang="ru-RU" sz="1000" dirty="0" smtClean="0"/>
              <a:t> движение не останавливается, пока мы живы. И никто не знает, как правильно плыть в этом потоке -  кроме нас самих, наблюдающих свой уникальный </a:t>
            </a:r>
            <a:r>
              <a:rPr lang="ru-RU" sz="1000" dirty="0" err="1" smtClean="0"/>
              <a:t>опыт.Эта</a:t>
            </a:r>
            <a:r>
              <a:rPr lang="ru-RU" sz="1000" dirty="0" smtClean="0"/>
              <a:t> книга - гимн свободе духа и индульгенция от претензий и оценок, которыми мы себя убиваем - и чужих, и своих собственных. Я бы очень хотела прочитать ее в двадцать. Но сейчас я читаю ее в сорок, и понимаю, что это просто сдвиг по временной шкале - потому что те же слова я слышу от себя самой из своих </a:t>
            </a:r>
            <a:r>
              <a:rPr lang="ru-RU" sz="1000" dirty="0" err="1" smtClean="0"/>
              <a:t>шестидесяти.Книга</a:t>
            </a:r>
            <a:r>
              <a:rPr lang="ru-RU" sz="1000" dirty="0" smtClean="0"/>
              <a:t>-дневник и книга-исследование - про относительность времени, в центре которого всегда остаешься ты </a:t>
            </a:r>
            <a:r>
              <a:rPr lang="ru-RU" sz="1000" dirty="0" err="1" smtClean="0"/>
              <a:t>сам.СВЕТЛАНА</a:t>
            </a:r>
            <a:r>
              <a:rPr lang="ru-RU" sz="1000" dirty="0" smtClean="0"/>
              <a:t> ЛАВРЕНТЬЕВА, поэт, журналист"</a:t>
            </a:r>
            <a:endParaRPr lang="ru-RU" sz="1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Книжная деревушка в Шотландии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978-5-00281-195-3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«Книжная деревушка в Шотландии. Осень чудес»</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Трогательный роман для души с шотландским колоритом и книжной атмосферой от автора бестселлера Книжная деревушка в Шотландии. </a:t>
            </a:r>
          </a:p>
        </p:txBody>
      </p:sp>
      <p:sp>
        <p:nvSpPr>
          <p:cNvPr id="12" name="TextBox 11"/>
          <p:cNvSpPr txBox="1"/>
          <p:nvPr/>
        </p:nvSpPr>
        <p:spPr>
          <a:xfrm>
            <a:off x="3238500" y="332803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66141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Осенняя</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о </a:t>
            </a:r>
            <a:r>
              <a:rPr sz="1000" b="0" i="0" u="none" strike="noStrike" dirty="0" err="1">
                <a:solidFill>
                  <a:srgbClr val="000000"/>
                </a:solidFill>
                <a:latin typeface="Calibri"/>
              </a:rPr>
              <a:t>книжном</a:t>
            </a:r>
            <a:r>
              <a:rPr sz="1000" b="0" i="0" u="none" strike="noStrike" dirty="0">
                <a:solidFill>
                  <a:srgbClr val="000000"/>
                </a:solidFill>
                <a:latin typeface="Calibri"/>
              </a:rPr>
              <a:t> </a:t>
            </a:r>
            <a:r>
              <a:rPr sz="1000" b="0" i="0" u="none" strike="noStrike" dirty="0" err="1">
                <a:solidFill>
                  <a:srgbClr val="000000"/>
                </a:solidFill>
                <a:latin typeface="Calibri"/>
              </a:rPr>
              <a:t>фестивале</a:t>
            </a:r>
            <a:r>
              <a:rPr sz="1000" b="0" i="0" u="none" strike="noStrike" dirty="0">
                <a:solidFill>
                  <a:srgbClr val="000000"/>
                </a:solidFill>
                <a:latin typeface="Calibri"/>
              </a:rPr>
              <a:t> и </a:t>
            </a:r>
            <a:r>
              <a:rPr sz="1000" b="0" i="0" u="none" strike="noStrike" dirty="0" err="1">
                <a:solidFill>
                  <a:srgbClr val="000000"/>
                </a:solidFill>
                <a:latin typeface="Calibri"/>
              </a:rPr>
              <a:t>семейных</a:t>
            </a:r>
            <a:r>
              <a:rPr sz="1000" b="0" i="0" u="none" strike="noStrike" dirty="0">
                <a:solidFill>
                  <a:srgbClr val="000000"/>
                </a:solidFill>
                <a:latin typeface="Calibri"/>
              </a:rPr>
              <a:t> </a:t>
            </a:r>
            <a:r>
              <a:rPr sz="1000" b="0" i="0" u="none" strike="noStrike" dirty="0" err="1">
                <a:solidFill>
                  <a:srgbClr val="000000"/>
                </a:solidFill>
                <a:latin typeface="Calibri"/>
              </a:rPr>
              <a:t>тайнах</a:t>
            </a:r>
            <a:r>
              <a:rPr sz="1000" b="0" i="0" u="none" strike="noStrike" dirty="0">
                <a:solidFill>
                  <a:srgbClr val="000000"/>
                </a:solidFill>
                <a:latin typeface="Calibri"/>
              </a:rPr>
              <a:t>
</a:t>
            </a:r>
            <a:r>
              <a:rPr sz="1000" b="0" i="0" u="none" strike="noStrike" dirty="0" err="1">
                <a:solidFill>
                  <a:srgbClr val="000000"/>
                </a:solidFill>
                <a:latin typeface="Calibri"/>
              </a:rPr>
              <a:t>Продолжение</a:t>
            </a:r>
            <a:r>
              <a:rPr sz="1000" b="0" i="0" u="none" strike="noStrike" dirty="0">
                <a:solidFill>
                  <a:srgbClr val="000000"/>
                </a:solidFill>
                <a:latin typeface="Calibri"/>
              </a:rPr>
              <a:t> </a:t>
            </a:r>
            <a:r>
              <a:rPr sz="1000" b="0" i="0" u="none" strike="noStrike" dirty="0" err="1">
                <a:solidFill>
                  <a:srgbClr val="000000"/>
                </a:solidFill>
                <a:latin typeface="Calibri"/>
              </a:rPr>
              <a:t>бестселлера</a:t>
            </a:r>
            <a:r>
              <a:rPr sz="1000" b="0" i="0" u="none" strike="noStrike" dirty="0">
                <a:solidFill>
                  <a:srgbClr val="000000"/>
                </a:solidFill>
                <a:latin typeface="Calibri"/>
              </a:rPr>
              <a:t> </a:t>
            </a:r>
            <a:r>
              <a:rPr sz="1000" b="0" i="0" u="none" strike="noStrike" dirty="0" err="1">
                <a:solidFill>
                  <a:srgbClr val="000000"/>
                </a:solidFill>
                <a:latin typeface="Calibri"/>
              </a:rPr>
              <a:t>Книжная</a:t>
            </a:r>
            <a:r>
              <a:rPr sz="1000" b="0" i="0" u="none" strike="noStrike" dirty="0">
                <a:solidFill>
                  <a:srgbClr val="000000"/>
                </a:solidFill>
                <a:latin typeface="Calibri"/>
              </a:rPr>
              <a:t> </a:t>
            </a:r>
            <a:r>
              <a:rPr sz="1000" b="0" i="0" u="none" strike="noStrike" dirty="0" err="1">
                <a:solidFill>
                  <a:srgbClr val="000000"/>
                </a:solidFill>
                <a:latin typeface="Calibri"/>
              </a:rPr>
              <a:t>деревушка</a:t>
            </a:r>
            <a:r>
              <a:rPr sz="1000" b="0" i="0" u="none" strike="noStrike" dirty="0">
                <a:solidFill>
                  <a:srgbClr val="000000"/>
                </a:solidFill>
                <a:latin typeface="Calibri"/>
              </a:rPr>
              <a:t> в </a:t>
            </a:r>
            <a:r>
              <a:rPr sz="1000" b="0" i="0" u="none" strike="noStrike" dirty="0" err="1">
                <a:solidFill>
                  <a:srgbClr val="000000"/>
                </a:solidFill>
                <a:latin typeface="Calibri"/>
              </a:rPr>
              <a:t>Шотландии</a:t>
            </a:r>
            <a:r>
              <a:rPr sz="1000" b="0" i="0" u="none" strike="noStrike" dirty="0">
                <a:solidFill>
                  <a:srgbClr val="000000"/>
                </a:solidFill>
                <a:latin typeface="Calibri"/>
              </a:rPr>
              <a:t>
</a:t>
            </a:r>
            <a:r>
              <a:rPr sz="1000" b="0" i="0" u="none" strike="noStrike" dirty="0" err="1">
                <a:solidFill>
                  <a:srgbClr val="000000"/>
                </a:solidFill>
                <a:latin typeface="Calibri"/>
              </a:rPr>
              <a:t>Виолончель</a:t>
            </a:r>
            <a:r>
              <a:rPr sz="1000" b="0" i="0" u="none" strike="noStrike" dirty="0">
                <a:solidFill>
                  <a:srgbClr val="000000"/>
                </a:solidFill>
                <a:latin typeface="Calibri"/>
              </a:rPr>
              <a:t>, </a:t>
            </a:r>
            <a:r>
              <a:rPr sz="1000" b="0" i="0" u="none" strike="noStrike" dirty="0" err="1">
                <a:solidFill>
                  <a:srgbClr val="000000"/>
                </a:solidFill>
                <a:latin typeface="Calibri"/>
              </a:rPr>
              <a:t>конверт</a:t>
            </a:r>
            <a:r>
              <a:rPr sz="1000" b="0" i="0" u="none" strike="noStrike" dirty="0">
                <a:solidFill>
                  <a:srgbClr val="000000"/>
                </a:solidFill>
                <a:latin typeface="Calibri"/>
              </a:rPr>
              <a:t> с </a:t>
            </a:r>
            <a:r>
              <a:rPr sz="1000" b="0" i="0" u="none" strike="noStrike" dirty="0" err="1">
                <a:solidFill>
                  <a:srgbClr val="000000"/>
                </a:solidFill>
                <a:latin typeface="Calibri"/>
              </a:rPr>
              <a:t>рисунками</a:t>
            </a:r>
            <a:r>
              <a:rPr sz="1000" b="0" i="0" u="none" strike="noStrike" dirty="0">
                <a:solidFill>
                  <a:srgbClr val="000000"/>
                </a:solidFill>
                <a:latin typeface="Calibri"/>
              </a:rPr>
              <a:t> и </a:t>
            </a:r>
            <a:r>
              <a:rPr sz="1000" b="0" i="0" u="none" strike="noStrike" dirty="0" err="1">
                <a:solidFill>
                  <a:srgbClr val="000000"/>
                </a:solidFill>
                <a:latin typeface="Calibri"/>
              </a:rPr>
              <a:t>ненаписанная</a:t>
            </a:r>
            <a:r>
              <a:rPr sz="1000" b="0" i="0" u="none" strike="noStrike" dirty="0">
                <a:solidFill>
                  <a:srgbClr val="000000"/>
                </a:solidFill>
                <a:latin typeface="Calibri"/>
              </a:rPr>
              <a:t> </a:t>
            </a:r>
            <a:r>
              <a:rPr sz="1000" b="0" i="0" u="none" strike="noStrike" dirty="0" err="1">
                <a:solidFill>
                  <a:srgbClr val="000000"/>
                </a:solidFill>
                <a:latin typeface="Calibri"/>
              </a:rPr>
              <a:t>книга</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Трогательный роман о любви, семейных тайнах и поиске себя от автора бестселлера Книжная де...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492968"/>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73968"/>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Коллекция книжной иллюстрации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978-5-00281-258-5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01.09.2026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«Алиса в Стране чудес (иллюстрации Изабель Симлер)»</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Подарочное издание знаменитой сказки Льюиса Кэрролла в оформлении Изабель Симлер. Большой формат, завораживающие детальные иллюстрации и необычные композиции превращают книгу в настоящий артобъект. </a:t>
            </a:r>
          </a:p>
        </p:txBody>
      </p:sp>
      <p:sp>
        <p:nvSpPr>
          <p:cNvPr id="12" name="TextBox 11"/>
          <p:cNvSpPr txBox="1"/>
          <p:nvPr/>
        </p:nvSpPr>
        <p:spPr>
          <a:xfrm>
            <a:off x="3238500" y="337566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090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Подарочное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a:t>
            </a:r>
            <a:r>
              <a:rPr sz="1000" b="0" i="0" u="none" strike="noStrike" dirty="0" err="1">
                <a:solidFill>
                  <a:srgbClr val="000000"/>
                </a:solidFill>
                <a:latin typeface="Calibri"/>
              </a:rPr>
              <a:t>знаменитой</a:t>
            </a:r>
            <a:r>
              <a:rPr sz="1000" b="0" i="0" u="none" strike="noStrike" dirty="0">
                <a:solidFill>
                  <a:srgbClr val="000000"/>
                </a:solidFill>
                <a:latin typeface="Calibri"/>
              </a:rPr>
              <a:t> </a:t>
            </a:r>
            <a:r>
              <a:rPr sz="1000" b="0" i="0" u="none" strike="noStrike" dirty="0" err="1">
                <a:solidFill>
                  <a:srgbClr val="000000"/>
                </a:solidFill>
                <a:latin typeface="Calibri"/>
              </a:rPr>
              <a:t>сказки</a:t>
            </a:r>
            <a:r>
              <a:rPr sz="1000" b="0" i="0" u="none" strike="noStrike" dirty="0">
                <a:solidFill>
                  <a:srgbClr val="000000"/>
                </a:solidFill>
                <a:latin typeface="Calibri"/>
              </a:rPr>
              <a:t> </a:t>
            </a:r>
            <a:r>
              <a:rPr sz="1000" b="0" i="0" u="none" strike="noStrike" dirty="0" err="1">
                <a:solidFill>
                  <a:srgbClr val="000000"/>
                </a:solidFill>
                <a:latin typeface="Calibri"/>
              </a:rPr>
              <a:t>Льюиса</a:t>
            </a:r>
            <a:r>
              <a:rPr sz="1000" b="0" i="0" u="none" strike="noStrike" dirty="0">
                <a:solidFill>
                  <a:srgbClr val="000000"/>
                </a:solidFill>
                <a:latin typeface="Calibri"/>
              </a:rPr>
              <a:t> </a:t>
            </a:r>
            <a:r>
              <a:rPr sz="1000" b="0" i="0" u="none" strike="noStrike" dirty="0" err="1">
                <a:solidFill>
                  <a:srgbClr val="000000"/>
                </a:solidFill>
                <a:latin typeface="Calibri"/>
              </a:rPr>
              <a:t>Кэрролла</a:t>
            </a:r>
            <a:r>
              <a:rPr sz="1000" b="0" i="0" u="none" strike="noStrike" dirty="0">
                <a:solidFill>
                  <a:srgbClr val="000000"/>
                </a:solidFill>
                <a:latin typeface="Calibri"/>
              </a:rPr>
              <a:t>
</a:t>
            </a:r>
            <a:r>
              <a:rPr sz="1000" b="0" i="0" u="none" strike="noStrike" dirty="0" err="1">
                <a:solidFill>
                  <a:srgbClr val="000000"/>
                </a:solidFill>
                <a:latin typeface="Calibri"/>
              </a:rPr>
              <a:t>Большой</a:t>
            </a:r>
            <a:r>
              <a:rPr sz="1000" b="0" i="0" u="none" strike="noStrike" dirty="0">
                <a:solidFill>
                  <a:srgbClr val="000000"/>
                </a:solidFill>
                <a:latin typeface="Calibri"/>
              </a:rPr>
              <a:t> </a:t>
            </a:r>
            <a:r>
              <a:rPr sz="1000" b="0" i="0" u="none" strike="noStrike" dirty="0" err="1">
                <a:solidFill>
                  <a:srgbClr val="000000"/>
                </a:solidFill>
                <a:latin typeface="Calibri"/>
              </a:rPr>
              <a:t>формат</a:t>
            </a:r>
            <a:r>
              <a:rPr sz="1000" b="0" i="0" u="none" strike="noStrike" dirty="0">
                <a:solidFill>
                  <a:srgbClr val="000000"/>
                </a:solidFill>
                <a:latin typeface="Calibri"/>
              </a:rPr>
              <a:t> и </a:t>
            </a:r>
            <a:r>
              <a:rPr sz="1000" b="0" i="0" u="none" strike="noStrike" dirty="0" err="1">
                <a:solidFill>
                  <a:srgbClr val="000000"/>
                </a:solidFill>
                <a:latin typeface="Calibri"/>
              </a:rPr>
              <a:t>невероятные</a:t>
            </a:r>
            <a:r>
              <a:rPr sz="1000" b="0" i="0" u="none" strike="noStrike" dirty="0">
                <a:solidFill>
                  <a:srgbClr val="000000"/>
                </a:solidFill>
                <a:latin typeface="Calibri"/>
              </a:rPr>
              <a:t> </a:t>
            </a:r>
            <a:r>
              <a:rPr sz="1000" b="0" i="0" u="none" strike="noStrike" dirty="0" err="1">
                <a:solidFill>
                  <a:srgbClr val="000000"/>
                </a:solidFill>
                <a:latin typeface="Calibri"/>
              </a:rPr>
              <a:t>иллюстрации</a:t>
            </a:r>
            <a:r>
              <a:rPr sz="1000" b="0" i="0" u="none" strike="noStrike" dirty="0">
                <a:solidFill>
                  <a:srgbClr val="000000"/>
                </a:solidFill>
                <a:latin typeface="Calibri"/>
              </a:rPr>
              <a:t> </a:t>
            </a:r>
            <a:r>
              <a:rPr sz="1000" b="0" i="0" u="none" strike="noStrike" dirty="0" err="1">
                <a:solidFill>
                  <a:srgbClr val="000000"/>
                </a:solidFill>
                <a:latin typeface="Calibri"/>
              </a:rPr>
              <a:t>Изабель</a:t>
            </a:r>
            <a:r>
              <a:rPr sz="1000" b="0" i="0" u="none" strike="noStrike" dirty="0">
                <a:solidFill>
                  <a:srgbClr val="000000"/>
                </a:solidFill>
                <a:latin typeface="Calibri"/>
              </a:rPr>
              <a:t> </a:t>
            </a:r>
            <a:r>
              <a:rPr sz="1000" b="0" i="0" u="none" strike="noStrike" dirty="0" err="1">
                <a:solidFill>
                  <a:srgbClr val="000000"/>
                </a:solidFill>
                <a:latin typeface="Calibri"/>
              </a:rPr>
              <a:t>Симлер</a:t>
            </a:r>
            <a:r>
              <a:rPr sz="1000" b="0" i="0" u="none" strike="noStrike" dirty="0">
                <a:solidFill>
                  <a:srgbClr val="000000"/>
                </a:solidFill>
                <a:latin typeface="Calibri"/>
              </a:rPr>
              <a:t> 
</a:t>
            </a:r>
            <a:r>
              <a:rPr sz="1000" b="0" i="0" u="none" strike="noStrike" dirty="0" err="1">
                <a:solidFill>
                  <a:srgbClr val="000000"/>
                </a:solidFill>
                <a:latin typeface="Calibri"/>
              </a:rPr>
              <a:t>Артобъект</a:t>
            </a:r>
            <a:r>
              <a:rPr sz="1000" b="0" i="0" u="none" strike="noStrike" dirty="0">
                <a:solidFill>
                  <a:srgbClr val="000000"/>
                </a:solidFill>
                <a:latin typeface="Calibri"/>
              </a:rPr>
              <a:t> с </a:t>
            </a:r>
            <a:r>
              <a:rPr sz="1000" b="0" i="0" u="none" strike="noStrike" dirty="0" err="1">
                <a:solidFill>
                  <a:srgbClr val="000000"/>
                </a:solidFill>
                <a:latin typeface="Calibri"/>
              </a:rPr>
              <a:t>тонкой</a:t>
            </a:r>
            <a:r>
              <a:rPr sz="1000" b="0" i="0" u="none" strike="noStrike" dirty="0">
                <a:solidFill>
                  <a:srgbClr val="000000"/>
                </a:solidFill>
                <a:latin typeface="Calibri"/>
              </a:rPr>
              <a:t> </a:t>
            </a:r>
            <a:r>
              <a:rPr sz="1000" b="0" i="0" u="none" strike="noStrike" dirty="0" err="1">
                <a:solidFill>
                  <a:srgbClr val="000000"/>
                </a:solidFill>
                <a:latin typeface="Calibri"/>
              </a:rPr>
              <a:t>графикой</a:t>
            </a:r>
            <a:r>
              <a:rPr sz="1000" b="0" i="0" u="none" strike="noStrike" dirty="0">
                <a:solidFill>
                  <a:srgbClr val="000000"/>
                </a:solidFill>
                <a:latin typeface="Calibri"/>
              </a:rPr>
              <a:t> и </a:t>
            </a:r>
            <a:r>
              <a:rPr sz="1000" b="0" i="0" u="none" strike="noStrike" dirty="0" err="1">
                <a:solidFill>
                  <a:srgbClr val="000000"/>
                </a:solidFill>
                <a:latin typeface="Calibri"/>
              </a:rPr>
              <a:t>насыщенными</a:t>
            </a:r>
            <a:r>
              <a:rPr sz="1000" b="0" i="0" u="none" strike="noStrike" dirty="0">
                <a:solidFill>
                  <a:srgbClr val="000000"/>
                </a:solidFill>
                <a:latin typeface="Calibri"/>
              </a:rPr>
              <a:t> </a:t>
            </a:r>
            <a:r>
              <a:rPr sz="1000" b="0" i="0" u="none" strike="noStrike" dirty="0" err="1">
                <a:solidFill>
                  <a:srgbClr val="000000"/>
                </a:solidFill>
                <a:latin typeface="Calibri"/>
              </a:rPr>
              <a:t>цветами</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Подарочное издание большого формата с завораживающими иллюстрациями французской художницы Изабель Симлер.
Однажды любознательная девочка Алиса отправилась в увлекательное путешествие за белым крол...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47103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52035"/>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0" y="5495925"/>
            <a:ext cx="314325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0" y="5876925"/>
            <a:ext cx="3074918"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6" tooltip="Скачать или посмотреть"/>
              </a:rPr>
              <a:t>MIF00051445.pdf </a:t>
            </a:r>
            <a:r>
              <a:t/>
            </a:r>
            <a:b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Комильфо. Китайские романы и маньхуа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978-5-04-229574-4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06.07.2026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9814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«Глобальный экзамен. Том 2»</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861774"/>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Серия</a:t>
            </a:r>
            <a:r>
              <a:rPr sz="1000" b="0" i="0" u="none" strike="noStrike" dirty="0">
                <a:solidFill>
                  <a:srgbClr val="000000"/>
                </a:solidFill>
                <a:latin typeface="Calibri"/>
              </a:rPr>
              <a:t> </a:t>
            </a:r>
            <a:r>
              <a:rPr sz="1000" b="0" i="0" u="none" strike="noStrike" dirty="0" err="1">
                <a:solidFill>
                  <a:srgbClr val="000000"/>
                </a:solidFill>
                <a:latin typeface="Calibri"/>
              </a:rPr>
              <a:t>Глобальный</a:t>
            </a:r>
            <a:r>
              <a:rPr sz="1000" b="0" i="0" u="none" strike="noStrike" dirty="0">
                <a:solidFill>
                  <a:srgbClr val="000000"/>
                </a:solidFill>
                <a:latin typeface="Calibri"/>
              </a:rPr>
              <a:t> </a:t>
            </a:r>
            <a:r>
              <a:rPr sz="1000" b="0" i="0" u="none" strike="noStrike" dirty="0" err="1">
                <a:solidFill>
                  <a:srgbClr val="000000"/>
                </a:solidFill>
                <a:latin typeface="Calibri"/>
              </a:rPr>
              <a:t>экзамен</a:t>
            </a:r>
            <a:r>
              <a:rPr sz="1000" b="0" i="0" u="none" strike="noStrike" dirty="0">
                <a:solidFill>
                  <a:srgbClr val="000000"/>
                </a:solidFill>
                <a:latin typeface="Calibri"/>
              </a:rPr>
              <a:t> </a:t>
            </a:r>
            <a:r>
              <a:rPr sz="1000" b="0" i="0" u="none" strike="noStrike" dirty="0" err="1">
                <a:solidFill>
                  <a:srgbClr val="000000"/>
                </a:solidFill>
                <a:latin typeface="Calibri"/>
              </a:rPr>
              <a:t>должна</a:t>
            </a:r>
            <a:r>
              <a:rPr sz="1000" b="0" i="0" u="none" strike="noStrike" dirty="0">
                <a:solidFill>
                  <a:srgbClr val="000000"/>
                </a:solidFill>
                <a:latin typeface="Calibri"/>
              </a:rPr>
              <a:t> </a:t>
            </a:r>
            <a:r>
              <a:rPr sz="1000" b="0" i="0" u="none" strike="noStrike" dirty="0" err="1">
                <a:solidFill>
                  <a:srgbClr val="000000"/>
                </a:solidFill>
                <a:latin typeface="Calibri"/>
              </a:rPr>
              <a:t>быть</a:t>
            </a:r>
            <a:r>
              <a:rPr sz="1000" b="0" i="0" u="none" strike="noStrike" dirty="0">
                <a:solidFill>
                  <a:srgbClr val="000000"/>
                </a:solidFill>
                <a:latin typeface="Calibri"/>
              </a:rPr>
              <a:t> в </a:t>
            </a:r>
            <a:r>
              <a:rPr sz="1000" b="0" i="0" u="none" strike="noStrike" dirty="0" err="1">
                <a:solidFill>
                  <a:srgbClr val="000000"/>
                </a:solidFill>
                <a:latin typeface="Calibri"/>
              </a:rPr>
              <a:t>книжном</a:t>
            </a:r>
            <a:r>
              <a:rPr sz="1000" b="0" i="0" u="none" strike="noStrike" dirty="0">
                <a:solidFill>
                  <a:srgbClr val="000000"/>
                </a:solidFill>
                <a:latin typeface="Calibri"/>
              </a:rPr>
              <a:t> </a:t>
            </a:r>
            <a:r>
              <a:rPr sz="1000" b="0" i="0" u="none" strike="noStrike" dirty="0" err="1">
                <a:solidFill>
                  <a:srgbClr val="000000"/>
                </a:solidFill>
                <a:latin typeface="Calibri"/>
              </a:rPr>
              <a:t>магазине</a:t>
            </a:r>
            <a:r>
              <a:rPr sz="1000" b="0" i="0" u="none" strike="noStrike" dirty="0">
                <a:solidFill>
                  <a:srgbClr val="000000"/>
                </a:solidFill>
                <a:latin typeface="Calibri"/>
              </a:rPr>
              <a:t>, </a:t>
            </a:r>
            <a:r>
              <a:rPr sz="1000" b="0" i="0" u="none" strike="noStrike" dirty="0" err="1">
                <a:solidFill>
                  <a:srgbClr val="000000"/>
                </a:solidFill>
                <a:latin typeface="Calibri"/>
              </a:rPr>
              <a:t>потому</a:t>
            </a:r>
            <a:r>
              <a:rPr sz="1000" b="0" i="0" u="none" strike="noStrike" dirty="0">
                <a:solidFill>
                  <a:srgbClr val="000000"/>
                </a:solidFill>
                <a:latin typeface="Calibri"/>
              </a:rPr>
              <a:t> </a:t>
            </a:r>
            <a:r>
              <a:rPr sz="1000" b="0" i="0" u="none" strike="noStrike" dirty="0" err="1">
                <a:solidFill>
                  <a:srgbClr val="000000"/>
                </a:solidFill>
                <a:latin typeface="Calibri"/>
              </a:rPr>
              <a:t>что</a:t>
            </a:r>
            <a:r>
              <a:rPr sz="1000" b="0" i="0" u="none" strike="noStrike" dirty="0">
                <a:solidFill>
                  <a:srgbClr val="000000"/>
                </a:solidFill>
                <a:latin typeface="Calibri"/>
              </a:rPr>
              <a:t> </a:t>
            </a:r>
            <a:r>
              <a:rPr sz="1000" b="0" i="0" u="none" strike="noStrike" dirty="0" err="1">
                <a:solidFill>
                  <a:srgbClr val="000000"/>
                </a:solidFill>
                <a:latin typeface="Calibri"/>
              </a:rPr>
              <a:t>она</a:t>
            </a:r>
            <a:r>
              <a:rPr sz="1000" b="0" i="0" u="none" strike="noStrike" dirty="0">
                <a:solidFill>
                  <a:srgbClr val="000000"/>
                </a:solidFill>
                <a:latin typeface="Calibri"/>
              </a:rPr>
              <a:t> </a:t>
            </a:r>
            <a:r>
              <a:rPr sz="1000" b="0" i="0" u="none" strike="noStrike" dirty="0" err="1">
                <a:solidFill>
                  <a:srgbClr val="000000"/>
                </a:solidFill>
                <a:latin typeface="Calibri"/>
              </a:rPr>
              <a:t>закрывает</a:t>
            </a:r>
            <a:r>
              <a:rPr sz="1000" b="0" i="0" u="none" strike="noStrike" dirty="0">
                <a:solidFill>
                  <a:srgbClr val="000000"/>
                </a:solidFill>
                <a:latin typeface="Calibri"/>
              </a:rPr>
              <a:t> </a:t>
            </a:r>
            <a:r>
              <a:rPr sz="1000" b="0" i="0" u="none" strike="noStrike" dirty="0" err="1">
                <a:solidFill>
                  <a:srgbClr val="000000"/>
                </a:solidFill>
                <a:latin typeface="Calibri"/>
              </a:rPr>
              <a:t>растущий</a:t>
            </a:r>
            <a:r>
              <a:rPr sz="1000" b="0" i="0" u="none" strike="noStrike" dirty="0">
                <a:solidFill>
                  <a:srgbClr val="000000"/>
                </a:solidFill>
                <a:latin typeface="Calibri"/>
              </a:rPr>
              <a:t> </a:t>
            </a:r>
            <a:r>
              <a:rPr sz="1000" b="0" i="0" u="none" strike="noStrike" dirty="0" err="1">
                <a:solidFill>
                  <a:srgbClr val="000000"/>
                </a:solidFill>
                <a:latin typeface="Calibri"/>
              </a:rPr>
              <a:t>спрос</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китайские</a:t>
            </a:r>
            <a:r>
              <a:rPr sz="1000" b="0" i="0" u="none" strike="noStrike" dirty="0">
                <a:solidFill>
                  <a:srgbClr val="000000"/>
                </a:solidFill>
                <a:latin typeface="Calibri"/>
              </a:rPr>
              <a:t> </a:t>
            </a:r>
            <a:r>
              <a:rPr sz="1000" b="0" i="0" u="none" strike="noStrike" dirty="0" err="1">
                <a:solidFill>
                  <a:srgbClr val="000000"/>
                </a:solidFill>
                <a:latin typeface="Calibri"/>
              </a:rPr>
              <a:t>новеллы</a:t>
            </a:r>
            <a:r>
              <a:rPr sz="1000" b="0" i="0" u="none" strike="noStrike" dirty="0">
                <a:solidFill>
                  <a:srgbClr val="000000"/>
                </a:solidFill>
                <a:latin typeface="Calibri"/>
              </a:rPr>
              <a:t> и </a:t>
            </a:r>
            <a:r>
              <a:rPr sz="1000" b="0" i="0" u="none" strike="noStrike" dirty="0" err="1">
                <a:solidFill>
                  <a:srgbClr val="000000"/>
                </a:solidFill>
                <a:latin typeface="Calibri"/>
              </a:rPr>
              <a:t>фандомное</a:t>
            </a:r>
            <a:r>
              <a:rPr sz="1000" b="0" i="0" u="none" strike="noStrike" dirty="0">
                <a:solidFill>
                  <a:srgbClr val="000000"/>
                </a:solidFill>
                <a:latin typeface="Calibri"/>
              </a:rPr>
              <a:t> </a:t>
            </a:r>
            <a:r>
              <a:rPr sz="1000" b="0" i="0" u="none" strike="noStrike" dirty="0" err="1">
                <a:solidFill>
                  <a:srgbClr val="000000"/>
                </a:solidFill>
                <a:latin typeface="Calibri"/>
              </a:rPr>
              <a:t>чтение</a:t>
            </a:r>
            <a:r>
              <a:rPr sz="1000" b="0" i="0" u="none" strike="noStrike" dirty="0">
                <a:solidFill>
                  <a:srgbClr val="000000"/>
                </a:solidFill>
                <a:latin typeface="Calibri"/>
              </a:rPr>
              <a:t> и </a:t>
            </a:r>
            <a:r>
              <a:rPr sz="1000" b="0" i="0" u="none" strike="noStrike" dirty="0" err="1">
                <a:solidFill>
                  <a:srgbClr val="000000"/>
                </a:solidFill>
                <a:latin typeface="Calibri"/>
              </a:rPr>
              <a:t>помогает</a:t>
            </a:r>
            <a:r>
              <a:rPr sz="1000" b="0" i="0" u="none" strike="noStrike" dirty="0">
                <a:solidFill>
                  <a:srgbClr val="000000"/>
                </a:solidFill>
                <a:latin typeface="Calibri"/>
              </a:rPr>
              <a:t> </a:t>
            </a:r>
            <a:r>
              <a:rPr sz="1000" b="0" i="0" u="none" strike="noStrike" dirty="0" err="1">
                <a:solidFill>
                  <a:srgbClr val="000000"/>
                </a:solidFill>
                <a:latin typeface="Calibri"/>
              </a:rPr>
              <a:t>магазину</a:t>
            </a:r>
            <a:r>
              <a:rPr sz="1000" b="0" i="0" u="none" strike="noStrike" dirty="0">
                <a:solidFill>
                  <a:srgbClr val="000000"/>
                </a:solidFill>
                <a:latin typeface="Calibri"/>
              </a:rPr>
              <a:t> </a:t>
            </a:r>
            <a:r>
              <a:rPr sz="1000" b="0" i="0" u="none" strike="noStrike" dirty="0" err="1">
                <a:solidFill>
                  <a:srgbClr val="000000"/>
                </a:solidFill>
                <a:latin typeface="Calibri"/>
              </a:rPr>
              <a:t>привлекать</a:t>
            </a:r>
            <a:r>
              <a:rPr sz="1000" b="0" i="0" u="none" strike="noStrike" dirty="0">
                <a:solidFill>
                  <a:srgbClr val="000000"/>
                </a:solidFill>
                <a:latin typeface="Calibri"/>
              </a:rPr>
              <a:t> </a:t>
            </a:r>
            <a:r>
              <a:rPr sz="1000" b="0" i="0" u="none" strike="noStrike" dirty="0" err="1">
                <a:solidFill>
                  <a:srgbClr val="000000"/>
                </a:solidFill>
                <a:latin typeface="Calibri"/>
              </a:rPr>
              <a:t>молодую</a:t>
            </a:r>
            <a:r>
              <a:rPr sz="1000" b="0" i="0" u="none" strike="noStrike" dirty="0">
                <a:solidFill>
                  <a:srgbClr val="000000"/>
                </a:solidFill>
                <a:latin typeface="Calibri"/>
              </a:rPr>
              <a:t>, </a:t>
            </a:r>
            <a:r>
              <a:rPr sz="1000" b="0" i="0" u="none" strike="noStrike" dirty="0" err="1">
                <a:solidFill>
                  <a:srgbClr val="000000"/>
                </a:solidFill>
                <a:latin typeface="Calibri"/>
              </a:rPr>
              <a:t>вовлечённую</a:t>
            </a:r>
            <a:r>
              <a:rPr sz="1000" b="0" i="0" u="none" strike="noStrike" dirty="0">
                <a:solidFill>
                  <a:srgbClr val="000000"/>
                </a:solidFill>
                <a:latin typeface="Calibri"/>
              </a:rPr>
              <a:t> </a:t>
            </a:r>
            <a:r>
              <a:rPr sz="1000" b="0" i="0" u="none" strike="noStrike" dirty="0" err="1">
                <a:solidFill>
                  <a:srgbClr val="000000"/>
                </a:solidFill>
                <a:latin typeface="Calibri"/>
              </a:rPr>
              <a:t>аудиторию</a:t>
            </a:r>
            <a:r>
              <a:rPr sz="1000" b="0" i="0" u="none" strike="noStrike" dirty="0">
                <a:solidFill>
                  <a:srgbClr val="000000"/>
                </a:solidFill>
                <a:latin typeface="Calibri"/>
              </a:rPr>
              <a:t>.
</a:t>
            </a:r>
            <a:r>
              <a:rPr sz="1000" b="0" i="0" u="none" strike="noStrike" dirty="0" err="1" smtClean="0">
                <a:solidFill>
                  <a:srgbClr val="000000"/>
                </a:solidFill>
                <a:latin typeface="Calibri"/>
              </a:rPr>
              <a:t>Привлекает</a:t>
            </a:r>
            <a:r>
              <a:rPr sz="1000" b="0" i="0" u="none" strike="noStrike" dirty="0" smtClean="0">
                <a:solidFill>
                  <a:srgbClr val="000000"/>
                </a:solidFill>
                <a:latin typeface="Calibri"/>
              </a:rPr>
              <a:t> </a:t>
            </a:r>
            <a:r>
              <a:rPr sz="1000" b="0" i="0" u="none" strike="noStrike" dirty="0" err="1">
                <a:solidFill>
                  <a:srgbClr val="000000"/>
                </a:solidFill>
                <a:latin typeface="Calibri"/>
              </a:rPr>
              <a:t>востребованную</a:t>
            </a:r>
            <a:r>
              <a:rPr sz="1000" b="0" i="0" u="none" strike="noStrike" dirty="0">
                <a:solidFill>
                  <a:srgbClr val="000000"/>
                </a:solidFill>
                <a:latin typeface="Calibri"/>
              </a:rPr>
              <a:t> </a:t>
            </a:r>
            <a:r>
              <a:rPr sz="1000" b="0" i="0" u="none" strike="noStrike" dirty="0" err="1">
                <a:solidFill>
                  <a:srgbClr val="000000"/>
                </a:solidFill>
                <a:latin typeface="Calibri"/>
              </a:rPr>
              <a:t>молодую</a:t>
            </a:r>
            <a:r>
              <a:rPr sz="1000" b="0" i="0" u="none" strike="noStrike" dirty="0">
                <a:solidFill>
                  <a:srgbClr val="000000"/>
                </a:solidFill>
                <a:latin typeface="Calibri"/>
              </a:rPr>
              <a:t> </a:t>
            </a:r>
            <a:r>
              <a:rPr sz="1000" b="0" i="0" u="none" strike="noStrike" dirty="0" err="1">
                <a:solidFill>
                  <a:srgbClr val="000000"/>
                </a:solidFill>
                <a:latin typeface="Calibri"/>
              </a:rPr>
              <a:t>аудиторию</a:t>
            </a:r>
            <a:r>
              <a:rPr sz="1000" b="0" i="0" u="none" strike="noStrike" dirty="0">
                <a:solidFill>
                  <a:srgbClr val="000000"/>
                </a:solidFill>
                <a:latin typeface="Calibri"/>
              </a:rPr>
              <a:t>
</a:t>
            </a:r>
          </a:p>
        </p:txBody>
      </p:sp>
      <p:sp>
        <p:nvSpPr>
          <p:cNvPr id="12" name="TextBox 11"/>
          <p:cNvSpPr txBox="1"/>
          <p:nvPr/>
        </p:nvSpPr>
        <p:spPr>
          <a:xfrm>
            <a:off x="3238500" y="385191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185285"/>
            <a:ext cx="5905500" cy="707886"/>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smtClean="0">
                <a:solidFill>
                  <a:srgbClr val="000000"/>
                </a:solidFill>
                <a:latin typeface="Calibri"/>
              </a:rPr>
              <a:t>Серия</a:t>
            </a:r>
            <a:r>
              <a:rPr sz="1000" b="0" i="0" u="none" strike="noStrike" dirty="0" smtClean="0">
                <a:solidFill>
                  <a:srgbClr val="000000"/>
                </a:solidFill>
                <a:latin typeface="Calibri"/>
              </a:rPr>
              <a:t> </a:t>
            </a:r>
            <a:r>
              <a:rPr sz="1000" b="0" i="0" u="none" strike="noStrike" dirty="0" err="1">
                <a:solidFill>
                  <a:srgbClr val="000000"/>
                </a:solidFill>
                <a:latin typeface="Calibri"/>
              </a:rPr>
              <a:t>Глобальный</a:t>
            </a:r>
            <a:r>
              <a:rPr sz="1000" b="0" i="0" u="none" strike="noStrike" dirty="0">
                <a:solidFill>
                  <a:srgbClr val="000000"/>
                </a:solidFill>
                <a:latin typeface="Calibri"/>
              </a:rPr>
              <a:t> </a:t>
            </a:r>
            <a:r>
              <a:rPr sz="1000" b="0" i="0" u="none" strike="noStrike" dirty="0" err="1">
                <a:solidFill>
                  <a:srgbClr val="000000"/>
                </a:solidFill>
                <a:latin typeface="Calibri"/>
              </a:rPr>
              <a:t>экзамен</a:t>
            </a:r>
            <a:r>
              <a:rPr sz="1000" b="0" i="0" u="none" strike="noStrike" dirty="0">
                <a:solidFill>
                  <a:srgbClr val="000000"/>
                </a:solidFill>
                <a:latin typeface="Calibri"/>
              </a:rPr>
              <a:t> </a:t>
            </a:r>
            <a:r>
              <a:rPr sz="1000" b="0" i="0" u="none" strike="noStrike" dirty="0" err="1">
                <a:solidFill>
                  <a:srgbClr val="000000"/>
                </a:solidFill>
                <a:latin typeface="Calibri"/>
              </a:rPr>
              <a:t>будет</a:t>
            </a:r>
            <a:r>
              <a:rPr sz="1000" b="0" i="0" u="none" strike="noStrike" dirty="0">
                <a:solidFill>
                  <a:srgbClr val="000000"/>
                </a:solidFill>
                <a:latin typeface="Calibri"/>
              </a:rPr>
              <a:t> </a:t>
            </a:r>
            <a:r>
              <a:rPr sz="1000" b="0" i="0" u="none" strike="noStrike" dirty="0" err="1">
                <a:solidFill>
                  <a:srgbClr val="000000"/>
                </a:solidFill>
                <a:latin typeface="Calibri"/>
              </a:rPr>
              <a:t>интересна</a:t>
            </a:r>
            <a:r>
              <a:rPr sz="1000" b="0" i="0" u="none" strike="noStrike" dirty="0">
                <a:solidFill>
                  <a:srgbClr val="000000"/>
                </a:solidFill>
                <a:latin typeface="Calibri"/>
              </a:rPr>
              <a:t> </a:t>
            </a:r>
            <a:r>
              <a:rPr sz="1000" b="0" i="0" u="none" strike="noStrike" dirty="0" err="1">
                <a:solidFill>
                  <a:srgbClr val="000000"/>
                </a:solidFill>
                <a:latin typeface="Calibri"/>
              </a:rPr>
              <a:t>покупателю</a:t>
            </a:r>
            <a:r>
              <a:rPr sz="1000" b="0" i="0" u="none" strike="noStrike" dirty="0">
                <a:solidFill>
                  <a:srgbClr val="000000"/>
                </a:solidFill>
                <a:latin typeface="Calibri"/>
              </a:rPr>
              <a:t>, </a:t>
            </a:r>
            <a:r>
              <a:rPr sz="1000" b="0" i="0" u="none" strike="noStrike" dirty="0" err="1">
                <a:solidFill>
                  <a:srgbClr val="000000"/>
                </a:solidFill>
                <a:latin typeface="Calibri"/>
              </a:rPr>
              <a:t>потому</a:t>
            </a:r>
            <a:r>
              <a:rPr sz="1000" b="0" i="0" u="none" strike="noStrike" dirty="0">
                <a:solidFill>
                  <a:srgbClr val="000000"/>
                </a:solidFill>
                <a:latin typeface="Calibri"/>
              </a:rPr>
              <a:t> </a:t>
            </a:r>
            <a:r>
              <a:rPr sz="1000" b="0" i="0" u="none" strike="noStrike" dirty="0" err="1">
                <a:solidFill>
                  <a:srgbClr val="000000"/>
                </a:solidFill>
                <a:latin typeface="Calibri"/>
              </a:rPr>
              <a:t>что</a:t>
            </a:r>
            <a:r>
              <a:rPr sz="1000" b="0" i="0" u="none" strike="noStrike" dirty="0">
                <a:solidFill>
                  <a:srgbClr val="000000"/>
                </a:solidFill>
                <a:latin typeface="Calibri"/>
              </a:rPr>
              <a:t> </a:t>
            </a:r>
            <a:r>
              <a:rPr sz="1000" b="0" i="0" u="none" strike="noStrike" dirty="0" err="1">
                <a:solidFill>
                  <a:srgbClr val="000000"/>
                </a:solidFill>
                <a:latin typeface="Calibri"/>
              </a:rPr>
              <a:t>она</a:t>
            </a:r>
            <a:r>
              <a:rPr sz="1000" b="0" i="0" u="none" strike="noStrike" dirty="0">
                <a:solidFill>
                  <a:srgbClr val="000000"/>
                </a:solidFill>
                <a:latin typeface="Calibri"/>
              </a:rPr>
              <a:t> </a:t>
            </a:r>
            <a:r>
              <a:rPr sz="1000" b="0" i="0" u="none" strike="noStrike" dirty="0" err="1">
                <a:solidFill>
                  <a:srgbClr val="000000"/>
                </a:solidFill>
                <a:latin typeface="Calibri"/>
              </a:rPr>
              <a:t>сочетает</a:t>
            </a:r>
            <a:r>
              <a:rPr sz="1000" b="0" i="0" u="none" strike="noStrike" dirty="0">
                <a:solidFill>
                  <a:srgbClr val="000000"/>
                </a:solidFill>
                <a:latin typeface="Calibri"/>
              </a:rPr>
              <a:t> </a:t>
            </a:r>
            <a:r>
              <a:rPr sz="1000" b="0" i="0" u="none" strike="noStrike" dirty="0" err="1">
                <a:solidFill>
                  <a:srgbClr val="000000"/>
                </a:solidFill>
                <a:latin typeface="Calibri"/>
              </a:rPr>
              <a:t>популярный</a:t>
            </a:r>
            <a:r>
              <a:rPr sz="1000" b="0" i="0" u="none" strike="noStrike" dirty="0">
                <a:solidFill>
                  <a:srgbClr val="000000"/>
                </a:solidFill>
                <a:latin typeface="Calibri"/>
              </a:rPr>
              <a:t> </a:t>
            </a:r>
            <a:r>
              <a:rPr sz="1000" b="0" i="0" u="none" strike="noStrike" dirty="0" err="1">
                <a:solidFill>
                  <a:srgbClr val="000000"/>
                </a:solidFill>
                <a:latin typeface="Calibri"/>
              </a:rPr>
              <a:t>азиатский</a:t>
            </a:r>
            <a:r>
              <a:rPr sz="1000" b="0" i="0" u="none" strike="noStrike" dirty="0">
                <a:solidFill>
                  <a:srgbClr val="000000"/>
                </a:solidFill>
                <a:latin typeface="Calibri"/>
              </a:rPr>
              <a:t> </a:t>
            </a:r>
            <a:r>
              <a:rPr sz="1000" b="0" i="0" u="none" strike="noStrike" dirty="0" err="1">
                <a:solidFill>
                  <a:srgbClr val="000000"/>
                </a:solidFill>
                <a:latin typeface="Calibri"/>
              </a:rPr>
              <a:t>формат</a:t>
            </a:r>
            <a:r>
              <a:rPr sz="1000" b="0" i="0" u="none" strike="noStrike" dirty="0">
                <a:solidFill>
                  <a:srgbClr val="000000"/>
                </a:solidFill>
                <a:latin typeface="Calibri"/>
              </a:rPr>
              <a:t>, </a:t>
            </a:r>
            <a:r>
              <a:rPr sz="1000" b="0" i="0" u="none" strike="noStrike" dirty="0" err="1">
                <a:solidFill>
                  <a:srgbClr val="000000"/>
                </a:solidFill>
                <a:latin typeface="Calibri"/>
              </a:rPr>
              <a:t>сильную</a:t>
            </a:r>
            <a:r>
              <a:rPr sz="1000" b="0" i="0" u="none" strike="noStrike" dirty="0">
                <a:solidFill>
                  <a:srgbClr val="000000"/>
                </a:solidFill>
                <a:latin typeface="Calibri"/>
              </a:rPr>
              <a:t> </a:t>
            </a:r>
            <a:r>
              <a:rPr sz="1000" b="0" i="0" u="none" strike="noStrike" dirty="0" err="1">
                <a:solidFill>
                  <a:srgbClr val="000000"/>
                </a:solidFill>
                <a:latin typeface="Calibri"/>
              </a:rPr>
              <a:t>сюжетную</a:t>
            </a:r>
            <a:r>
              <a:rPr sz="1000" b="0" i="0" u="none" strike="noStrike" dirty="0">
                <a:solidFill>
                  <a:srgbClr val="000000"/>
                </a:solidFill>
                <a:latin typeface="Calibri"/>
              </a:rPr>
              <a:t> </a:t>
            </a:r>
            <a:r>
              <a:rPr sz="1000" b="0" i="0" u="none" strike="noStrike" dirty="0" err="1">
                <a:solidFill>
                  <a:srgbClr val="000000"/>
                </a:solidFill>
                <a:latin typeface="Calibri"/>
              </a:rPr>
              <a:t>интригу</a:t>
            </a:r>
            <a:r>
              <a:rPr sz="1000" b="0" i="0" u="none" strike="noStrike" dirty="0">
                <a:solidFill>
                  <a:srgbClr val="000000"/>
                </a:solidFill>
                <a:latin typeface="Calibri"/>
              </a:rPr>
              <a:t>, </a:t>
            </a:r>
            <a:r>
              <a:rPr sz="1000" b="0" i="0" u="none" strike="noStrike" dirty="0" err="1">
                <a:solidFill>
                  <a:srgbClr val="000000"/>
                </a:solidFill>
                <a:latin typeface="Calibri"/>
              </a:rPr>
              <a:t>эмоциональную</a:t>
            </a:r>
            <a:r>
              <a:rPr sz="1000" b="0" i="0" u="none" strike="noStrike" dirty="0">
                <a:solidFill>
                  <a:srgbClr val="000000"/>
                </a:solidFill>
                <a:latin typeface="Calibri"/>
              </a:rPr>
              <a:t> </a:t>
            </a:r>
            <a:r>
              <a:rPr sz="1000" b="0" i="0" u="none" strike="noStrike" dirty="0" err="1">
                <a:solidFill>
                  <a:srgbClr val="000000"/>
                </a:solidFill>
                <a:latin typeface="Calibri"/>
              </a:rPr>
              <a:t>вовлечённость</a:t>
            </a:r>
            <a:r>
              <a:rPr sz="1000" b="0" i="0" u="none" strike="noStrike" dirty="0">
                <a:solidFill>
                  <a:srgbClr val="000000"/>
                </a:solidFill>
                <a:latin typeface="Calibri"/>
              </a:rPr>
              <a:t> и </a:t>
            </a:r>
            <a:r>
              <a:rPr sz="1000" b="0" i="0" u="none" strike="noStrike" dirty="0" err="1">
                <a:solidFill>
                  <a:srgbClr val="000000"/>
                </a:solidFill>
                <a:latin typeface="Calibri"/>
              </a:rPr>
              <a:t>фандомную</a:t>
            </a:r>
            <a:r>
              <a:rPr sz="1000" b="0" i="0" u="none" strike="noStrike" dirty="0">
                <a:solidFill>
                  <a:srgbClr val="000000"/>
                </a:solidFill>
                <a:latin typeface="Calibri"/>
              </a:rPr>
              <a:t> </a:t>
            </a:r>
            <a:r>
              <a:rPr sz="1000" b="0" i="0" u="none" strike="noStrike" dirty="0" err="1">
                <a:solidFill>
                  <a:srgbClr val="000000"/>
                </a:solidFill>
                <a:latin typeface="Calibri"/>
              </a:rPr>
              <a:t>ценность</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Нарушение правил экзамена  это поведение, заслуживающее порицания.
Если бы Система была человеком, она бы уже закатила истерику. Ю Хо, который и в одиночку д... </a:t>
            </a:r>
            <a:r>
              <a:rPr sz="1000" b="0" i="1" u="none" strike="noStrike">
                <a:solidFill>
                  <a:srgbClr val="E13716"/>
                </a:solidFill>
                <a:latin typeface="Calibri"/>
                <a:hlinkClick r:id="rId4" tooltip="Посмотреть в Витрине"/>
              </a:rPr>
              <a:t>подробнее</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Комильфо. Манга. Gachiakuta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978-5-04-242593-6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16.09.2026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33775"/>
          </a:xfrm>
          <a:prstGeom prst="rect">
            <a:avLst/>
          </a:prstGeom>
        </p:spPr>
      </p:pic>
      <p:sp>
        <p:nvSpPr>
          <p:cNvPr id="9" name="TextBox 8"/>
          <p:cNvSpPr txBox="1"/>
          <p:nvPr/>
        </p:nvSpPr>
        <p:spPr>
          <a:xfrm>
            <a:off x="3143250" y="1579061"/>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«Gachiakuta. Крутые отбросы. Том 7»</a:t>
            </a:r>
          </a:p>
        </p:txBody>
      </p:sp>
      <p:sp>
        <p:nvSpPr>
          <p:cNvPr id="10" name="TextBox 9"/>
          <p:cNvSpPr txBox="1"/>
          <p:nvPr/>
        </p:nvSpPr>
        <p:spPr>
          <a:xfrm>
            <a:off x="3238500" y="2041564"/>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374939"/>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Серия обрела популярность, благодаря официальному показу анимеэкранизации в России. Это Наруто для современных молодых читателей. Как Магическая битва, только более стильно нарисована </a:t>
            </a:r>
          </a:p>
        </p:txBody>
      </p:sp>
      <p:sp>
        <p:nvSpPr>
          <p:cNvPr id="12" name="TextBox 11"/>
          <p:cNvSpPr txBox="1"/>
          <p:nvPr/>
        </p:nvSpPr>
        <p:spPr>
          <a:xfrm>
            <a:off x="3238500" y="2851189"/>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184564"/>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Продолжение</a:t>
            </a:r>
            <a:r>
              <a:rPr sz="1000" b="0" i="0" u="none" strike="noStrike" dirty="0">
                <a:solidFill>
                  <a:srgbClr val="000000"/>
                </a:solidFill>
                <a:latin typeface="Calibri"/>
              </a:rPr>
              <a:t> </a:t>
            </a:r>
            <a:r>
              <a:rPr sz="1000" b="0" i="0" u="none" strike="noStrike" dirty="0" err="1">
                <a:solidFill>
                  <a:srgbClr val="000000"/>
                </a:solidFill>
                <a:latin typeface="Calibri"/>
              </a:rPr>
              <a:t>аниме</a:t>
            </a:r>
            <a:r>
              <a:rPr sz="1000" b="0" i="0" u="none" strike="noStrike" dirty="0">
                <a:solidFill>
                  <a:srgbClr val="000000"/>
                </a:solidFill>
                <a:latin typeface="Calibri"/>
              </a:rPr>
              <a:t> </a:t>
            </a:r>
            <a:r>
              <a:rPr sz="1000" b="0" i="0" u="none" strike="noStrike" dirty="0" err="1">
                <a:solidFill>
                  <a:srgbClr val="000000"/>
                </a:solidFill>
                <a:latin typeface="Calibri"/>
              </a:rPr>
              <a:t>Gachiakuta</a:t>
            </a:r>
            <a:r>
              <a:rPr sz="1000" b="0" i="0" u="none" strike="noStrike" dirty="0">
                <a:solidFill>
                  <a:srgbClr val="000000"/>
                </a:solidFill>
                <a:latin typeface="Calibri"/>
              </a:rPr>
              <a:t>
</a:t>
            </a:r>
            <a:r>
              <a:rPr sz="1000" b="0" i="0" u="none" strike="noStrike" dirty="0" err="1">
                <a:solidFill>
                  <a:srgbClr val="000000"/>
                </a:solidFill>
                <a:latin typeface="Calibri"/>
              </a:rPr>
              <a:t>Мальчик</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имени</a:t>
            </a:r>
            <a:r>
              <a:rPr sz="1000" b="0" i="0" u="none" strike="noStrike" dirty="0">
                <a:solidFill>
                  <a:srgbClr val="000000"/>
                </a:solidFill>
                <a:latin typeface="Calibri"/>
              </a:rPr>
              <a:t> </a:t>
            </a:r>
            <a:r>
              <a:rPr sz="1000" b="0" i="0" u="none" strike="noStrike" dirty="0" err="1">
                <a:solidFill>
                  <a:srgbClr val="000000"/>
                </a:solidFill>
                <a:latin typeface="Calibri"/>
              </a:rPr>
              <a:t>Рудо</a:t>
            </a:r>
            <a:r>
              <a:rPr sz="1000" b="0" i="0" u="none" strike="noStrike" dirty="0">
                <a:solidFill>
                  <a:srgbClr val="000000"/>
                </a:solidFill>
                <a:latin typeface="Calibri"/>
              </a:rPr>
              <a:t> </a:t>
            </a:r>
            <a:r>
              <a:rPr sz="1000" b="0" i="0" u="none" strike="noStrike" dirty="0" err="1">
                <a:solidFill>
                  <a:srgbClr val="000000"/>
                </a:solidFill>
                <a:latin typeface="Calibri"/>
              </a:rPr>
              <a:t>жил</a:t>
            </a:r>
            <a:r>
              <a:rPr sz="1000" b="0" i="0" u="none" strike="noStrike" dirty="0">
                <a:solidFill>
                  <a:srgbClr val="000000"/>
                </a:solidFill>
                <a:latin typeface="Calibri"/>
              </a:rPr>
              <a:t> в </a:t>
            </a:r>
            <a:r>
              <a:rPr sz="1000" b="0" i="0" u="none" strike="noStrike" dirty="0" err="1">
                <a:solidFill>
                  <a:srgbClr val="000000"/>
                </a:solidFill>
                <a:latin typeface="Calibri"/>
              </a:rPr>
              <a:t>трущобах</a:t>
            </a:r>
            <a:r>
              <a:rPr sz="1000" b="0" i="0" u="none" strike="noStrike" dirty="0">
                <a:solidFill>
                  <a:srgbClr val="000000"/>
                </a:solidFill>
                <a:latin typeface="Calibri"/>
              </a:rPr>
              <a:t> </a:t>
            </a:r>
            <a:r>
              <a:rPr sz="1000" b="0" i="0" u="none" strike="noStrike" dirty="0" err="1">
                <a:solidFill>
                  <a:srgbClr val="000000"/>
                </a:solidFill>
                <a:latin typeface="Calibri"/>
              </a:rPr>
              <a:t>Небесной</a:t>
            </a:r>
            <a:r>
              <a:rPr sz="1000" b="0" i="0" u="none" strike="noStrike" dirty="0">
                <a:solidFill>
                  <a:srgbClr val="000000"/>
                </a:solidFill>
                <a:latin typeface="Calibri"/>
              </a:rPr>
              <a:t> </a:t>
            </a:r>
            <a:r>
              <a:rPr sz="1000" b="0" i="0" u="none" strike="noStrike" dirty="0" err="1">
                <a:solidFill>
                  <a:srgbClr val="000000"/>
                </a:solidFill>
                <a:latin typeface="Calibri"/>
              </a:rPr>
              <a:t>тверди</a:t>
            </a:r>
            <a:r>
              <a:rPr sz="1000" b="0" i="0" u="none" strike="noStrike" dirty="0">
                <a:solidFill>
                  <a:srgbClr val="000000"/>
                </a:solidFill>
                <a:latin typeface="Calibri"/>
              </a:rPr>
              <a:t>  </a:t>
            </a:r>
            <a:r>
              <a:rPr sz="1000" b="0" i="0" u="none" strike="noStrike" dirty="0" err="1">
                <a:solidFill>
                  <a:srgbClr val="000000"/>
                </a:solidFill>
                <a:latin typeface="Calibri"/>
              </a:rPr>
              <a:t>летучего</a:t>
            </a:r>
            <a:r>
              <a:rPr sz="1000" b="0" i="0" u="none" strike="noStrike" dirty="0">
                <a:solidFill>
                  <a:srgbClr val="000000"/>
                </a:solidFill>
                <a:latin typeface="Calibri"/>
              </a:rPr>
              <a:t> </a:t>
            </a:r>
            <a:r>
              <a:rPr sz="1000" b="0" i="0" u="none" strike="noStrike" dirty="0" err="1">
                <a:solidFill>
                  <a:srgbClr val="000000"/>
                </a:solidFill>
                <a:latin typeface="Calibri"/>
              </a:rPr>
              <a:t>города</a:t>
            </a:r>
            <a:r>
              <a:rPr sz="1000" b="0" i="0" u="none" strike="noStrike" dirty="0">
                <a:solidFill>
                  <a:srgbClr val="000000"/>
                </a:solidFill>
                <a:latin typeface="Calibri"/>
              </a:rPr>
              <a:t>, </a:t>
            </a:r>
            <a:r>
              <a:rPr sz="1000" b="0" i="0" u="none" strike="noStrike" dirty="0" err="1">
                <a:solidFill>
                  <a:srgbClr val="000000"/>
                </a:solidFill>
                <a:latin typeface="Calibri"/>
              </a:rPr>
              <a:t>где</a:t>
            </a:r>
            <a:r>
              <a:rPr sz="1000" b="0" i="0" u="none" strike="noStrike" dirty="0">
                <a:solidFill>
                  <a:srgbClr val="000000"/>
                </a:solidFill>
                <a:latin typeface="Calibri"/>
              </a:rPr>
              <a:t> </a:t>
            </a:r>
            <a:r>
              <a:rPr sz="1000" b="0" i="0" u="none" strike="noStrike" dirty="0" err="1">
                <a:solidFill>
                  <a:srgbClr val="000000"/>
                </a:solidFill>
                <a:latin typeface="Calibri"/>
              </a:rPr>
              <a:t>царит</a:t>
            </a:r>
            <a:r>
              <a:rPr sz="1000" b="0" i="0" u="none" strike="noStrike" dirty="0">
                <a:solidFill>
                  <a:srgbClr val="000000"/>
                </a:solidFill>
                <a:latin typeface="Calibri"/>
              </a:rPr>
              <a:t> </a:t>
            </a:r>
            <a:r>
              <a:rPr sz="1000" b="0" i="0" u="none" strike="noStrike" dirty="0" err="1">
                <a:solidFill>
                  <a:srgbClr val="000000"/>
                </a:solidFill>
                <a:latin typeface="Calibri"/>
              </a:rPr>
              <a:t>неравенство</a:t>
            </a:r>
            <a:r>
              <a:rPr sz="1000" b="0" i="0" u="none" strike="noStrike" dirty="0">
                <a:solidFill>
                  <a:srgbClr val="000000"/>
                </a:solidFill>
                <a:latin typeface="Calibri"/>
              </a:rPr>
              <a:t> и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людей</a:t>
            </a:r>
            <a:r>
              <a:rPr sz="1000" b="0" i="0" u="none" strike="noStrike" dirty="0">
                <a:solidFill>
                  <a:srgbClr val="000000"/>
                </a:solidFill>
                <a:latin typeface="Calibri"/>
              </a:rPr>
              <a:t> </a:t>
            </a:r>
            <a:r>
              <a:rPr sz="1000" b="0" i="0" u="none" strike="noStrike" dirty="0" err="1">
                <a:solidFill>
                  <a:srgbClr val="000000"/>
                </a:solidFill>
                <a:latin typeface="Calibri"/>
              </a:rPr>
              <a:t>избавляются</a:t>
            </a:r>
            <a:r>
              <a:rPr sz="1000" b="0" i="0" u="none" strike="noStrike" dirty="0">
                <a:solidFill>
                  <a:srgbClr val="000000"/>
                </a:solidFill>
                <a:latin typeface="Calibri"/>
              </a:rPr>
              <a:t> </a:t>
            </a:r>
            <a:r>
              <a:rPr sz="1000" b="0" i="0" u="none" strike="noStrike" dirty="0" err="1">
                <a:solidFill>
                  <a:srgbClr val="000000"/>
                </a:solidFill>
                <a:latin typeface="Calibri"/>
              </a:rPr>
              <a:t>так</a:t>
            </a:r>
            <a:r>
              <a:rPr sz="1000" b="0" i="0" u="none" strike="noStrike" dirty="0">
                <a:solidFill>
                  <a:srgbClr val="000000"/>
                </a:solidFill>
                <a:latin typeface="Calibri"/>
              </a:rPr>
              <a:t> </a:t>
            </a:r>
            <a:r>
              <a:rPr sz="1000" b="0" i="0" u="none" strike="noStrike" dirty="0" err="1">
                <a:solidFill>
                  <a:srgbClr val="000000"/>
                </a:solidFill>
                <a:latin typeface="Calibri"/>
              </a:rPr>
              <a:t>же</a:t>
            </a:r>
            <a:r>
              <a:rPr sz="1000" b="0" i="0" u="none" strike="noStrike" dirty="0">
                <a:solidFill>
                  <a:srgbClr val="000000"/>
                </a:solidFill>
                <a:latin typeface="Calibri"/>
              </a:rPr>
              <a:t> </a:t>
            </a:r>
            <a:r>
              <a:rPr sz="1000" b="0" i="0" u="none" strike="noStrike" dirty="0" err="1">
                <a:solidFill>
                  <a:srgbClr val="000000"/>
                </a:solidFill>
                <a:latin typeface="Calibri"/>
              </a:rPr>
              <a:t>легко</a:t>
            </a:r>
            <a:r>
              <a:rPr sz="1000" b="0" i="0" u="none" strike="noStrike" dirty="0">
                <a:solidFill>
                  <a:srgbClr val="000000"/>
                </a:solidFill>
                <a:latin typeface="Calibri"/>
              </a:rPr>
              <a:t>, </a:t>
            </a:r>
            <a:r>
              <a:rPr sz="1000" b="0" i="0" u="none" strike="noStrike" dirty="0" err="1">
                <a:solidFill>
                  <a:srgbClr val="000000"/>
                </a:solidFill>
                <a:latin typeface="Calibri"/>
              </a:rPr>
              <a:t>как</a:t>
            </a:r>
            <a:r>
              <a:rPr sz="1000" b="0" i="0" u="none" strike="noStrike" dirty="0">
                <a:solidFill>
                  <a:srgbClr val="000000"/>
                </a:solidFill>
                <a:latin typeface="Calibri"/>
              </a:rPr>
              <a:t> и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ненужного</a:t>
            </a:r>
            <a:r>
              <a:rPr sz="1000" b="0" i="0" u="none" strike="noStrike" dirty="0">
                <a:solidFill>
                  <a:srgbClr val="000000"/>
                </a:solidFill>
                <a:latin typeface="Calibri"/>
              </a:rPr>
              <a:t> </a:t>
            </a:r>
            <a:r>
              <a:rPr sz="1000" b="0" i="0" u="none" strike="noStrike" dirty="0" err="1">
                <a:solidFill>
                  <a:srgbClr val="000000"/>
                </a:solidFill>
                <a:latin typeface="Calibri"/>
              </a:rPr>
              <a:t>мусора</a:t>
            </a:r>
            <a:r>
              <a:rPr sz="1000" b="0" i="0" u="none" strike="noStrike" dirty="0">
                <a:solidFill>
                  <a:srgbClr val="000000"/>
                </a:solidFill>
                <a:latin typeface="Calibri"/>
              </a:rPr>
              <a:t>. </a:t>
            </a:r>
            <a:r>
              <a:rPr sz="1000" b="0" i="0" u="none" strike="noStrike" dirty="0" err="1">
                <a:solidFill>
                  <a:srgbClr val="000000"/>
                </a:solidFill>
                <a:latin typeface="Calibri"/>
              </a:rPr>
              <a:t>Рудо</a:t>
            </a:r>
            <a:r>
              <a:rPr sz="1000" b="0" i="0" u="none" strike="noStrike" dirty="0">
                <a:solidFill>
                  <a:srgbClr val="000000"/>
                </a:solidFill>
                <a:latin typeface="Calibri"/>
              </a:rPr>
              <a:t>, </a:t>
            </a:r>
            <a:r>
              <a:rPr sz="1000" b="0" i="0" u="none" strike="noStrike" dirty="0" err="1">
                <a:solidFill>
                  <a:srgbClr val="000000"/>
                </a:solidFill>
                <a:latin typeface="Calibri"/>
              </a:rPr>
              <a:t>будучи</a:t>
            </a:r>
            <a:r>
              <a:rPr sz="1000" b="0" i="0" u="none" strike="noStrike" dirty="0">
                <a:solidFill>
                  <a:srgbClr val="000000"/>
                </a:solidFill>
                <a:latin typeface="Calibri"/>
              </a:rPr>
              <a:t> </a:t>
            </a:r>
            <a:r>
              <a:rPr sz="1000" b="0" i="0" u="none" strike="noStrike" dirty="0" err="1">
                <a:solidFill>
                  <a:srgbClr val="000000"/>
                </a:solidFill>
                <a:latin typeface="Calibri"/>
              </a:rPr>
              <a:t>сыном</a:t>
            </a:r>
            <a:r>
              <a:rPr sz="1000" b="0" i="0" u="none" strike="noStrike" dirty="0">
                <a:solidFill>
                  <a:srgbClr val="000000"/>
                </a:solidFill>
                <a:latin typeface="Calibri"/>
              </a:rPr>
              <a:t> </a:t>
            </a:r>
            <a:r>
              <a:rPr sz="1000" b="0" i="0" u="none" strike="noStrike" dirty="0" err="1">
                <a:solidFill>
                  <a:srgbClr val="000000"/>
                </a:solidFill>
                <a:latin typeface="Calibri"/>
              </a:rPr>
              <a:t>жестокого</a:t>
            </a:r>
            <a:r>
              <a:rPr sz="1000" b="0" i="0" u="none" strike="noStrike" dirty="0">
                <a:solidFill>
                  <a:srgbClr val="000000"/>
                </a:solidFill>
                <a:latin typeface="Calibri"/>
              </a:rPr>
              <a:t> </a:t>
            </a:r>
            <a:r>
              <a:rPr sz="1000" b="0" i="0" u="none" strike="noStrike" dirty="0" err="1">
                <a:solidFill>
                  <a:srgbClr val="000000"/>
                </a:solidFill>
                <a:latin typeface="Calibri"/>
              </a:rPr>
              <a:t>убийцы</a:t>
            </a:r>
            <a:r>
              <a:rPr sz="1000" b="0" i="0" u="none" strike="noStrike" dirty="0">
                <a:solidFill>
                  <a:srgbClr val="000000"/>
                </a:solidFill>
                <a:latin typeface="Calibri"/>
              </a:rPr>
              <a:t>, </a:t>
            </a:r>
            <a:r>
              <a:rPr sz="1000" b="0" i="0" u="none" strike="noStrike" dirty="0" err="1">
                <a:solidFill>
                  <a:srgbClr val="000000"/>
                </a:solidFill>
                <a:latin typeface="Calibri"/>
              </a:rPr>
              <a:t>стал</a:t>
            </a:r>
            <a:r>
              <a:rPr sz="1000" b="0" i="0" u="none" strike="noStrike" dirty="0">
                <a:solidFill>
                  <a:srgbClr val="000000"/>
                </a:solidFill>
                <a:latin typeface="Calibri"/>
              </a:rPr>
              <a:t> </a:t>
            </a:r>
            <a:r>
              <a:rPr sz="1000" b="0" i="0" u="none" strike="noStrike" dirty="0" err="1">
                <a:solidFill>
                  <a:srgbClr val="000000"/>
                </a:solidFill>
                <a:latin typeface="Calibri"/>
              </a:rPr>
              <a:t>изгоем</a:t>
            </a:r>
            <a:r>
              <a:rPr sz="1000" b="0" i="0" u="none" strike="noStrike" dirty="0">
                <a:solidFill>
                  <a:srgbClr val="000000"/>
                </a:solidFill>
                <a:latin typeface="Calibri"/>
              </a:rPr>
              <a:t> </a:t>
            </a:r>
            <a:r>
              <a:rPr sz="1000" b="0" i="0" u="none" strike="noStrike" dirty="0" err="1">
                <a:solidFill>
                  <a:srgbClr val="000000"/>
                </a:solidFill>
                <a:latin typeface="Calibri"/>
              </a:rPr>
              <a:t>среди</a:t>
            </a:r>
            <a:r>
              <a:rPr sz="1000" b="0" i="0" u="none" strike="noStrike" dirty="0">
                <a:solidFill>
                  <a:srgbClr val="000000"/>
                </a:solidFill>
                <a:latin typeface="Calibri"/>
              </a:rPr>
              <a:t> </a:t>
            </a:r>
            <a:r>
              <a:rPr sz="1000" b="0" i="0" u="none" strike="noStrike" dirty="0" err="1">
                <a:solidFill>
                  <a:srgbClr val="000000"/>
                </a:solidFill>
                <a:latin typeface="Calibri"/>
              </a:rPr>
              <a:t>изгоев</a:t>
            </a:r>
            <a:r>
              <a:rPr sz="1000" b="0" i="0" u="none" strike="noStrike" dirty="0">
                <a:solidFill>
                  <a:srgbClr val="000000"/>
                </a:solidFill>
                <a:latin typeface="Calibri"/>
              </a:rPr>
              <a:t> и </a:t>
            </a:r>
            <a:r>
              <a:rPr sz="1000" b="0" i="0" u="none" strike="noStrike" dirty="0" err="1">
                <a:solidFill>
                  <a:srgbClr val="000000"/>
                </a:solidFill>
                <a:latin typeface="Calibri"/>
              </a:rPr>
              <a:t>нашёл</a:t>
            </a:r>
            <a:r>
              <a:rPr sz="1000" b="0" i="0" u="none" strike="noStrike" dirty="0">
                <a:solidFill>
                  <a:srgbClr val="000000"/>
                </a:solidFill>
                <a:latin typeface="Calibri"/>
              </a:rPr>
              <a:t> </a:t>
            </a:r>
            <a:r>
              <a:rPr sz="1000" b="0" i="0" u="none" strike="noStrike" dirty="0" err="1">
                <a:solidFill>
                  <a:srgbClr val="000000"/>
                </a:solidFill>
                <a:latin typeface="Calibri"/>
              </a:rPr>
              <a:t>утешение</a:t>
            </a:r>
            <a:r>
              <a:rPr sz="1000" b="0" i="0" u="none" strike="noStrike" dirty="0">
                <a:solidFill>
                  <a:srgbClr val="000000"/>
                </a:solidFill>
                <a:latin typeface="Calibri"/>
              </a:rPr>
              <a:t> в </a:t>
            </a:r>
            <a:r>
              <a:rPr sz="1000" b="0" i="0" u="none" strike="noStrike" dirty="0" err="1">
                <a:solidFill>
                  <a:srgbClr val="000000"/>
                </a:solidFill>
                <a:latin typeface="Calibri"/>
              </a:rPr>
              <a:t>спасении</a:t>
            </a:r>
            <a:r>
              <a:rPr sz="1000" b="0" i="0" u="none" strike="noStrike" dirty="0">
                <a:solidFill>
                  <a:srgbClr val="000000"/>
                </a:solidFill>
                <a:latin typeface="Calibri"/>
              </a:rPr>
              <a:t> </a:t>
            </a:r>
            <a:r>
              <a:rPr sz="1000" b="0" i="0" u="none" strike="noStrike" dirty="0" err="1">
                <a:solidFill>
                  <a:srgbClr val="000000"/>
                </a:solidFill>
                <a:latin typeface="Calibri"/>
              </a:rPr>
              <a:t>выброшенных</a:t>
            </a:r>
            <a:r>
              <a:rPr sz="1000" b="0" i="0" u="none" strike="noStrike" dirty="0">
                <a:solidFill>
                  <a:srgbClr val="000000"/>
                </a:solidFill>
                <a:latin typeface="Calibri"/>
              </a:rPr>
              <a:t> </a:t>
            </a:r>
            <a:r>
              <a:rPr sz="1000" b="0" i="0" u="none" strike="noStrike" dirty="0" err="1">
                <a:solidFill>
                  <a:srgbClr val="000000"/>
                </a:solidFill>
                <a:latin typeface="Calibri"/>
              </a:rPr>
              <a:t>вещей</a:t>
            </a:r>
            <a:r>
              <a:rPr sz="1000" b="0" i="0" u="none" strike="noStrike" dirty="0">
                <a:solidFill>
                  <a:srgbClr val="000000"/>
                </a:solidFill>
                <a:latin typeface="Calibri"/>
              </a:rPr>
              <a:t>. В </a:t>
            </a:r>
            <a:r>
              <a:rPr sz="1000" b="0" i="0" u="none" strike="noStrike" dirty="0" err="1">
                <a:solidFill>
                  <a:srgbClr val="000000"/>
                </a:solidFill>
                <a:latin typeface="Calibri"/>
              </a:rPr>
              <a:t>итоге</a:t>
            </a:r>
            <a:r>
              <a:rPr sz="1000" b="0" i="0" u="none" strike="noStrike" dirty="0">
                <a:solidFill>
                  <a:srgbClr val="000000"/>
                </a:solidFill>
                <a:latin typeface="Calibri"/>
              </a:rPr>
              <a:t> </a:t>
            </a:r>
            <a:r>
              <a:rPr sz="1000" b="0" i="0" u="none" strike="noStrike" dirty="0" err="1">
                <a:solidFill>
                  <a:srgbClr val="000000"/>
                </a:solidFill>
                <a:latin typeface="Calibri"/>
              </a:rPr>
              <a:t>его</a:t>
            </a:r>
            <a:r>
              <a:rPr sz="1000" b="0" i="0" u="none" strike="noStrike" dirty="0">
                <a:solidFill>
                  <a:srgbClr val="000000"/>
                </a:solidFill>
                <a:latin typeface="Calibri"/>
              </a:rPr>
              <a:t> </a:t>
            </a:r>
            <a:r>
              <a:rPr sz="1000" b="0" i="0" u="none" strike="noStrike" dirty="0" err="1">
                <a:solidFill>
                  <a:srgbClr val="000000"/>
                </a:solidFill>
                <a:latin typeface="Calibri"/>
              </a:rPr>
              <a:t>обвинили</a:t>
            </a:r>
            <a:r>
              <a:rPr sz="1000" b="0" i="0" u="none" strike="noStrike" dirty="0">
                <a:solidFill>
                  <a:srgbClr val="000000"/>
                </a:solidFill>
                <a:latin typeface="Calibri"/>
              </a:rPr>
              <a:t> в </a:t>
            </a:r>
            <a:r>
              <a:rPr sz="1000" b="0" i="0" u="none" strike="noStrike" dirty="0" err="1">
                <a:solidFill>
                  <a:srgbClr val="000000"/>
                </a:solidFill>
                <a:latin typeface="Calibri"/>
              </a:rPr>
              <a:t>преступлении</a:t>
            </a:r>
            <a:r>
              <a:rPr sz="1000" b="0" i="0" u="none" strike="noStrike" dirty="0">
                <a:solidFill>
                  <a:srgbClr val="000000"/>
                </a:solidFill>
                <a:latin typeface="Calibri"/>
              </a:rPr>
              <a:t>, </a:t>
            </a:r>
            <a:r>
              <a:rPr sz="1000" b="0" i="0" u="none" strike="noStrike" dirty="0" err="1">
                <a:solidFill>
                  <a:srgbClr val="000000"/>
                </a:solidFill>
                <a:latin typeface="Calibri"/>
              </a:rPr>
              <a:t>которого</a:t>
            </a:r>
            <a:r>
              <a:rPr sz="1000" b="0" i="0" u="none" strike="noStrike" dirty="0">
                <a:solidFill>
                  <a:srgbClr val="000000"/>
                </a:solidFill>
                <a:latin typeface="Calibri"/>
              </a:rPr>
              <a:t> </a:t>
            </a:r>
            <a:r>
              <a:rPr sz="1000" b="0" i="0" u="none" strike="noStrike" dirty="0" err="1">
                <a:solidFill>
                  <a:srgbClr val="000000"/>
                </a:solidFill>
                <a:latin typeface="Calibri"/>
              </a:rPr>
              <a:t>он</a:t>
            </a:r>
            <a:r>
              <a:rPr sz="1000" b="0" i="0" u="none" strike="noStrike" dirty="0">
                <a:solidFill>
                  <a:srgbClr val="000000"/>
                </a:solidFill>
                <a:latin typeface="Calibri"/>
              </a:rPr>
              <a:t> </a:t>
            </a:r>
            <a:r>
              <a:rPr sz="1000" b="0" i="0" u="none" strike="noStrike" dirty="0" err="1">
                <a:solidFill>
                  <a:srgbClr val="000000"/>
                </a:solidFill>
                <a:latin typeface="Calibri"/>
              </a:rPr>
              <a:t>не</a:t>
            </a:r>
            <a:r>
              <a:rPr sz="1000" b="0" i="0" u="none" strike="noStrike" dirty="0">
                <a:solidFill>
                  <a:srgbClr val="000000"/>
                </a:solidFill>
                <a:latin typeface="Calibri"/>
              </a:rPr>
              <a:t> </a:t>
            </a:r>
            <a:r>
              <a:rPr sz="1000" b="0" i="0" u="none" strike="noStrike" dirty="0" err="1">
                <a:solidFill>
                  <a:srgbClr val="000000"/>
                </a:solidFill>
                <a:latin typeface="Calibri"/>
              </a:rPr>
              <a:t>совершал</a:t>
            </a:r>
            <a:r>
              <a:rPr sz="1000" b="0" i="0" u="none" strike="noStrike" dirty="0">
                <a:solidFill>
                  <a:srgbClr val="000000"/>
                </a:solidFill>
                <a:latin typeface="Calibri"/>
              </a:rPr>
              <a:t>, и </a:t>
            </a:r>
            <a:r>
              <a:rPr sz="1000" b="0" i="0" u="none" strike="noStrike" dirty="0" err="1">
                <a:solidFill>
                  <a:srgbClr val="000000"/>
                </a:solidFill>
                <a:latin typeface="Calibri"/>
              </a:rPr>
              <a:t>сбросили</a:t>
            </a:r>
            <a:r>
              <a:rPr sz="1000" b="0" i="0" u="none" strike="noStrike" dirty="0">
                <a:solidFill>
                  <a:srgbClr val="000000"/>
                </a:solidFill>
                <a:latin typeface="Calibri"/>
              </a:rPr>
              <a:t> в </a:t>
            </a:r>
            <a:r>
              <a:rPr sz="1000" b="0" i="0" u="none" strike="noStrike" dirty="0" err="1">
                <a:solidFill>
                  <a:srgbClr val="000000"/>
                </a:solidFill>
                <a:latin typeface="Calibri"/>
              </a:rPr>
              <a:t>Бездну</a:t>
            </a:r>
            <a:r>
              <a:rPr sz="1000" b="0" i="0" u="none" strike="noStrike" dirty="0">
                <a:solidFill>
                  <a:srgbClr val="000000"/>
                </a:solidFill>
                <a:latin typeface="Calibri"/>
              </a:rPr>
              <a:t>  </a:t>
            </a:r>
            <a:r>
              <a:rPr sz="1000" b="0" i="0" u="none" strike="noStrike" dirty="0" err="1">
                <a:solidFill>
                  <a:srgbClr val="000000"/>
                </a:solidFill>
                <a:latin typeface="Calibri"/>
              </a:rPr>
              <a:t>огромную</a:t>
            </a:r>
            <a:r>
              <a:rPr sz="1000" b="0" i="0" u="none" strike="noStrike" dirty="0">
                <a:solidFill>
                  <a:srgbClr val="000000"/>
                </a:solidFill>
                <a:latin typeface="Calibri"/>
              </a:rPr>
              <a:t> </a:t>
            </a:r>
            <a:r>
              <a:rPr sz="1000" b="0" i="0" u="none" strike="noStrike" dirty="0" err="1">
                <a:solidFill>
                  <a:srgbClr val="000000"/>
                </a:solidFill>
                <a:latin typeface="Calibri"/>
              </a:rPr>
              <a:t>яму</a:t>
            </a:r>
            <a:r>
              <a:rPr sz="1000" b="0" i="0" u="none" strike="noStrike" dirty="0">
                <a:solidFill>
                  <a:srgbClr val="000000"/>
                </a:solidFill>
                <a:latin typeface="Calibri"/>
              </a:rPr>
              <a:t>, </a:t>
            </a:r>
            <a:r>
              <a:rPr sz="1000" b="0" i="0" u="none" strike="noStrike" dirty="0" err="1">
                <a:solidFill>
                  <a:srgbClr val="000000"/>
                </a:solidFill>
                <a:latin typeface="Calibri"/>
              </a:rPr>
              <a:t>куда</a:t>
            </a:r>
            <a:r>
              <a:rPr sz="1000" b="0" i="0" u="none" strike="noStrike" dirty="0">
                <a:solidFill>
                  <a:srgbClr val="000000"/>
                </a:solidFill>
                <a:latin typeface="Calibri"/>
              </a:rPr>
              <a:t> </a:t>
            </a:r>
            <a:r>
              <a:rPr sz="1000" b="0" i="0" u="none" strike="noStrike" dirty="0" err="1">
                <a:solidFill>
                  <a:srgbClr val="000000"/>
                </a:solidFill>
                <a:latin typeface="Calibri"/>
              </a:rPr>
              <a:t>небожители</a:t>
            </a:r>
            <a:r>
              <a:rPr sz="1000" b="0" i="0" u="none" strike="noStrike" dirty="0">
                <a:solidFill>
                  <a:srgbClr val="000000"/>
                </a:solidFill>
                <a:latin typeface="Calibri"/>
              </a:rPr>
              <a:t> </a:t>
            </a:r>
            <a:r>
              <a:rPr sz="1000" b="0" i="0" u="none" strike="noStrike" dirty="0" err="1">
                <a:solidFill>
                  <a:srgbClr val="000000"/>
                </a:solidFill>
                <a:latin typeface="Calibri"/>
              </a:rPr>
              <a:t>скидывают</a:t>
            </a:r>
            <a:r>
              <a:rPr sz="1000" b="0" i="0" u="none" strike="noStrike" dirty="0">
                <a:solidFill>
                  <a:srgbClr val="000000"/>
                </a:solidFill>
                <a:latin typeface="Calibri"/>
              </a:rPr>
              <a:t> </a:t>
            </a:r>
            <a:r>
              <a:rPr sz="1000" b="0" i="0" u="none" strike="noStrike" dirty="0" err="1">
                <a:solidFill>
                  <a:srgbClr val="000000"/>
                </a:solidFill>
                <a:latin typeface="Calibri"/>
              </a:rPr>
              <a:t>всю</a:t>
            </a:r>
            <a:r>
              <a:rPr sz="1000" b="0" i="0" u="none" strike="noStrike" dirty="0">
                <a:solidFill>
                  <a:srgbClr val="000000"/>
                </a:solidFill>
                <a:latin typeface="Calibri"/>
              </a:rPr>
              <a:t> </a:t>
            </a:r>
            <a:r>
              <a:rPr sz="1000" b="0" i="0" u="none" strike="noStrike" dirty="0" err="1">
                <a:solidFill>
                  <a:srgbClr val="000000"/>
                </a:solidFill>
                <a:latin typeface="Calibri"/>
              </a:rPr>
              <a:t>грязь</a:t>
            </a:r>
            <a:r>
              <a:rPr sz="1000" b="0" i="0" u="none" strike="noStrike" dirty="0">
                <a:solidFill>
                  <a:srgbClr val="000000"/>
                </a:solidFill>
                <a:latin typeface="Calibri"/>
              </a:rPr>
              <a:t>.
</a:t>
            </a:r>
            <a:r>
              <a:rPr sz="1000" b="0" i="0" u="none" strike="noStrike" dirty="0" err="1">
                <a:solidFill>
                  <a:srgbClr val="000000"/>
                </a:solidFill>
                <a:latin typeface="Calibri"/>
              </a:rPr>
              <a:t>Однако</a:t>
            </a:r>
            <a:r>
              <a:rPr sz="1000" b="0" i="0" u="none" strike="noStrike" dirty="0">
                <a:solidFill>
                  <a:srgbClr val="000000"/>
                </a:solidFill>
                <a:latin typeface="Calibri"/>
              </a:rPr>
              <a:t> </a:t>
            </a:r>
            <a:r>
              <a:rPr sz="1000" b="0" i="0" u="none" strike="noStrike" dirty="0" err="1">
                <a:solidFill>
                  <a:srgbClr val="000000"/>
                </a:solidFill>
                <a:latin typeface="Calibri"/>
              </a:rPr>
              <a:t>Бездна</a:t>
            </a:r>
            <a:r>
              <a:rPr sz="1000" b="0" i="0" u="none" strike="noStrike" dirty="0">
                <a:solidFill>
                  <a:srgbClr val="000000"/>
                </a:solidFill>
                <a:latin typeface="Calibri"/>
              </a:rPr>
              <a:t> </a:t>
            </a:r>
            <a:r>
              <a:rPr sz="1000" b="0" i="0" u="none" strike="noStrike" dirty="0" err="1">
                <a:solidFill>
                  <a:srgbClr val="000000"/>
                </a:solidFill>
                <a:latin typeface="Calibri"/>
              </a:rPr>
              <a:t>оказалась</a:t>
            </a:r>
            <a:r>
              <a:rPr sz="1000" b="0" i="0" u="none" strike="noStrike" dirty="0">
                <a:solidFill>
                  <a:srgbClr val="000000"/>
                </a:solidFill>
                <a:latin typeface="Calibri"/>
              </a:rPr>
              <a:t> </a:t>
            </a:r>
            <a:r>
              <a:rPr sz="1000" b="0" i="0" u="none" strike="noStrike" dirty="0" err="1">
                <a:solidFill>
                  <a:srgbClr val="000000"/>
                </a:solidFill>
                <a:latin typeface="Calibri"/>
              </a:rPr>
              <a:t>об</a:t>
            </a:r>
            <a:endParaRPr sz="1000" b="0" i="0" u="none" strike="noStrike" dirty="0">
              <a:solidFill>
                <a:srgbClr val="000000"/>
              </a:solidFill>
              <a:latin typeface="Calibri"/>
            </a:endParaRP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Мальчик по имени Рудо жил в трущобах Небесной тверди  летучего города, где царит неравенст...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541877"/>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22877"/>
            <a:ext cx="5839883" cy="553998"/>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Реклама</a:t>
            </a:r>
            <a:r>
              <a:rPr sz="1000" b="0" i="0" u="none" strike="noStrike" dirty="0">
                <a:solidFill>
                  <a:srgbClr val="000000"/>
                </a:solidFill>
                <a:latin typeface="Calibri"/>
              </a:rPr>
              <a:t> у </a:t>
            </a:r>
            <a:r>
              <a:rPr sz="1000" b="0" i="0" u="none" strike="noStrike" dirty="0" err="1">
                <a:solidFill>
                  <a:srgbClr val="000000"/>
                </a:solidFill>
                <a:latin typeface="Calibri"/>
              </a:rPr>
              <a:t>тематических</a:t>
            </a:r>
            <a:r>
              <a:rPr sz="1000" b="0" i="0" u="none" strike="noStrike" dirty="0">
                <a:solidFill>
                  <a:srgbClr val="000000"/>
                </a:solidFill>
                <a:latin typeface="Calibri"/>
              </a:rPr>
              <a:t> </a:t>
            </a:r>
            <a:r>
              <a:rPr sz="1000" b="0" i="0" u="none" strike="noStrike" dirty="0" err="1">
                <a:solidFill>
                  <a:srgbClr val="000000"/>
                </a:solidFill>
                <a:latin typeface="Calibri"/>
              </a:rPr>
              <a:t>блогеров</a:t>
            </a:r>
            <a:r>
              <a:rPr sz="1000" b="0" i="0" u="none" strike="noStrike" dirty="0">
                <a:solidFill>
                  <a:srgbClr val="000000"/>
                </a:solidFill>
                <a:latin typeface="Calibri"/>
              </a:rPr>
              <a:t> и в </a:t>
            </a:r>
            <a:r>
              <a:rPr sz="1000" b="0" i="0" u="none" strike="noStrike" dirty="0" err="1">
                <a:solidFill>
                  <a:srgbClr val="000000"/>
                </a:solidFill>
                <a:latin typeface="Calibri"/>
              </a:rPr>
              <a:t>новостных</a:t>
            </a:r>
            <a:r>
              <a:rPr sz="1000" b="0" i="0" u="none" strike="noStrike" dirty="0">
                <a:solidFill>
                  <a:srgbClr val="000000"/>
                </a:solidFill>
                <a:latin typeface="Calibri"/>
              </a:rPr>
              <a:t> </a:t>
            </a:r>
            <a:r>
              <a:rPr sz="1000" b="0" i="0" u="none" strike="noStrike" dirty="0" err="1">
                <a:solidFill>
                  <a:srgbClr val="000000"/>
                </a:solidFill>
                <a:latin typeface="Calibri"/>
              </a:rPr>
              <a:t>каналах</a:t>
            </a:r>
            <a:r>
              <a:rPr sz="1000" b="0" i="0" u="none" strike="noStrike" dirty="0">
                <a:solidFill>
                  <a:srgbClr val="000000"/>
                </a:solidFill>
                <a:latin typeface="Calibri"/>
              </a:rPr>
              <a:t> </a:t>
            </a:r>
            <a:r>
              <a:rPr sz="1000" b="0" i="0" u="none" strike="noStrike" dirty="0" err="1">
                <a:solidFill>
                  <a:srgbClr val="000000"/>
                </a:solidFill>
                <a:latin typeface="Calibri"/>
              </a:rPr>
              <a:t>про</a:t>
            </a:r>
            <a:r>
              <a:rPr sz="1000" b="0" i="0" u="none" strike="noStrike" dirty="0">
                <a:solidFill>
                  <a:srgbClr val="000000"/>
                </a:solidFill>
                <a:latin typeface="Calibri"/>
              </a:rPr>
              <a:t> </a:t>
            </a:r>
            <a:r>
              <a:rPr sz="1000" b="0" i="0" u="none" strike="noStrike" dirty="0" err="1">
                <a:solidFill>
                  <a:srgbClr val="000000"/>
                </a:solidFill>
                <a:latin typeface="Calibri"/>
              </a:rPr>
              <a:t>азиатскую</a:t>
            </a:r>
            <a:r>
              <a:rPr sz="1000" b="0" i="0" u="none" strike="noStrike" dirty="0">
                <a:solidFill>
                  <a:srgbClr val="000000"/>
                </a:solidFill>
                <a:latin typeface="Calibri"/>
              </a:rPr>
              <a:t> </a:t>
            </a:r>
            <a:r>
              <a:rPr sz="1000" b="0" i="0" u="none" strike="noStrike" dirty="0" err="1">
                <a:solidFill>
                  <a:srgbClr val="000000"/>
                </a:solidFill>
                <a:latin typeface="Calibri"/>
              </a:rPr>
              <a:t>культуру</a:t>
            </a:r>
            <a:r>
              <a:rPr sz="1000" b="0" i="0" u="none" strike="noStrike" dirty="0">
                <a:solidFill>
                  <a:srgbClr val="000000"/>
                </a:solidFill>
                <a:latin typeface="Calibri"/>
              </a:rPr>
              <a:t>, </a:t>
            </a:r>
            <a:r>
              <a:rPr sz="1000" b="0" i="0" u="none" strike="noStrike" dirty="0" err="1">
                <a:solidFill>
                  <a:srgbClr val="000000"/>
                </a:solidFill>
                <a:latin typeface="Calibri"/>
              </a:rPr>
              <a:t>мангу</a:t>
            </a:r>
            <a:r>
              <a:rPr sz="1000" b="0" i="0" u="none" strike="noStrike" dirty="0">
                <a:solidFill>
                  <a:srgbClr val="000000"/>
                </a:solidFill>
                <a:latin typeface="Calibri"/>
              </a:rPr>
              <a:t> и </a:t>
            </a:r>
            <a:r>
              <a:rPr sz="1000" b="0" i="0" u="none" strike="noStrike" dirty="0" err="1">
                <a:solidFill>
                  <a:srgbClr val="000000"/>
                </a:solidFill>
                <a:latin typeface="Calibri"/>
              </a:rPr>
              <a:t>аниме</a:t>
            </a:r>
            <a:r>
              <a:rPr sz="1000" b="0" i="0" u="none" strike="noStrike" dirty="0">
                <a:solidFill>
                  <a:srgbClr val="000000"/>
                </a:solidFill>
                <a:latin typeface="Calibri"/>
              </a:rPr>
              <a:t>. </a:t>
            </a:r>
            <a:r>
              <a:rPr sz="1000" b="0" i="0" u="none" strike="noStrike" dirty="0" err="1">
                <a:solidFill>
                  <a:srgbClr val="000000"/>
                </a:solidFill>
                <a:latin typeface="Calibri"/>
              </a:rPr>
              <a:t>Наружная</a:t>
            </a:r>
            <a:r>
              <a:rPr sz="1000" b="0" i="0" u="none" strike="noStrike" dirty="0">
                <a:solidFill>
                  <a:srgbClr val="000000"/>
                </a:solidFill>
                <a:latin typeface="Calibri"/>
              </a:rPr>
              <a:t> </a:t>
            </a:r>
            <a:r>
              <a:rPr sz="1000" b="0" i="0" u="none" strike="noStrike" dirty="0" err="1">
                <a:solidFill>
                  <a:srgbClr val="000000"/>
                </a:solidFill>
                <a:latin typeface="Calibri"/>
              </a:rPr>
              <a:t>реклама</a:t>
            </a:r>
            <a:r>
              <a:rPr sz="1000" b="0" i="0" u="none" strike="noStrike" dirty="0">
                <a:solidFill>
                  <a:srgbClr val="000000"/>
                </a:solidFill>
                <a:latin typeface="Calibri"/>
              </a:rPr>
              <a:t> в </a:t>
            </a:r>
            <a:r>
              <a:rPr sz="1000" b="0" i="0" u="none" strike="noStrike" dirty="0" err="1">
                <a:solidFill>
                  <a:srgbClr val="000000"/>
                </a:solidFill>
                <a:latin typeface="Calibri"/>
              </a:rPr>
              <a:t>Москве</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территории</a:t>
            </a:r>
            <a:r>
              <a:rPr sz="1000" b="0" i="0" u="none" strike="noStrike" dirty="0">
                <a:solidFill>
                  <a:srgbClr val="000000"/>
                </a:solidFill>
                <a:latin typeface="Calibri"/>
              </a:rPr>
              <a:t> </a:t>
            </a:r>
            <a:r>
              <a:rPr sz="1000" b="0" i="0" u="none" strike="noStrike" dirty="0" err="1">
                <a:solidFill>
                  <a:srgbClr val="000000"/>
                </a:solidFill>
                <a:latin typeface="Calibri"/>
              </a:rPr>
              <a:t>пространства</a:t>
            </a:r>
            <a:r>
              <a:rPr sz="1000" b="0" i="0" u="none" strike="noStrike" dirty="0">
                <a:solidFill>
                  <a:srgbClr val="000000"/>
                </a:solidFill>
                <a:latin typeface="Calibri"/>
              </a:rPr>
              <a:t> </a:t>
            </a:r>
            <a:r>
              <a:rPr sz="1000" b="0" i="0" u="none" strike="noStrike" dirty="0" err="1">
                <a:solidFill>
                  <a:srgbClr val="000000"/>
                </a:solidFill>
                <a:latin typeface="Calibri"/>
              </a:rPr>
              <a:t>Хлебозавод</a:t>
            </a:r>
            <a:r>
              <a:rPr sz="1000" b="0" i="0" u="none" strike="noStrike" dirty="0">
                <a:solidFill>
                  <a:srgbClr val="000000"/>
                </a:solidFill>
                <a:latin typeface="Calibri"/>
              </a:rPr>
              <a:t> 9 и в </a:t>
            </a:r>
            <a:r>
              <a:rPr sz="1000" b="0" i="0" u="none" strike="noStrike" dirty="0" err="1">
                <a:solidFill>
                  <a:srgbClr val="000000"/>
                </a:solidFill>
                <a:latin typeface="Calibri"/>
              </a:rPr>
              <a:t>метро</a:t>
            </a:r>
            <a:r>
              <a:rPr sz="1000" b="0" i="0" u="none" strike="noStrike" dirty="0">
                <a:solidFill>
                  <a:srgbClr val="000000"/>
                </a:solidFill>
                <a:latin typeface="Calibri"/>
              </a:rPr>
              <a:t> </a:t>
            </a:r>
            <a:r>
              <a:rPr sz="1000" b="0" i="0" u="none" strike="noStrike" dirty="0" err="1">
                <a:solidFill>
                  <a:srgbClr val="000000"/>
                </a:solidFill>
                <a:latin typeface="Calibri"/>
              </a:rPr>
              <a:t>СанктПетербурга</a:t>
            </a:r>
            <a:r>
              <a:rPr sz="1000" b="0" i="0" u="none" strike="noStrike" dirty="0">
                <a:solidFill>
                  <a:srgbClr val="000000"/>
                </a:solidFill>
                <a:latin typeface="Calibri"/>
              </a:rPr>
              <a:t>. </a:t>
            </a:r>
            <a:r>
              <a:rPr sz="1000" b="0" i="0" u="none" strike="noStrike" dirty="0" err="1">
                <a:solidFill>
                  <a:srgbClr val="000000"/>
                </a:solidFill>
                <a:latin typeface="Calibri"/>
              </a:rPr>
              <a:t>Эксклюзивный</a:t>
            </a:r>
            <a:r>
              <a:rPr sz="1000" b="0" i="0" u="none" strike="noStrike" dirty="0">
                <a:solidFill>
                  <a:srgbClr val="000000"/>
                </a:solidFill>
                <a:latin typeface="Calibri"/>
              </a:rPr>
              <a:t> </a:t>
            </a:r>
            <a:r>
              <a:rPr sz="1000" b="0" i="0" u="none" strike="noStrike" dirty="0" err="1">
                <a:solidFill>
                  <a:srgbClr val="000000"/>
                </a:solidFill>
                <a:latin typeface="Calibri"/>
              </a:rPr>
              <a:t>бонус</a:t>
            </a:r>
            <a:r>
              <a:rPr sz="1000" b="0" i="0" u="none" strike="noStrike" dirty="0">
                <a:solidFill>
                  <a:srgbClr val="000000"/>
                </a:solidFill>
                <a:latin typeface="Calibri"/>
              </a:rPr>
              <a:t> </a:t>
            </a:r>
            <a:r>
              <a:rPr sz="1000" b="0" i="0" u="none" strike="noStrike" dirty="0" err="1">
                <a:solidFill>
                  <a:srgbClr val="000000"/>
                </a:solidFill>
                <a:latin typeface="Calibri"/>
              </a:rPr>
              <a:t>за</a:t>
            </a:r>
            <a:r>
              <a:rPr sz="1000" b="0" i="0" u="none" strike="noStrike" dirty="0">
                <a:solidFill>
                  <a:srgbClr val="000000"/>
                </a:solidFill>
                <a:latin typeface="Calibri"/>
              </a:rPr>
              <a:t> </a:t>
            </a:r>
            <a:r>
              <a:rPr sz="1000" b="0" i="0" u="none" strike="noStrike" dirty="0" err="1">
                <a:solidFill>
                  <a:srgbClr val="000000"/>
                </a:solidFill>
                <a:latin typeface="Calibri"/>
              </a:rPr>
              <a:t>предзаказ</a:t>
            </a:r>
            <a:r>
              <a:rPr sz="1000" b="0" i="0" u="none" strike="noStrike" dirty="0">
                <a:solidFill>
                  <a:srgbClr val="000000"/>
                </a:solidFill>
                <a:latin typeface="Calibri"/>
              </a:rPr>
              <a:t>  </a:t>
            </a:r>
            <a:r>
              <a:rPr sz="1000" b="0" i="0" u="none" strike="noStrike" dirty="0" err="1">
                <a:solidFill>
                  <a:srgbClr val="000000"/>
                </a:solidFill>
                <a:latin typeface="Calibri"/>
              </a:rPr>
              <a:t>значки</a:t>
            </a:r>
            <a:r>
              <a:rPr sz="1000" b="0" i="0" u="none" strike="noStrike" dirty="0">
                <a:solidFill>
                  <a:srgbClr val="000000"/>
                </a:solidFill>
                <a:latin typeface="Calibri"/>
              </a:rPr>
              <a:t> </a:t>
            </a:r>
            <a:r>
              <a:rPr sz="1000" b="0" i="0" u="none" strike="noStrike" dirty="0" err="1">
                <a:solidFill>
                  <a:srgbClr val="000000"/>
                </a:solidFill>
                <a:latin typeface="Calibri"/>
              </a:rPr>
              <a:t>Эндзина</a:t>
            </a:r>
            <a:r>
              <a:rPr sz="1000" b="0" i="0" u="none" strike="noStrike" dirty="0">
                <a:solidFill>
                  <a:srgbClr val="000000"/>
                </a:solidFill>
                <a:latin typeface="Calibri"/>
              </a:rPr>
              <a: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Кремлевская школа переговоров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1090062431"/>
              </p:ext>
            </p:extLst>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978-5-04-247988-5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«ПсихоХуки. Как поставить наглеца на место и остаться королем ситуации»</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ПсихоХуки. Как поставить наглеца на место и остаться королем ситуации </a:t>
            </a:r>
          </a:p>
        </p:txBody>
      </p:sp>
      <p:sp>
        <p:nvSpPr>
          <p:cNvPr id="16" name="Прямоугольник 15"/>
          <p:cNvSpPr/>
          <p:nvPr/>
        </p:nvSpPr>
        <p:spPr>
          <a:xfrm>
            <a:off x="3238499" y="3068418"/>
            <a:ext cx="5798409" cy="646331"/>
          </a:xfrm>
          <a:prstGeom prst="rect">
            <a:avLst/>
          </a:prstGeom>
        </p:spPr>
        <p:txBody>
          <a:bodyPr wrap="square">
            <a:spAutoFit/>
          </a:bodyPr>
          <a:lstStyle/>
          <a:p>
            <a:r>
              <a:rPr lang="ru-RU" dirty="0" err="1" smtClean="0"/>
              <a:t>ПсихоХуки</a:t>
            </a:r>
            <a:r>
              <a:rPr lang="ru-RU" dirty="0" smtClean="0"/>
              <a:t>. Как поставить наглеца на место и остаться королем ситуации</a:t>
            </a:r>
            <a:endParaRPr lang="ru-RU"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graphicFrame>
        <p:nvGraphicFramePr>
          <p:cNvPr id="2" name="Таблица 1"/>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Кроссовер. Роман-бестселлер в комиксах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4" name="Таблица 3"/>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978-5-04-243425-9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6" name="TextBox 5"/>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7" name="TextBox 6"/>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«Ковен озера Шамплейн. Графический роман. Том 1»</a:t>
            </a:r>
          </a:p>
        </p:txBody>
      </p:sp>
      <p:sp>
        <p:nvSpPr>
          <p:cNvPr id="8" name="TextBox 7"/>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9" name="TextBox 8"/>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Оригинал уже имеет коммерческий успех фанбаза уже существует. Комикс расширяет линейку релизов, предлагая новый формат для любимой истории  графический роман. </a:t>
            </a:r>
          </a:p>
        </p:txBody>
      </p:sp>
      <p:sp>
        <p:nvSpPr>
          <p:cNvPr id="10" name="TextBox 9"/>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1" name="TextBox 10"/>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Мощный эмоциональный крюк  семейное предательство. Читателей цепляет драма сестра против одержимого брата, уничтожившего весь ковен. Это не просто магический конфликт, а личная травма и трагедия, которая заставляет сопереживать героине с первых страниц.
</a:t>
            </a:r>
          </a:p>
        </p:txBody>
      </p:sp>
      <p:sp>
        <p:nvSpPr>
          <p:cNvPr id="13" name="TextBox 12"/>
          <p:cNvSpPr txBox="1"/>
          <p:nvPr/>
        </p:nvSpPr>
        <p:spPr>
          <a:xfrm>
            <a:off x="3238500" y="5381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4" name="TextBox 13"/>
          <p:cNvSpPr txBox="1"/>
          <p:nvPr/>
        </p:nvSpPr>
        <p:spPr>
          <a:xfrm>
            <a:off x="3238500" y="5762625"/>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3" tooltip="Скачать или посмотреть"/>
              </a:rPr>
              <a:t>ITD000000001480937.pdf </a:t>
            </a:r>
            <a:r>
              <a:t/>
            </a:r>
            <a:b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Кроссовер. Тревожные истории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978-5-04-238129-4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2386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«В лесной глуши, где нет ни души. Весна священная»</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Серия должна быть в книжном магазине, потому что это яркий, заметный и обсуждаемый графический роман, который расширяет ассортимент для взрослой аудитории, интересующейся комиксами, триллерами и необычными новинками. Она помогает магазину выглядеть актуально и разнообразно, а также привлекает покупателей, ищущих не массовый, а более оригинальный и концептуальный продукт. </a:t>
            </a:r>
          </a:p>
        </p:txBody>
      </p:sp>
      <p:sp>
        <p:nvSpPr>
          <p:cNvPr id="12" name="TextBox 11"/>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Серия будет интересна покупателю, потому что это необычный комикс с сильным концептом милая, почти уютная визуальная эстетика сочетается с мрачным триллером. Такой контраст сразу цепляет, выделяет книгу на полке и обещает сильный эмоциональный опыт. Дополнительно интерес поддерживают жанровая интрига, черный юмор и коллекционная привлекательность для любителей заметных графических романов.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САМЫЙ МИЛЫЙ ХОРРОРКОМИКС ВОЗВРАЩАЕТСЯ
Прошло восемь лет с тех пор, как кровожадная медведица приехала в город, где похитила,
расчленила и закопала в лесу молодого добрякаселезня. Его семья изо всех сил пыталась... </a:t>
            </a:r>
            <a:r>
              <a:rPr sz="1000" b="0" i="1" u="none" strike="noStrike">
                <a:solidFill>
                  <a:srgbClr val="E13716"/>
                </a:solidFill>
                <a:latin typeface="Calibri"/>
                <a:hlinkClick r:id="rId4" tooltip="Посмотреть в Витрине"/>
              </a:rPr>
              <a:t>подробнее</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Кружевная классика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978-5-00281-259-2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72427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«Джейн Эйр. Кружевная классика»</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Одно из самых экранизируемых произведений Шарлотты Бронте в лимитированном оформлении с дизайном обложки от Натальи Олтаржевской. </a:t>
            </a:r>
          </a:p>
        </p:txBody>
      </p:sp>
      <p:sp>
        <p:nvSpPr>
          <p:cNvPr id="12" name="TextBox 11"/>
          <p:cNvSpPr txBox="1"/>
          <p:nvPr/>
        </p:nvSpPr>
        <p:spPr>
          <a:xfrm>
            <a:off x="3238500" y="337566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090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Классика</a:t>
            </a:r>
            <a:r>
              <a:rPr sz="1000" b="0" i="0" u="none" strike="noStrike" dirty="0">
                <a:solidFill>
                  <a:srgbClr val="000000"/>
                </a:solidFill>
                <a:latin typeface="Calibri"/>
              </a:rPr>
              <a:t> </a:t>
            </a:r>
            <a:r>
              <a:rPr sz="1000" b="0" i="0" u="none" strike="noStrike" dirty="0" err="1">
                <a:solidFill>
                  <a:srgbClr val="000000"/>
                </a:solidFill>
                <a:latin typeface="Calibri"/>
              </a:rPr>
              <a:t>английской</a:t>
            </a:r>
            <a:r>
              <a:rPr sz="1000" b="0" i="0" u="none" strike="noStrike" dirty="0">
                <a:solidFill>
                  <a:srgbClr val="000000"/>
                </a:solidFill>
                <a:latin typeface="Calibri"/>
              </a:rPr>
              <a:t> </a:t>
            </a:r>
            <a:r>
              <a:rPr sz="1000" b="0" i="0" u="none" strike="noStrike" dirty="0" err="1">
                <a:solidFill>
                  <a:srgbClr val="000000"/>
                </a:solidFill>
                <a:latin typeface="Calibri"/>
              </a:rPr>
              <a:t>литературы</a:t>
            </a:r>
            <a:r>
              <a:rPr sz="1000" b="0" i="0" u="none" strike="noStrike" dirty="0">
                <a:solidFill>
                  <a:srgbClr val="000000"/>
                </a:solidFill>
                <a:latin typeface="Calibri"/>
              </a:rPr>
              <a:t> в </a:t>
            </a:r>
            <a:r>
              <a:rPr sz="1000" b="0" i="0" u="none" strike="noStrike" dirty="0" err="1">
                <a:solidFill>
                  <a:srgbClr val="000000"/>
                </a:solidFill>
                <a:latin typeface="Calibri"/>
              </a:rPr>
              <a:t>изысканном</a:t>
            </a:r>
            <a:r>
              <a:rPr sz="1000" b="0" i="0" u="none" strike="noStrike" dirty="0">
                <a:solidFill>
                  <a:srgbClr val="000000"/>
                </a:solidFill>
                <a:latin typeface="Calibri"/>
              </a:rPr>
              <a:t> </a:t>
            </a:r>
            <a:r>
              <a:rPr sz="1000" b="0" i="0" u="none" strike="noStrike" dirty="0" err="1">
                <a:solidFill>
                  <a:srgbClr val="000000"/>
                </a:solidFill>
                <a:latin typeface="Calibri"/>
              </a:rPr>
              <a:t>оформлении</a:t>
            </a:r>
            <a:r>
              <a:rPr sz="1000" b="0" i="0" u="none" strike="noStrike" dirty="0">
                <a:solidFill>
                  <a:srgbClr val="000000"/>
                </a:solidFill>
                <a:latin typeface="Calibri"/>
              </a:rPr>
              <a:t>
</a:t>
            </a:r>
            <a:r>
              <a:rPr sz="1000" b="0" i="0" u="none" strike="noStrike" dirty="0" err="1">
                <a:solidFill>
                  <a:srgbClr val="000000"/>
                </a:solidFill>
                <a:latin typeface="Calibri"/>
              </a:rPr>
              <a:t>Роман</a:t>
            </a:r>
            <a:r>
              <a:rPr sz="1000" b="0" i="0" u="none" strike="noStrike" dirty="0">
                <a:solidFill>
                  <a:srgbClr val="000000"/>
                </a:solidFill>
                <a:latin typeface="Calibri"/>
              </a:rPr>
              <a:t> о </a:t>
            </a:r>
            <a:r>
              <a:rPr sz="1000" b="0" i="0" u="none" strike="noStrike" dirty="0" err="1">
                <a:solidFill>
                  <a:srgbClr val="000000"/>
                </a:solidFill>
                <a:latin typeface="Calibri"/>
              </a:rPr>
              <a:t>зарождающихся</a:t>
            </a:r>
            <a:r>
              <a:rPr sz="1000" b="0" i="0" u="none" strike="noStrike" dirty="0">
                <a:solidFill>
                  <a:srgbClr val="000000"/>
                </a:solidFill>
                <a:latin typeface="Calibri"/>
              </a:rPr>
              <a:t> </a:t>
            </a:r>
            <a:r>
              <a:rPr sz="1000" b="0" i="0" u="none" strike="noStrike" dirty="0" err="1">
                <a:solidFill>
                  <a:srgbClr val="000000"/>
                </a:solidFill>
                <a:latin typeface="Calibri"/>
              </a:rPr>
              <a:t>чувствах</a:t>
            </a:r>
            <a:r>
              <a:rPr sz="1000" b="0" i="0" u="none" strike="noStrike" dirty="0">
                <a:solidFill>
                  <a:srgbClr val="000000"/>
                </a:solidFill>
                <a:latin typeface="Calibri"/>
              </a:rPr>
              <a:t>, </a:t>
            </a:r>
            <a:r>
              <a:rPr sz="1000" b="0" i="0" u="none" strike="noStrike" dirty="0" err="1">
                <a:solidFill>
                  <a:srgbClr val="000000"/>
                </a:solidFill>
                <a:latin typeface="Calibri"/>
              </a:rPr>
              <a:t>свободе</a:t>
            </a:r>
            <a:r>
              <a:rPr sz="1000" b="0" i="0" u="none" strike="noStrike" dirty="0">
                <a:solidFill>
                  <a:srgbClr val="000000"/>
                </a:solidFill>
                <a:latin typeface="Calibri"/>
              </a:rPr>
              <a:t>, </a:t>
            </a:r>
            <a:r>
              <a:rPr sz="1000" b="0" i="0" u="none" strike="noStrike" dirty="0" err="1">
                <a:solidFill>
                  <a:srgbClr val="000000"/>
                </a:solidFill>
                <a:latin typeface="Calibri"/>
              </a:rPr>
              <a:t>великодушии</a:t>
            </a:r>
            <a:r>
              <a:rPr sz="1000" b="0" i="0" u="none" strike="noStrike" dirty="0">
                <a:solidFill>
                  <a:srgbClr val="000000"/>
                </a:solidFill>
                <a:latin typeface="Calibri"/>
              </a:rPr>
              <a:t> и </a:t>
            </a:r>
            <a:r>
              <a:rPr sz="1000" b="0" i="0" u="none" strike="noStrike" dirty="0" err="1">
                <a:solidFill>
                  <a:srgbClr val="000000"/>
                </a:solidFill>
                <a:latin typeface="Calibri"/>
              </a:rPr>
              <a:t>верности</a:t>
            </a:r>
            <a:r>
              <a:rPr sz="1000" b="0" i="0" u="none" strike="noStrike" dirty="0">
                <a:solidFill>
                  <a:srgbClr val="000000"/>
                </a:solidFill>
                <a:latin typeface="Calibri"/>
              </a:rPr>
              <a:t>
</a:t>
            </a:r>
            <a:r>
              <a:rPr sz="1000" b="0" i="0" u="none" strike="noStrike" dirty="0" err="1">
                <a:solidFill>
                  <a:srgbClr val="000000"/>
                </a:solidFill>
                <a:latin typeface="Calibri"/>
              </a:rPr>
              <a:t>Наиболее</a:t>
            </a:r>
            <a:r>
              <a:rPr sz="1000" b="0" i="0" u="none" strike="noStrike" dirty="0">
                <a:solidFill>
                  <a:srgbClr val="000000"/>
                </a:solidFill>
                <a:latin typeface="Calibri"/>
              </a:rPr>
              <a:t> </a:t>
            </a:r>
            <a:r>
              <a:rPr sz="1000" b="0" i="0" u="none" strike="noStrike" dirty="0" err="1">
                <a:solidFill>
                  <a:srgbClr val="000000"/>
                </a:solidFill>
                <a:latin typeface="Calibri"/>
              </a:rPr>
              <a:t>полный</a:t>
            </a:r>
            <a:r>
              <a:rPr sz="1000" b="0" i="0" u="none" strike="noStrike" dirty="0">
                <a:solidFill>
                  <a:srgbClr val="000000"/>
                </a:solidFill>
                <a:latin typeface="Calibri"/>
              </a:rPr>
              <a:t> и </a:t>
            </a:r>
            <a:r>
              <a:rPr sz="1000" b="0" i="0" u="none" strike="noStrike" dirty="0" err="1">
                <a:solidFill>
                  <a:srgbClr val="000000"/>
                </a:solidFill>
                <a:latin typeface="Calibri"/>
              </a:rPr>
              <a:t>близкий</a:t>
            </a:r>
            <a:r>
              <a:rPr sz="1000" b="0" i="0" u="none" strike="noStrike" dirty="0">
                <a:solidFill>
                  <a:srgbClr val="000000"/>
                </a:solidFill>
                <a:latin typeface="Calibri"/>
              </a:rPr>
              <a:t> к </a:t>
            </a:r>
            <a:r>
              <a:rPr sz="1000" b="0" i="0" u="none" strike="noStrike" dirty="0" err="1">
                <a:solidFill>
                  <a:srgbClr val="000000"/>
                </a:solidFill>
                <a:latin typeface="Calibri"/>
              </a:rPr>
              <a:t>оригиналу</a:t>
            </a:r>
            <a:r>
              <a:rPr sz="1000" b="0" i="0" u="none" strike="noStrike" dirty="0">
                <a:solidFill>
                  <a:srgbClr val="000000"/>
                </a:solidFill>
                <a:latin typeface="Calibri"/>
              </a:rPr>
              <a:t> </a:t>
            </a:r>
            <a:r>
              <a:rPr sz="1000" b="0" i="0" u="none" strike="noStrike" dirty="0" err="1">
                <a:solidFill>
                  <a:srgbClr val="000000"/>
                </a:solidFill>
                <a:latin typeface="Calibri"/>
              </a:rPr>
              <a:t>перевод</a:t>
            </a:r>
            <a:r>
              <a:rPr sz="1000" b="0" i="0" u="none" strike="noStrike" dirty="0">
                <a:solidFill>
                  <a:srgbClr val="000000"/>
                </a:solidFill>
                <a:latin typeface="Calibri"/>
              </a:rPr>
              <a:t> </a:t>
            </a:r>
            <a:r>
              <a:rPr sz="1000" b="0" i="0" u="none" strike="noStrike" dirty="0" err="1">
                <a:solidFill>
                  <a:srgbClr val="000000"/>
                </a:solidFill>
                <a:latin typeface="Calibri"/>
              </a:rPr>
              <a:t>Ирины</a:t>
            </a:r>
            <a:r>
              <a:rPr sz="1000" b="0" i="0" u="none" strike="noStrike" dirty="0">
                <a:solidFill>
                  <a:srgbClr val="000000"/>
                </a:solidFill>
                <a:latin typeface="Calibri"/>
              </a:rPr>
              <a:t> </a:t>
            </a:r>
            <a:r>
              <a:rPr sz="1000" b="0" i="0" u="none" strike="noStrike" dirty="0" err="1">
                <a:solidFill>
                  <a:srgbClr val="000000"/>
                </a:solidFill>
                <a:latin typeface="Calibri"/>
              </a:rPr>
              <a:t>Гуровой</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Знаменитый роман Шарлотты Бронте в самом полном и близком к оригиналу переводе Ирины Гуровой и элегантном оформлении.
Роман Джейн Эйр впервые был опубликован в 1847 году под мужским псевдонимом Каррер Белл и ...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49770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7870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Любовь в маленьком городе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978-5-00281-269-1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«Пекарня «Пряничный домик»»</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Новинка от автора бестселлеров Лори Гилмор, продолжение популярной серии про ДримХарбор. История о том, как владелица пекарни и хозяин местного паба, одиннадцать лет скрывающие любовь за взаимными колкостями, получают второй шанс на счастье во время рождественской свадьбы в уютном ДримХарборе. </a:t>
            </a:r>
          </a:p>
        </p:txBody>
      </p:sp>
      <p:sp>
        <p:nvSpPr>
          <p:cNvPr id="12" name="TextBox 11"/>
          <p:cNvSpPr txBox="1"/>
          <p:nvPr/>
        </p:nvSpPr>
        <p:spPr>
          <a:xfrm>
            <a:off x="3238500" y="3571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90525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Уютная</a:t>
            </a:r>
            <a:r>
              <a:rPr sz="1000" b="0" i="0" u="none" strike="noStrike" dirty="0">
                <a:solidFill>
                  <a:srgbClr val="000000"/>
                </a:solidFill>
                <a:latin typeface="Calibri"/>
              </a:rPr>
              <a:t> </a:t>
            </a:r>
            <a:r>
              <a:rPr sz="1000" b="0" i="0" u="none" strike="noStrike" dirty="0" err="1">
                <a:solidFill>
                  <a:srgbClr val="000000"/>
                </a:solidFill>
                <a:latin typeface="Calibri"/>
              </a:rPr>
              <a:t>зимняя</a:t>
            </a:r>
            <a:r>
              <a:rPr sz="1000" b="0" i="0" u="none" strike="noStrike" dirty="0">
                <a:solidFill>
                  <a:srgbClr val="000000"/>
                </a:solidFill>
                <a:latin typeface="Calibri"/>
              </a:rPr>
              <a:t> </a:t>
            </a:r>
            <a:r>
              <a:rPr sz="1000" b="0" i="0" u="none" strike="noStrike" dirty="0" err="1">
                <a:solidFill>
                  <a:srgbClr val="000000"/>
                </a:solidFill>
                <a:latin typeface="Calibri"/>
              </a:rPr>
              <a:t>романтическая</a:t>
            </a:r>
            <a:r>
              <a:rPr sz="1000" b="0" i="0" u="none" strike="noStrike" dirty="0">
                <a:solidFill>
                  <a:srgbClr val="000000"/>
                </a:solidFill>
                <a:latin typeface="Calibri"/>
              </a:rPr>
              <a:t> </a:t>
            </a:r>
            <a:r>
              <a:rPr sz="1000" b="0" i="0" u="none" strike="noStrike" dirty="0" err="1">
                <a:solidFill>
                  <a:srgbClr val="000000"/>
                </a:solidFill>
                <a:latin typeface="Calibri"/>
              </a:rPr>
              <a:t>комедия</a:t>
            </a:r>
            <a:r>
              <a:rPr sz="1000" b="0" i="0" u="none" strike="noStrike" dirty="0">
                <a:solidFill>
                  <a:srgbClr val="000000"/>
                </a:solidFill>
                <a:latin typeface="Calibri"/>
              </a:rPr>
              <a:t>
</a:t>
            </a:r>
            <a:r>
              <a:rPr sz="1000" b="0" i="0" u="none" strike="noStrike" dirty="0" err="1">
                <a:solidFill>
                  <a:srgbClr val="000000"/>
                </a:solidFill>
                <a:latin typeface="Calibri"/>
              </a:rPr>
              <a:t>Продолжение</a:t>
            </a:r>
            <a:r>
              <a:rPr sz="1000" b="0" i="0" u="none" strike="noStrike" dirty="0">
                <a:solidFill>
                  <a:srgbClr val="000000"/>
                </a:solidFill>
                <a:latin typeface="Calibri"/>
              </a:rPr>
              <a:t> </a:t>
            </a:r>
            <a:r>
              <a:rPr sz="1000" b="0" i="0" u="none" strike="noStrike" dirty="0" err="1">
                <a:solidFill>
                  <a:srgbClr val="000000"/>
                </a:solidFill>
                <a:latin typeface="Calibri"/>
              </a:rPr>
              <a:t>серии</a:t>
            </a:r>
            <a:r>
              <a:rPr sz="1000" b="0" i="0" u="none" strike="noStrike" dirty="0">
                <a:solidFill>
                  <a:srgbClr val="000000"/>
                </a:solidFill>
                <a:latin typeface="Calibri"/>
              </a:rPr>
              <a:t> о </a:t>
            </a:r>
            <a:r>
              <a:rPr sz="1000" b="0" i="0" u="none" strike="noStrike" dirty="0" err="1">
                <a:solidFill>
                  <a:srgbClr val="000000"/>
                </a:solidFill>
                <a:latin typeface="Calibri"/>
              </a:rPr>
              <a:t>жителях</a:t>
            </a:r>
            <a:r>
              <a:rPr sz="1000" b="0" i="0" u="none" strike="noStrike" dirty="0">
                <a:solidFill>
                  <a:srgbClr val="000000"/>
                </a:solidFill>
                <a:latin typeface="Calibri"/>
              </a:rPr>
              <a:t> </a:t>
            </a:r>
            <a:r>
              <a:rPr sz="1000" b="0" i="0" u="none" strike="noStrike" dirty="0" err="1">
                <a:solidFill>
                  <a:srgbClr val="000000"/>
                </a:solidFill>
                <a:latin typeface="Calibri"/>
              </a:rPr>
              <a:t>ДримХарбора</a:t>
            </a:r>
            <a:r>
              <a:rPr sz="1000" b="0" i="0" u="none" strike="noStrike" dirty="0">
                <a:solidFill>
                  <a:srgbClr val="000000"/>
                </a:solidFill>
                <a:latin typeface="Calibri"/>
              </a:rPr>
              <a:t>
</a:t>
            </a:r>
            <a:r>
              <a:rPr sz="1000" b="0" i="0" u="none" strike="noStrike" dirty="0" err="1">
                <a:solidFill>
                  <a:srgbClr val="000000"/>
                </a:solidFill>
                <a:latin typeface="Calibri"/>
              </a:rPr>
              <a:t>Серия</a:t>
            </a:r>
            <a:r>
              <a:rPr sz="1000" b="0" i="0" u="none" strike="noStrike" dirty="0">
                <a:solidFill>
                  <a:srgbClr val="000000"/>
                </a:solidFill>
                <a:latin typeface="Calibri"/>
              </a:rPr>
              <a:t> </a:t>
            </a:r>
            <a:r>
              <a:rPr sz="1000" b="0" i="0" u="none" strike="noStrike" dirty="0" err="1">
                <a:solidFill>
                  <a:srgbClr val="000000"/>
                </a:solidFill>
                <a:latin typeface="Calibri"/>
              </a:rPr>
              <a:t>разошлась</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миру</a:t>
            </a:r>
            <a:r>
              <a:rPr sz="1000" b="0" i="0" u="none" strike="noStrike" dirty="0">
                <a:solidFill>
                  <a:srgbClr val="000000"/>
                </a:solidFill>
                <a:latin typeface="Calibri"/>
              </a:rPr>
              <a:t> </a:t>
            </a:r>
            <a:r>
              <a:rPr sz="1000" b="0" i="0" u="none" strike="noStrike" dirty="0" err="1">
                <a:solidFill>
                  <a:srgbClr val="000000"/>
                </a:solidFill>
                <a:latin typeface="Calibri"/>
              </a:rPr>
              <a:t>тиражом</a:t>
            </a:r>
            <a:r>
              <a:rPr sz="1000" b="0" i="0" u="none" strike="noStrike" dirty="0">
                <a:solidFill>
                  <a:srgbClr val="000000"/>
                </a:solidFill>
                <a:latin typeface="Calibri"/>
              </a:rPr>
              <a:t> </a:t>
            </a:r>
            <a:r>
              <a:rPr sz="1000" b="0" i="0" u="none" strike="noStrike" dirty="0" err="1">
                <a:solidFill>
                  <a:srgbClr val="000000"/>
                </a:solidFill>
                <a:latin typeface="Calibri"/>
              </a:rPr>
              <a:t>более</a:t>
            </a:r>
            <a:r>
              <a:rPr sz="1000" b="0" i="0" u="none" strike="noStrike" dirty="0">
                <a:solidFill>
                  <a:srgbClr val="000000"/>
                </a:solidFill>
                <a:latin typeface="Calibri"/>
              </a:rPr>
              <a:t> 3 </a:t>
            </a:r>
            <a:r>
              <a:rPr sz="1000" b="0" i="0" u="none" strike="noStrike" dirty="0" err="1">
                <a:solidFill>
                  <a:srgbClr val="000000"/>
                </a:solidFill>
                <a:latin typeface="Calibri"/>
              </a:rPr>
              <a:t>млн</a:t>
            </a:r>
            <a:r>
              <a:rPr sz="1000" b="0" i="0" u="none" strike="noStrike" dirty="0">
                <a:solidFill>
                  <a:srgbClr val="000000"/>
                </a:solidFill>
                <a:latin typeface="Calibri"/>
              </a:rPr>
              <a:t> </a:t>
            </a:r>
            <a:r>
              <a:rPr sz="1000" b="0" i="0" u="none" strike="noStrike" dirty="0" err="1">
                <a:solidFill>
                  <a:srgbClr val="000000"/>
                </a:solidFill>
                <a:latin typeface="Calibri"/>
              </a:rPr>
              <a:t>экземпляров</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Добро пожаловать в ДримХарбор  уютный прибрежный городок, где Рождество пахнет имбирным печеньем, сахарной глазурью и вторыми шансами.
Владелица всеми любимой пекарни Энни Эндрюс могла бы рассчитывать на такую же сладкую и бе...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625083"/>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6083"/>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Любовь в маленьком городе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978-5-00281-197-7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6004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«Поцелуй со вкусом тыквы»</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Осенний spicyромком на тыквенной ферме  о героине, которая заново собирает себя после измены, и мрачном фермере, которого привыкли считать сложным. Старый амбар, хэллоуинская вечеринка, горячая химия и любовь, которая не требует отказаться от мечты или стать удобнее. </a:t>
            </a:r>
          </a:p>
        </p:txBody>
      </p:sp>
      <p:sp>
        <p:nvSpPr>
          <p:cNvPr id="12" name="TextBox 11"/>
          <p:cNvSpPr txBox="1"/>
          <p:nvPr/>
        </p:nvSpPr>
        <p:spPr>
          <a:xfrm>
            <a:off x="3238500" y="3476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Осенний</a:t>
            </a:r>
            <a:r>
              <a:rPr sz="1000" b="0" i="0" u="none" strike="noStrike" dirty="0">
                <a:solidFill>
                  <a:srgbClr val="000000"/>
                </a:solidFill>
                <a:latin typeface="Calibri"/>
              </a:rPr>
              <a:t> </a:t>
            </a:r>
            <a:r>
              <a:rPr sz="1000" b="0" i="0" u="none" strike="noStrike" dirty="0" err="1">
                <a:solidFill>
                  <a:srgbClr val="000000"/>
                </a:solidFill>
                <a:latin typeface="Calibri"/>
              </a:rPr>
              <a:t>роман</a:t>
            </a:r>
            <a:r>
              <a:rPr sz="1000" b="0" i="0" u="none" strike="noStrike" dirty="0">
                <a:solidFill>
                  <a:srgbClr val="000000"/>
                </a:solidFill>
                <a:latin typeface="Calibri"/>
              </a:rPr>
              <a:t> о </a:t>
            </a:r>
            <a:r>
              <a:rPr sz="1000" b="0" i="0" u="none" strike="noStrike" dirty="0" err="1">
                <a:solidFill>
                  <a:srgbClr val="000000"/>
                </a:solidFill>
                <a:latin typeface="Calibri"/>
              </a:rPr>
              <a:t>любви</a:t>
            </a:r>
            <a:r>
              <a:rPr sz="1000" b="0" i="0" u="none" strike="noStrike" dirty="0">
                <a:solidFill>
                  <a:srgbClr val="000000"/>
                </a:solidFill>
                <a:latin typeface="Calibri"/>
              </a:rPr>
              <a:t> в </a:t>
            </a:r>
            <a:r>
              <a:rPr sz="1000" b="0" i="0" u="none" strike="noStrike" dirty="0" err="1">
                <a:solidFill>
                  <a:srgbClr val="000000"/>
                </a:solidFill>
                <a:latin typeface="Calibri"/>
              </a:rPr>
              <a:t>маленьком</a:t>
            </a:r>
            <a:r>
              <a:rPr sz="1000" b="0" i="0" u="none" strike="noStrike" dirty="0">
                <a:solidFill>
                  <a:srgbClr val="000000"/>
                </a:solidFill>
                <a:latin typeface="Calibri"/>
              </a:rPr>
              <a:t> </a:t>
            </a:r>
            <a:r>
              <a:rPr sz="1000" b="0" i="0" u="none" strike="noStrike" dirty="0" err="1">
                <a:solidFill>
                  <a:srgbClr val="000000"/>
                </a:solidFill>
                <a:latin typeface="Calibri"/>
              </a:rPr>
              <a:t>городке</a:t>
            </a:r>
            <a:r>
              <a:rPr sz="1000" b="0" i="0" u="none" strike="noStrike" dirty="0">
                <a:solidFill>
                  <a:srgbClr val="000000"/>
                </a:solidFill>
                <a:latin typeface="Calibri"/>
              </a:rPr>
              <a:t>
</a:t>
            </a:r>
            <a:r>
              <a:rPr sz="1000" b="0" i="0" u="none" strike="noStrike" dirty="0" err="1">
                <a:solidFill>
                  <a:srgbClr val="000000"/>
                </a:solidFill>
                <a:latin typeface="Calibri"/>
              </a:rPr>
              <a:t>Тыквенная</a:t>
            </a:r>
            <a:r>
              <a:rPr sz="1000" b="0" i="0" u="none" strike="noStrike" dirty="0">
                <a:solidFill>
                  <a:srgbClr val="000000"/>
                </a:solidFill>
                <a:latin typeface="Calibri"/>
              </a:rPr>
              <a:t> </a:t>
            </a:r>
            <a:r>
              <a:rPr sz="1000" b="0" i="0" u="none" strike="noStrike" dirty="0" err="1">
                <a:solidFill>
                  <a:srgbClr val="000000"/>
                </a:solidFill>
                <a:latin typeface="Calibri"/>
              </a:rPr>
              <a:t>ферма</a:t>
            </a:r>
            <a:r>
              <a:rPr sz="1000" b="0" i="0" u="none" strike="noStrike" dirty="0">
                <a:solidFill>
                  <a:srgbClr val="000000"/>
                </a:solidFill>
                <a:latin typeface="Calibri"/>
              </a:rPr>
              <a:t>, </a:t>
            </a:r>
            <a:r>
              <a:rPr sz="1000" b="0" i="0" u="none" strike="noStrike" dirty="0" err="1">
                <a:solidFill>
                  <a:srgbClr val="000000"/>
                </a:solidFill>
                <a:latin typeface="Calibri"/>
              </a:rPr>
              <a:t>праздник</a:t>
            </a:r>
            <a:r>
              <a:rPr sz="1000" b="0" i="0" u="none" strike="noStrike" dirty="0">
                <a:solidFill>
                  <a:srgbClr val="000000"/>
                </a:solidFill>
                <a:latin typeface="Calibri"/>
              </a:rPr>
              <a:t> и </a:t>
            </a:r>
            <a:r>
              <a:rPr sz="1000" b="0" i="0" u="none" strike="noStrike" dirty="0" err="1">
                <a:solidFill>
                  <a:srgbClr val="000000"/>
                </a:solidFill>
                <a:latin typeface="Calibri"/>
              </a:rPr>
              <a:t>аромат</a:t>
            </a:r>
            <a:r>
              <a:rPr sz="1000" b="0" i="0" u="none" strike="noStrike" dirty="0">
                <a:solidFill>
                  <a:srgbClr val="000000"/>
                </a:solidFill>
                <a:latin typeface="Calibri"/>
              </a:rPr>
              <a:t> </a:t>
            </a:r>
            <a:r>
              <a:rPr sz="1000" b="0" i="0" u="none" strike="noStrike" dirty="0" err="1">
                <a:solidFill>
                  <a:srgbClr val="000000"/>
                </a:solidFill>
                <a:latin typeface="Calibri"/>
              </a:rPr>
              <a:t>корицы</a:t>
            </a:r>
            <a:r>
              <a:rPr sz="1000" b="0" i="0" u="none" strike="noStrike" dirty="0">
                <a:solidFill>
                  <a:srgbClr val="000000"/>
                </a:solidFill>
                <a:latin typeface="Calibri"/>
              </a:rPr>
              <a:t>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взаимной</a:t>
            </a:r>
            <a:r>
              <a:rPr sz="1000" b="0" i="0" u="none" strike="noStrike" dirty="0">
                <a:solidFill>
                  <a:srgbClr val="000000"/>
                </a:solidFill>
                <a:latin typeface="Calibri"/>
              </a:rPr>
              <a:t> </a:t>
            </a:r>
            <a:r>
              <a:rPr sz="1000" b="0" i="0" u="none" strike="noStrike" dirty="0" err="1">
                <a:solidFill>
                  <a:srgbClr val="000000"/>
                </a:solidFill>
                <a:latin typeface="Calibri"/>
              </a:rPr>
              <a:t>неприязни</a:t>
            </a:r>
            <a:r>
              <a:rPr sz="1000" b="0" i="0" u="none" strike="noStrike" dirty="0">
                <a:solidFill>
                  <a:srgbClr val="000000"/>
                </a:solidFill>
                <a:latin typeface="Calibri"/>
              </a:rPr>
              <a:t> к </a:t>
            </a:r>
            <a:r>
              <a:rPr sz="1000" b="0" i="0" u="none" strike="noStrike" dirty="0" err="1">
                <a:solidFill>
                  <a:srgbClr val="000000"/>
                </a:solidFill>
                <a:latin typeface="Calibri"/>
              </a:rPr>
              <a:t>сильному</a:t>
            </a:r>
            <a:r>
              <a:rPr sz="1000" b="0" i="0" u="none" strike="noStrike" dirty="0">
                <a:solidFill>
                  <a:srgbClr val="000000"/>
                </a:solidFill>
                <a:latin typeface="Calibri"/>
              </a:rPr>
              <a:t> </a:t>
            </a:r>
            <a:r>
              <a:rPr sz="1000" b="0" i="0" u="none" strike="noStrike" dirty="0" err="1">
                <a:solidFill>
                  <a:srgbClr val="000000"/>
                </a:solidFill>
                <a:latin typeface="Calibri"/>
              </a:rPr>
              <a:t>чувству</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Уютный осенний роман о встрече, которая помогает вновь поверить в себя и открыть сердце любви.
После измены жениха и нескольких месяцев без новых заказов Рен Саутвик получает шанс спаст...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548188"/>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29188"/>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Любовь в маленьком городе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978-5-00281-274-5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6004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«Гостиница "Яблоневый сад"»</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Уютный осенний роман о девушке, которая после предательства бывшего и краха карьеры возвращается в родной город, чтобы помочь семье спасти загородную гостиницу и яблоневый сад  там она находит любовь и новое призвание. </a:t>
            </a:r>
          </a:p>
        </p:txBody>
      </p:sp>
      <p:sp>
        <p:nvSpPr>
          <p:cNvPr id="12" name="TextBox 11"/>
          <p:cNvSpPr txBox="1"/>
          <p:nvPr/>
        </p:nvSpPr>
        <p:spPr>
          <a:xfrm>
            <a:off x="3238500" y="351853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5191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Уютный</a:t>
            </a:r>
            <a:r>
              <a:rPr sz="1000" b="0" i="0" u="none" strike="noStrike" dirty="0">
                <a:solidFill>
                  <a:srgbClr val="000000"/>
                </a:solidFill>
                <a:latin typeface="Calibri"/>
              </a:rPr>
              <a:t> </a:t>
            </a:r>
            <a:r>
              <a:rPr sz="1000" b="0" i="0" u="none" strike="noStrike" dirty="0" err="1">
                <a:solidFill>
                  <a:srgbClr val="000000"/>
                </a:solidFill>
                <a:latin typeface="Calibri"/>
              </a:rPr>
              <a:t>осенний</a:t>
            </a:r>
            <a:r>
              <a:rPr sz="1000" b="0" i="0" u="none" strike="noStrike" dirty="0">
                <a:solidFill>
                  <a:srgbClr val="000000"/>
                </a:solidFill>
                <a:latin typeface="Calibri"/>
              </a:rPr>
              <a:t> </a:t>
            </a:r>
            <a:r>
              <a:rPr sz="1000" b="0" i="0" u="none" strike="noStrike" dirty="0" err="1">
                <a:solidFill>
                  <a:srgbClr val="000000"/>
                </a:solidFill>
                <a:latin typeface="Calibri"/>
              </a:rPr>
              <a:t>роман</a:t>
            </a:r>
            <a:r>
              <a:rPr sz="1000" b="0" i="0" u="none" strike="noStrike" dirty="0">
                <a:solidFill>
                  <a:srgbClr val="000000"/>
                </a:solidFill>
                <a:latin typeface="Calibri"/>
              </a:rPr>
              <a:t> о </a:t>
            </a:r>
            <a:r>
              <a:rPr sz="1000" b="0" i="0" u="none" strike="noStrike" dirty="0" err="1">
                <a:solidFill>
                  <a:srgbClr val="000000"/>
                </a:solidFill>
                <a:latin typeface="Calibri"/>
              </a:rPr>
              <a:t>предательстве</a:t>
            </a:r>
            <a:r>
              <a:rPr sz="1000" b="0" i="0" u="none" strike="noStrike" dirty="0">
                <a:solidFill>
                  <a:srgbClr val="000000"/>
                </a:solidFill>
                <a:latin typeface="Calibri"/>
              </a:rPr>
              <a:t>, </a:t>
            </a:r>
            <a:r>
              <a:rPr sz="1000" b="0" i="0" u="none" strike="noStrike" dirty="0" err="1">
                <a:solidFill>
                  <a:srgbClr val="000000"/>
                </a:solidFill>
                <a:latin typeface="Calibri"/>
              </a:rPr>
              <a:t>прощении</a:t>
            </a:r>
            <a:r>
              <a:rPr sz="1000" b="0" i="0" u="none" strike="noStrike" dirty="0">
                <a:solidFill>
                  <a:srgbClr val="000000"/>
                </a:solidFill>
                <a:latin typeface="Calibri"/>
              </a:rPr>
              <a:t> и </a:t>
            </a:r>
            <a:r>
              <a:rPr sz="1000" b="0" i="0" u="none" strike="noStrike" dirty="0" err="1">
                <a:solidFill>
                  <a:srgbClr val="000000"/>
                </a:solidFill>
                <a:latin typeface="Calibri"/>
              </a:rPr>
              <a:t>любви</a:t>
            </a:r>
            <a:r>
              <a:rPr sz="1000" b="0" i="0" u="none" strike="noStrike" dirty="0">
                <a:solidFill>
                  <a:srgbClr val="000000"/>
                </a:solidFill>
                <a:latin typeface="Calibri"/>
              </a:rPr>
              <a:t>
</a:t>
            </a:r>
            <a:r>
              <a:rPr sz="1000" b="0" i="0" u="none" strike="noStrike" dirty="0" err="1">
                <a:solidFill>
                  <a:srgbClr val="000000"/>
                </a:solidFill>
                <a:latin typeface="Calibri"/>
              </a:rPr>
              <a:t>Маленький</a:t>
            </a:r>
            <a:r>
              <a:rPr sz="1000" b="0" i="0" u="none" strike="noStrike" dirty="0">
                <a:solidFill>
                  <a:srgbClr val="000000"/>
                </a:solidFill>
                <a:latin typeface="Calibri"/>
              </a:rPr>
              <a:t> </a:t>
            </a:r>
            <a:r>
              <a:rPr sz="1000" b="0" i="0" u="none" strike="noStrike" dirty="0" err="1">
                <a:solidFill>
                  <a:srgbClr val="000000"/>
                </a:solidFill>
                <a:latin typeface="Calibri"/>
              </a:rPr>
              <a:t>городок</a:t>
            </a:r>
            <a:r>
              <a:rPr sz="1000" b="0" i="0" u="none" strike="noStrike" dirty="0">
                <a:solidFill>
                  <a:srgbClr val="000000"/>
                </a:solidFill>
                <a:latin typeface="Calibri"/>
              </a:rPr>
              <a:t>, </a:t>
            </a:r>
            <a:r>
              <a:rPr sz="1000" b="0" i="0" u="none" strike="noStrike" dirty="0" err="1">
                <a:solidFill>
                  <a:srgbClr val="000000"/>
                </a:solidFill>
                <a:latin typeface="Calibri"/>
              </a:rPr>
              <a:t>яблоневый</a:t>
            </a:r>
            <a:r>
              <a:rPr sz="1000" b="0" i="0" u="none" strike="noStrike" dirty="0">
                <a:solidFill>
                  <a:srgbClr val="000000"/>
                </a:solidFill>
                <a:latin typeface="Calibri"/>
              </a:rPr>
              <a:t> </a:t>
            </a:r>
            <a:r>
              <a:rPr sz="1000" b="0" i="0" u="none" strike="noStrike" dirty="0" err="1">
                <a:solidFill>
                  <a:srgbClr val="000000"/>
                </a:solidFill>
                <a:latin typeface="Calibri"/>
              </a:rPr>
              <a:t>сад</a:t>
            </a:r>
            <a:r>
              <a:rPr sz="1000" b="0" i="0" u="none" strike="noStrike" dirty="0">
                <a:solidFill>
                  <a:srgbClr val="000000"/>
                </a:solidFill>
                <a:latin typeface="Calibri"/>
              </a:rPr>
              <a:t>, </a:t>
            </a:r>
            <a:r>
              <a:rPr sz="1000" b="0" i="0" u="none" strike="noStrike" dirty="0" err="1">
                <a:solidFill>
                  <a:srgbClr val="000000"/>
                </a:solidFill>
                <a:latin typeface="Calibri"/>
              </a:rPr>
              <a:t>семейная</a:t>
            </a:r>
            <a:r>
              <a:rPr sz="1000" b="0" i="0" u="none" strike="noStrike" dirty="0">
                <a:solidFill>
                  <a:srgbClr val="000000"/>
                </a:solidFill>
                <a:latin typeface="Calibri"/>
              </a:rPr>
              <a:t> </a:t>
            </a:r>
            <a:r>
              <a:rPr sz="1000" b="0" i="0" u="none" strike="noStrike" dirty="0" err="1">
                <a:solidFill>
                  <a:srgbClr val="000000"/>
                </a:solidFill>
                <a:latin typeface="Calibri"/>
              </a:rPr>
              <a:t>гостиница</a:t>
            </a:r>
            <a:r>
              <a:rPr sz="1000" b="0" i="0" u="none" strike="noStrike" dirty="0">
                <a:solidFill>
                  <a:srgbClr val="000000"/>
                </a:solidFill>
                <a:latin typeface="Calibri"/>
              </a:rPr>
              <a:t>
</a:t>
            </a:r>
            <a:r>
              <a:rPr sz="1000" b="0" i="0" u="none" strike="noStrike" dirty="0" err="1">
                <a:solidFill>
                  <a:srgbClr val="000000"/>
                </a:solidFill>
                <a:latin typeface="Calibri"/>
              </a:rPr>
              <a:t>Может</a:t>
            </a:r>
            <a:r>
              <a:rPr sz="1000" b="0" i="0" u="none" strike="noStrike" dirty="0">
                <a:solidFill>
                  <a:srgbClr val="000000"/>
                </a:solidFill>
                <a:latin typeface="Calibri"/>
              </a:rPr>
              <a:t> </a:t>
            </a:r>
            <a:r>
              <a:rPr sz="1000" b="0" i="0" u="none" strike="noStrike" dirty="0" err="1">
                <a:solidFill>
                  <a:srgbClr val="000000"/>
                </a:solidFill>
                <a:latin typeface="Calibri"/>
              </a:rPr>
              <a:t>ли</a:t>
            </a:r>
            <a:r>
              <a:rPr sz="1000" b="0" i="0" u="none" strike="noStrike" dirty="0">
                <a:solidFill>
                  <a:srgbClr val="000000"/>
                </a:solidFill>
                <a:latin typeface="Calibri"/>
              </a:rPr>
              <a:t> </a:t>
            </a:r>
            <a:r>
              <a:rPr sz="1000" b="0" i="0" u="none" strike="noStrike" dirty="0" err="1">
                <a:solidFill>
                  <a:srgbClr val="000000"/>
                </a:solidFill>
                <a:latin typeface="Calibri"/>
              </a:rPr>
              <a:t>неприязнь</a:t>
            </a:r>
            <a:r>
              <a:rPr sz="1000" b="0" i="0" u="none" strike="noStrike" dirty="0">
                <a:solidFill>
                  <a:srgbClr val="000000"/>
                </a:solidFill>
                <a:latin typeface="Calibri"/>
              </a:rPr>
              <a:t> </a:t>
            </a:r>
            <a:r>
              <a:rPr sz="1000" b="0" i="0" u="none" strike="noStrike" dirty="0" err="1">
                <a:solidFill>
                  <a:srgbClr val="000000"/>
                </a:solidFill>
                <a:latin typeface="Calibri"/>
              </a:rPr>
              <a:t>обернуться</a:t>
            </a:r>
            <a:r>
              <a:rPr sz="1000" b="0" i="0" u="none" strike="noStrike" dirty="0">
                <a:solidFill>
                  <a:srgbClr val="000000"/>
                </a:solidFill>
                <a:latin typeface="Calibri"/>
              </a:rPr>
              <a:t> </a:t>
            </a:r>
            <a:r>
              <a:rPr sz="1000" b="0" i="0" u="none" strike="noStrike" dirty="0" err="1">
                <a:solidFill>
                  <a:srgbClr val="000000"/>
                </a:solidFill>
                <a:latin typeface="Calibri"/>
              </a:rPr>
              <a:t>настоящим</a:t>
            </a:r>
            <a:r>
              <a:rPr sz="1000" b="0" i="0" u="none" strike="noStrike" dirty="0">
                <a:solidFill>
                  <a:srgbClr val="000000"/>
                </a:solidFill>
                <a:latin typeface="Calibri"/>
              </a:rPr>
              <a:t> </a:t>
            </a:r>
            <a:r>
              <a:rPr sz="1000" b="0" i="0" u="none" strike="noStrike" dirty="0" err="1">
                <a:solidFill>
                  <a:srgbClr val="000000"/>
                </a:solidFill>
                <a:latin typeface="Calibri"/>
              </a:rPr>
              <a:t>чувством</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Уютный осенний роман в духе Лоры Гилмор. История, в которой идеальная жизнь Элеонор Лоусон...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657674"/>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38674"/>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Маленькая злая книга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978-5-04-244998-7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7-инт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767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«Маленькая злая книга. Головоломки с наклейками»</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Новинка расширяет ассортимент успешной серии и даёт повод привлечь к бренду внимание постоянных покупателей.
2. Уникальное сочетание книгаквест  головоломки  наклейки  продукт заметно отличается от стандартных книг и сборников заданий.
3. Высокий потенциал подарка яркий интерактивный формат легко воспринимается как самостоятельное развлечение, а не просто книга. </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Новинка в успешной серии  знакомый детям бренд получает новый интерактивный формат.
2. Первое издание серии с наклейками привычный формат книгиквеста дополняется механикой наклеек.
3. Двойная вовлечённость ребёнку нужно не только разгадывать головоломки, но и использовать наклейки для прохождения заданий.
4. Подходит для самостоятельного досуга ребёнок может играть, разгадывать и проходить задания без сложной подготовки со стороны взрослого. </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Свистать всех наверх
Это снова я, Маленькая злая книга головоломок. Ты только представь  Маленькая злая книга опять ВЛИПЛА В ИСТОРИЮ Ну не может она жить без приключений Скорее, бежим её спасать Только нужно БЫТЬ ОСТОРОЖНЫМИ она затерялась гдето в подземелье, где на каждом ходу нас будут ожидать ловушки с... </a:t>
            </a:r>
            <a:r>
              <a:rPr sz="1000" b="0" i="1" u="none" strike="noStrike">
                <a:solidFill>
                  <a:srgbClr val="E13716"/>
                </a:solidFill>
                <a:latin typeface="Calibri"/>
                <a:hlinkClick r:id="rId5" tooltip="Посмотреть в Витрине"/>
              </a:rPr>
              <a:t>подробнее</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Поддержка в социальных сетях издательства и импринта, а также ключевых партнеров анонсы, подборки, розыгрыши.
2  Комплексное продвижение книги на сайте Эксмо.ру.
3  Таргетированная реклама на книгу, включение в подборки.
4  Посевы контента в сообщества с целевой аудиторией в социальных сетях.
5  Обзоры книжных и lifestyle блогеров.
6  Платные интеграции.
7  Анонсирующая рассылка книги по актуальной базе СМИ.
8  Контентное и баннерное продвижение в ключевых интернетмагазинах.
9  Наполнение карточек книг дополнительным контентом. ... </a:t>
            </a:r>
            <a:r>
              <a:rPr sz="1000" b="0" i="1" u="none" strike="noStrike">
                <a:solidFill>
                  <a:srgbClr val="E13716"/>
                </a:solidFill>
                <a:latin typeface="Calibri"/>
                <a:hlinkClick r:id="rId2" tooltip="Посмотреть в Витрине"/>
              </a:rPr>
              <a:t>подробнее</a:t>
            </a:r>
          </a:p>
        </p:txBody>
      </p:sp>
      <p:sp>
        <p:nvSpPr>
          <p:cNvPr id="3" name="TextBox 2"/>
          <p:cNvSpPr txBox="1"/>
          <p:nvPr/>
        </p:nvSpPr>
        <p:spPr>
          <a:xfrm>
            <a:off x="476250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4" name="TextBox 3"/>
          <p:cNvSpPr txBox="1"/>
          <p:nvPr/>
        </p:nvSpPr>
        <p:spPr>
          <a:xfrm>
            <a:off x="476250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3" tooltip="Скачать или посмотреть"/>
              </a:rPr>
              <a:t>ITD000000001497606.pdf </a:t>
            </a:r>
            <a:r>
              <a:t/>
            </a:r>
            <a:b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Маленькая злая книга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978-5-699-87867-3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08.08.2026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7719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«Маленькая злая книга. Книга-адвент 2»</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ДОЛГОЖДАННАЯ НОВИНКА В СЕРИИБЕСТСЕЛЛЕРЕ 2. Объединяет сразу два покупательских хита  популярную серию Маленькая злая книга и формат адвенткалендаря, востребованный в предновогодний сезон. 3. Идеальный новогодний подарок, который привлечёт внимание покупателей и станет драйвером праздничных продаж.  </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Необычный адвент в формате книгиквеста 24 дня загадок, запечатанные страницы, которые ребёнок открывает сам, и захватывающее новогоднее приключение, превращающее ожидание праздника в увлекательную игру. </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Международная сериябестселлер  только в России продано более 600 000 экземпляров Уникальный формат, сочетающий художественный текст  квест  разнообразные задания для читателей  книгаквест. Это издание создано для тех, кто считает, что читать  это скучно. Оно не оставит никаких сомнений, что с книгами можн... </a:t>
            </a:r>
            <a:r>
              <a:rPr sz="1000" b="0" i="1" u="none" strike="noStrike">
                <a:solidFill>
                  <a:srgbClr val="E13716"/>
                </a:solidFill>
                <a:latin typeface="Calibri"/>
                <a:hlinkClick r:id="rId5" tooltip="Посмотреть в Витрине"/>
              </a:rPr>
              <a:t>подробнее</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Поддержка в социальных сетях издательства и импринта, а также ключевых партнеров анонсы, подборки, розыгрыши.
2  Комплексное продвижение книги на сайте Эксмо.ру.
3  Таргетированная реклама на книгу, включение в подборки.
4  Посевы контента в сообщества с целевой аудиторией в социальных сетях.
5  Обзоры книжных и lifestyle блогеров.
6  Платные интеграции.
7  Анонсирующая рассылка книги по актуальной базе СМИ.
8  Контентное и баннерное продвижение в ключевых интернетмагазинах.
9  Наполнение карточек книг дополнительным контентом. ... </a:t>
            </a:r>
            <a:r>
              <a:rPr sz="1000" b="0" i="1" u="none" strike="noStrike">
                <a:solidFill>
                  <a:srgbClr val="E13716"/>
                </a:solidFill>
                <a:latin typeface="Calibri"/>
                <a:hlinkClick r:id="rId2" tooltip="Посмотреть в Витрине"/>
              </a:rPr>
              <a:t>подробнее</a:t>
            </a:r>
          </a:p>
        </p:txBody>
      </p:sp>
      <p:sp>
        <p:nvSpPr>
          <p:cNvPr id="3" name="TextBox 2"/>
          <p:cNvSpPr txBox="1"/>
          <p:nvPr/>
        </p:nvSpPr>
        <p:spPr>
          <a:xfrm>
            <a:off x="476250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4" name="TextBox 3"/>
          <p:cNvSpPr txBox="1"/>
          <p:nvPr/>
        </p:nvSpPr>
        <p:spPr>
          <a:xfrm>
            <a:off x="476250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3" tooltip="Скачать или посмотреть"/>
              </a:rPr>
              <a:t>ITD000000000805935.pdf </a:t>
            </a:r>
            <a:r>
              <a:t/>
            </a:r>
            <a:b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Новая классика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978-5-00281-243-1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01.09.2026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6004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«Мистер Вечный Канун. Город Полуночи»</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Продолжение приключений Виктора Кэндла в особняке КрикХолл. Атмосферная история на фоне мрачной Англии ХХ века и события, которые невозможно предугадать. </a:t>
            </a:r>
          </a:p>
        </p:txBody>
      </p:sp>
      <p:sp>
        <p:nvSpPr>
          <p:cNvPr id="12" name="TextBox 11"/>
          <p:cNvSpPr txBox="1"/>
          <p:nvPr/>
        </p:nvSpPr>
        <p:spPr>
          <a:xfrm>
            <a:off x="3238500" y="333375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66712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Продолжение</a:t>
            </a:r>
            <a:r>
              <a:rPr sz="1000" b="0" i="0" u="none" strike="noStrike" dirty="0">
                <a:solidFill>
                  <a:srgbClr val="000000"/>
                </a:solidFill>
                <a:latin typeface="Calibri"/>
              </a:rPr>
              <a:t> </a:t>
            </a:r>
            <a:r>
              <a:rPr sz="1000" b="0" i="0" u="none" strike="noStrike" dirty="0" err="1">
                <a:solidFill>
                  <a:srgbClr val="000000"/>
                </a:solidFill>
                <a:latin typeface="Calibri"/>
              </a:rPr>
              <a:t>бестселлера</a:t>
            </a:r>
            <a:r>
              <a:rPr sz="1000" b="0" i="0" u="none" strike="noStrike" dirty="0">
                <a:solidFill>
                  <a:srgbClr val="000000"/>
                </a:solidFill>
                <a:latin typeface="Calibri"/>
              </a:rPr>
              <a:t> в </a:t>
            </a:r>
            <a:r>
              <a:rPr sz="1000" b="0" i="0" u="none" strike="noStrike" dirty="0" err="1">
                <a:solidFill>
                  <a:srgbClr val="000000"/>
                </a:solidFill>
                <a:latin typeface="Calibri"/>
              </a:rPr>
              <a:t>новом</a:t>
            </a:r>
            <a:r>
              <a:rPr sz="1000" b="0" i="0" u="none" strike="noStrike" dirty="0">
                <a:solidFill>
                  <a:srgbClr val="000000"/>
                </a:solidFill>
                <a:latin typeface="Calibri"/>
              </a:rPr>
              <a:t> </a:t>
            </a:r>
            <a:r>
              <a:rPr sz="1000" b="0" i="0" u="none" strike="noStrike" dirty="0" err="1">
                <a:solidFill>
                  <a:srgbClr val="000000"/>
                </a:solidFill>
                <a:latin typeface="Calibri"/>
              </a:rPr>
              <a:t>оформлении</a:t>
            </a:r>
            <a:r>
              <a:rPr sz="1000" b="0" i="0" u="none" strike="noStrike" dirty="0">
                <a:solidFill>
                  <a:srgbClr val="000000"/>
                </a:solidFill>
                <a:latin typeface="Calibri"/>
              </a:rPr>
              <a:t>
</a:t>
            </a:r>
            <a:r>
              <a:rPr sz="1000" b="0" i="0" u="none" strike="noStrike" dirty="0" err="1">
                <a:solidFill>
                  <a:srgbClr val="000000"/>
                </a:solidFill>
                <a:latin typeface="Calibri"/>
              </a:rPr>
              <a:t>Колдовские</a:t>
            </a:r>
            <a:r>
              <a:rPr sz="1000" b="0" i="0" u="none" strike="noStrike" dirty="0">
                <a:solidFill>
                  <a:srgbClr val="000000"/>
                </a:solidFill>
                <a:latin typeface="Calibri"/>
              </a:rPr>
              <a:t> </a:t>
            </a:r>
            <a:r>
              <a:rPr sz="1000" b="0" i="0" u="none" strike="noStrike" dirty="0" err="1">
                <a:solidFill>
                  <a:srgbClr val="000000"/>
                </a:solidFill>
                <a:latin typeface="Calibri"/>
              </a:rPr>
              <a:t>семьи</a:t>
            </a:r>
            <a:r>
              <a:rPr sz="1000" b="0" i="0" u="none" strike="noStrike" dirty="0">
                <a:solidFill>
                  <a:srgbClr val="000000"/>
                </a:solidFill>
                <a:latin typeface="Calibri"/>
              </a:rPr>
              <a:t>, </a:t>
            </a:r>
            <a:r>
              <a:rPr sz="1000" b="0" i="0" u="none" strike="noStrike" dirty="0" err="1">
                <a:solidFill>
                  <a:srgbClr val="000000"/>
                </a:solidFill>
                <a:latin typeface="Calibri"/>
              </a:rPr>
              <a:t>шабаш</a:t>
            </a:r>
            <a:r>
              <a:rPr sz="1000" b="0" i="0" u="none" strike="noStrike" dirty="0">
                <a:solidFill>
                  <a:srgbClr val="000000"/>
                </a:solidFill>
                <a:latin typeface="Calibri"/>
              </a:rPr>
              <a:t> </a:t>
            </a:r>
            <a:r>
              <a:rPr sz="1000" b="0" i="0" u="none" strike="noStrike" dirty="0" err="1">
                <a:solidFill>
                  <a:srgbClr val="000000"/>
                </a:solidFill>
                <a:latin typeface="Calibri"/>
              </a:rPr>
              <a:t>ведьм</a:t>
            </a:r>
            <a:r>
              <a:rPr sz="1000" b="0" i="0" u="none" strike="noStrike" dirty="0">
                <a:solidFill>
                  <a:srgbClr val="000000"/>
                </a:solidFill>
                <a:latin typeface="Calibri"/>
              </a:rPr>
              <a:t> и </a:t>
            </a:r>
            <a:r>
              <a:rPr sz="1000" b="0" i="0" u="none" strike="noStrike" dirty="0" err="1">
                <a:solidFill>
                  <a:srgbClr val="000000"/>
                </a:solidFill>
                <a:latin typeface="Calibri"/>
              </a:rPr>
              <a:t>эстетика</a:t>
            </a:r>
            <a:r>
              <a:rPr sz="1000" b="0" i="0" u="none" strike="noStrike" dirty="0">
                <a:solidFill>
                  <a:srgbClr val="000000"/>
                </a:solidFill>
                <a:latin typeface="Calibri"/>
              </a:rPr>
              <a:t> </a:t>
            </a:r>
            <a:r>
              <a:rPr sz="1000" b="0" i="0" u="none" strike="noStrike" dirty="0" err="1">
                <a:solidFill>
                  <a:srgbClr val="000000"/>
                </a:solidFill>
                <a:latin typeface="Calibri"/>
              </a:rPr>
              <a:t>дарккабаре</a:t>
            </a:r>
            <a:r>
              <a:rPr sz="1000" b="0" i="0" u="none" strike="noStrike" dirty="0">
                <a:solidFill>
                  <a:srgbClr val="000000"/>
                </a:solidFill>
                <a:latin typeface="Calibri"/>
              </a:rPr>
              <a:t>
</a:t>
            </a:r>
            <a:r>
              <a:rPr sz="1000" b="0" i="0" u="none" strike="noStrike" dirty="0" err="1">
                <a:solidFill>
                  <a:srgbClr val="000000"/>
                </a:solidFill>
                <a:latin typeface="Calibri"/>
              </a:rPr>
              <a:t>Темная</a:t>
            </a:r>
            <a:r>
              <a:rPr sz="1000" b="0" i="0" u="none" strike="noStrike" dirty="0">
                <a:solidFill>
                  <a:srgbClr val="000000"/>
                </a:solidFill>
                <a:latin typeface="Calibri"/>
              </a:rPr>
              <a:t> </a:t>
            </a:r>
            <a:r>
              <a:rPr sz="1000" b="0" i="0" u="none" strike="noStrike" dirty="0" err="1">
                <a:solidFill>
                  <a:srgbClr val="000000"/>
                </a:solidFill>
                <a:latin typeface="Calibri"/>
              </a:rPr>
              <a:t>Англия</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пороге</a:t>
            </a:r>
            <a:r>
              <a:rPr sz="1000" b="0" i="0" u="none" strike="noStrike" dirty="0">
                <a:solidFill>
                  <a:srgbClr val="000000"/>
                </a:solidFill>
                <a:latin typeface="Calibri"/>
              </a:rPr>
              <a:t> </a:t>
            </a:r>
            <a:r>
              <a:rPr sz="1000" b="0" i="0" u="none" strike="noStrike" dirty="0" err="1">
                <a:solidFill>
                  <a:srgbClr val="000000"/>
                </a:solidFill>
                <a:latin typeface="Calibri"/>
              </a:rPr>
              <a:t>самой</a:t>
            </a:r>
            <a:r>
              <a:rPr sz="1000" b="0" i="0" u="none" strike="noStrike" dirty="0">
                <a:solidFill>
                  <a:srgbClr val="000000"/>
                </a:solidFill>
                <a:latin typeface="Calibri"/>
              </a:rPr>
              <a:t> </a:t>
            </a:r>
            <a:r>
              <a:rPr sz="1000" b="0" i="0" u="none" strike="noStrike" dirty="0" err="1">
                <a:solidFill>
                  <a:srgbClr val="000000"/>
                </a:solidFill>
                <a:latin typeface="Calibri"/>
              </a:rPr>
              <a:t>мрачной</a:t>
            </a:r>
            <a:r>
              <a:rPr sz="1000" b="0" i="0" u="none" strike="noStrike" dirty="0">
                <a:solidFill>
                  <a:srgbClr val="000000"/>
                </a:solidFill>
                <a:latin typeface="Calibri"/>
              </a:rPr>
              <a:t> </a:t>
            </a:r>
            <a:r>
              <a:rPr sz="1000" b="0" i="0" u="none" strike="noStrike" dirty="0" err="1">
                <a:solidFill>
                  <a:srgbClr val="000000"/>
                </a:solidFill>
                <a:latin typeface="Calibri"/>
              </a:rPr>
              <a:t>ночи</a:t>
            </a:r>
            <a:r>
              <a:rPr sz="1000" b="0" i="0" u="none" strike="noStrike" dirty="0">
                <a:solidFill>
                  <a:srgbClr val="000000"/>
                </a:solidFill>
                <a:latin typeface="Calibri"/>
              </a:rPr>
              <a:t> </a:t>
            </a:r>
            <a:r>
              <a:rPr sz="1000" b="0" i="0" u="none" strike="noStrike" dirty="0" err="1">
                <a:solidFill>
                  <a:srgbClr val="000000"/>
                </a:solidFill>
                <a:latin typeface="Calibri"/>
              </a:rPr>
              <a:t>года</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Вторая книга о приключениях Виктора Кэндла в особняке КрикХолл. Атмосферная история на фон...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51866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99660"/>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Новая классика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978-5-00281-242-4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«Мистер Вечный Канун. Уэлихолн»</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Полюбившийся читателям мистический бестселлер Владимира Торина и Олега Яковлева  теперь в новом стильном оформлении серии Новая классика. Готическая история о семейных тайнах, древнем зле и Хэллоуине в туманном английском городе. </a:t>
            </a:r>
          </a:p>
        </p:txBody>
      </p:sp>
      <p:sp>
        <p:nvSpPr>
          <p:cNvPr id="12" name="TextBox 11"/>
          <p:cNvSpPr txBox="1"/>
          <p:nvPr/>
        </p:nvSpPr>
        <p:spPr>
          <a:xfrm>
            <a:off x="3238500" y="3476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Новое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a:t>
            </a:r>
            <a:r>
              <a:rPr sz="1000" b="0" i="0" u="none" strike="noStrike" dirty="0" err="1">
                <a:solidFill>
                  <a:srgbClr val="000000"/>
                </a:solidFill>
                <a:latin typeface="Calibri"/>
              </a:rPr>
              <a:t>полюбившегося</a:t>
            </a:r>
            <a:r>
              <a:rPr sz="1000" b="0" i="0" u="none" strike="noStrike" dirty="0">
                <a:solidFill>
                  <a:srgbClr val="000000"/>
                </a:solidFill>
                <a:latin typeface="Calibri"/>
              </a:rPr>
              <a:t> </a:t>
            </a:r>
            <a:r>
              <a:rPr sz="1000" b="0" i="0" u="none" strike="noStrike" dirty="0" err="1">
                <a:solidFill>
                  <a:srgbClr val="000000"/>
                </a:solidFill>
                <a:latin typeface="Calibri"/>
              </a:rPr>
              <a:t>читателям</a:t>
            </a:r>
            <a:r>
              <a:rPr sz="1000" b="0" i="0" u="none" strike="noStrike" dirty="0">
                <a:solidFill>
                  <a:srgbClr val="000000"/>
                </a:solidFill>
                <a:latin typeface="Calibri"/>
              </a:rPr>
              <a:t> </a:t>
            </a:r>
            <a:r>
              <a:rPr sz="1000" b="0" i="0" u="none" strike="noStrike" dirty="0" err="1">
                <a:solidFill>
                  <a:srgbClr val="000000"/>
                </a:solidFill>
                <a:latin typeface="Calibri"/>
              </a:rPr>
              <a:t>таинственного</a:t>
            </a:r>
            <a:r>
              <a:rPr sz="1000" b="0" i="0" u="none" strike="noStrike" dirty="0">
                <a:solidFill>
                  <a:srgbClr val="000000"/>
                </a:solidFill>
                <a:latin typeface="Calibri"/>
              </a:rPr>
              <a:t> </a:t>
            </a:r>
            <a:r>
              <a:rPr sz="1000" b="0" i="0" u="none" strike="noStrike" dirty="0" err="1">
                <a:solidFill>
                  <a:srgbClr val="000000"/>
                </a:solidFill>
                <a:latin typeface="Calibri"/>
              </a:rPr>
              <a:t>бестселлера</a:t>
            </a:r>
            <a:r>
              <a:rPr sz="1000" b="0" i="0" u="none" strike="noStrike" dirty="0">
                <a:solidFill>
                  <a:srgbClr val="000000"/>
                </a:solidFill>
                <a:latin typeface="Calibri"/>
              </a:rPr>
              <a:t>
О </a:t>
            </a:r>
            <a:r>
              <a:rPr sz="1000" b="0" i="0" u="none" strike="noStrike" dirty="0" err="1">
                <a:solidFill>
                  <a:srgbClr val="000000"/>
                </a:solidFill>
                <a:latin typeface="Calibri"/>
              </a:rPr>
              <a:t>возвращении</a:t>
            </a:r>
            <a:r>
              <a:rPr sz="1000" b="0" i="0" u="none" strike="noStrike" dirty="0">
                <a:solidFill>
                  <a:srgbClr val="000000"/>
                </a:solidFill>
                <a:latin typeface="Calibri"/>
              </a:rPr>
              <a:t> в </a:t>
            </a:r>
            <a:r>
              <a:rPr sz="1000" b="0" i="0" u="none" strike="noStrike" dirty="0" err="1">
                <a:solidFill>
                  <a:srgbClr val="000000"/>
                </a:solidFill>
                <a:latin typeface="Calibri"/>
              </a:rPr>
              <a:t>город</a:t>
            </a:r>
            <a:r>
              <a:rPr sz="1000" b="0" i="0" u="none" strike="noStrike" dirty="0">
                <a:solidFill>
                  <a:srgbClr val="000000"/>
                </a:solidFill>
                <a:latin typeface="Calibri"/>
              </a:rPr>
              <a:t> </a:t>
            </a:r>
            <a:r>
              <a:rPr sz="1000" b="0" i="0" u="none" strike="noStrike" dirty="0" err="1">
                <a:solidFill>
                  <a:srgbClr val="000000"/>
                </a:solidFill>
                <a:latin typeface="Calibri"/>
              </a:rPr>
              <a:t>детства</a:t>
            </a:r>
            <a:r>
              <a:rPr sz="1000" b="0" i="0" u="none" strike="noStrike" dirty="0">
                <a:solidFill>
                  <a:srgbClr val="000000"/>
                </a:solidFill>
                <a:latin typeface="Calibri"/>
              </a:rPr>
              <a:t>, </a:t>
            </a:r>
            <a:r>
              <a:rPr sz="1000" b="0" i="0" u="none" strike="noStrike" dirty="0" err="1">
                <a:solidFill>
                  <a:srgbClr val="000000"/>
                </a:solidFill>
                <a:latin typeface="Calibri"/>
              </a:rPr>
              <a:t>где</a:t>
            </a:r>
            <a:r>
              <a:rPr sz="1000" b="0" i="0" u="none" strike="noStrike" dirty="0">
                <a:solidFill>
                  <a:srgbClr val="000000"/>
                </a:solidFill>
                <a:latin typeface="Calibri"/>
              </a:rPr>
              <a:t> </a:t>
            </a:r>
            <a:r>
              <a:rPr sz="1000" b="0" i="0" u="none" strike="noStrike" dirty="0" err="1">
                <a:solidFill>
                  <a:srgbClr val="000000"/>
                </a:solidFill>
                <a:latin typeface="Calibri"/>
              </a:rPr>
              <a:t>семейные</a:t>
            </a:r>
            <a:r>
              <a:rPr sz="1000" b="0" i="0" u="none" strike="noStrike" dirty="0">
                <a:solidFill>
                  <a:srgbClr val="000000"/>
                </a:solidFill>
                <a:latin typeface="Calibri"/>
              </a:rPr>
              <a:t> </a:t>
            </a:r>
            <a:r>
              <a:rPr sz="1000" b="0" i="0" u="none" strike="noStrike" dirty="0" err="1">
                <a:solidFill>
                  <a:srgbClr val="000000"/>
                </a:solidFill>
                <a:latin typeface="Calibri"/>
              </a:rPr>
              <a:t>тайны</a:t>
            </a:r>
            <a:r>
              <a:rPr sz="1000" b="0" i="0" u="none" strike="noStrike" dirty="0">
                <a:solidFill>
                  <a:srgbClr val="000000"/>
                </a:solidFill>
                <a:latin typeface="Calibri"/>
              </a:rPr>
              <a:t> </a:t>
            </a:r>
            <a:r>
              <a:rPr sz="1000" b="0" i="0" u="none" strike="noStrike" dirty="0" err="1">
                <a:solidFill>
                  <a:srgbClr val="000000"/>
                </a:solidFill>
                <a:latin typeface="Calibri"/>
              </a:rPr>
              <a:t>переплетаются</a:t>
            </a:r>
            <a:r>
              <a:rPr sz="1000" b="0" i="0" u="none" strike="noStrike" dirty="0">
                <a:solidFill>
                  <a:srgbClr val="000000"/>
                </a:solidFill>
                <a:latin typeface="Calibri"/>
              </a:rPr>
              <a:t> с </a:t>
            </a:r>
            <a:r>
              <a:rPr sz="1000" b="0" i="0" u="none" strike="noStrike" dirty="0" err="1">
                <a:solidFill>
                  <a:srgbClr val="000000"/>
                </a:solidFill>
                <a:latin typeface="Calibri"/>
              </a:rPr>
              <a:t>древним</a:t>
            </a:r>
            <a:r>
              <a:rPr sz="1000" b="0" i="0" u="none" strike="noStrike" dirty="0">
                <a:solidFill>
                  <a:srgbClr val="000000"/>
                </a:solidFill>
                <a:latin typeface="Calibri"/>
              </a:rPr>
              <a:t> </a:t>
            </a:r>
            <a:r>
              <a:rPr sz="1000" b="0" i="0" u="none" strike="noStrike" dirty="0" err="1">
                <a:solidFill>
                  <a:srgbClr val="000000"/>
                </a:solidFill>
                <a:latin typeface="Calibri"/>
              </a:rPr>
              <a:t>злом</a:t>
            </a:r>
            <a:r>
              <a:rPr sz="1000" b="0" i="0" u="none" strike="noStrike" dirty="0">
                <a:solidFill>
                  <a:srgbClr val="000000"/>
                </a:solidFill>
                <a:latin typeface="Calibri"/>
              </a:rPr>
              <a:t>
</a:t>
            </a:r>
            <a:r>
              <a:rPr sz="1000" b="0" i="0" u="none" strike="noStrike" dirty="0" err="1">
                <a:solidFill>
                  <a:srgbClr val="000000"/>
                </a:solidFill>
                <a:latin typeface="Calibri"/>
              </a:rPr>
              <a:t>События</a:t>
            </a:r>
            <a:r>
              <a:rPr sz="1000" b="0" i="0" u="none" strike="noStrike" dirty="0">
                <a:solidFill>
                  <a:srgbClr val="000000"/>
                </a:solidFill>
                <a:latin typeface="Calibri"/>
              </a:rPr>
              <a:t> </a:t>
            </a:r>
            <a:r>
              <a:rPr sz="1000" b="0" i="0" u="none" strike="noStrike" dirty="0" err="1">
                <a:solidFill>
                  <a:srgbClr val="000000"/>
                </a:solidFill>
                <a:latin typeface="Calibri"/>
              </a:rPr>
              <a:t>происходят</a:t>
            </a:r>
            <a:r>
              <a:rPr sz="1000" b="0" i="0" u="none" strike="noStrike" dirty="0">
                <a:solidFill>
                  <a:srgbClr val="000000"/>
                </a:solidFill>
                <a:latin typeface="Calibri"/>
              </a:rPr>
              <a:t> </a:t>
            </a:r>
            <a:r>
              <a:rPr sz="1000" b="0" i="0" u="none" strike="noStrike" dirty="0" err="1">
                <a:solidFill>
                  <a:srgbClr val="000000"/>
                </a:solidFill>
                <a:latin typeface="Calibri"/>
              </a:rPr>
              <a:t>накануне</a:t>
            </a:r>
            <a:r>
              <a:rPr sz="1000" b="0" i="0" u="none" strike="noStrike" dirty="0">
                <a:solidFill>
                  <a:srgbClr val="000000"/>
                </a:solidFill>
                <a:latin typeface="Calibri"/>
              </a:rPr>
              <a:t> </a:t>
            </a:r>
            <a:r>
              <a:rPr sz="1000" b="0" i="0" u="none" strike="noStrike" dirty="0" err="1">
                <a:solidFill>
                  <a:srgbClr val="000000"/>
                </a:solidFill>
                <a:latin typeface="Calibri"/>
              </a:rPr>
              <a:t>Хэллоуина</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Начало истории о приключениях Виктора Кэндла в особняке КрикХолл. Атмосферная история на ф...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575656"/>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56656"/>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Окно в Россию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978-5-04-244238-4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1338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«Потерял старик корову»</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Деревня Новинки исчезает с карт. Дома рушатся, поля зарастают лесом, связь не ловит. Остал...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99142"/>
            <a:ext cx="5905500" cy="1323439"/>
          </a:xfrm>
          <a:prstGeom prst="rect">
            <a:avLst/>
          </a:prstGeom>
        </p:spPr>
        <p:txBody>
          <a:bodyPr wrap="square">
            <a:spAutoFit/>
          </a:bodyPr>
          <a:lstStyle/>
          <a:p>
            <a:r>
              <a:rPr lang="ru-RU" sz="1000" dirty="0" smtClean="0"/>
              <a:t>"Деревня Новинки исчезает с карт. Дома рушатся, поля зарастают лесом, связь не ловит. Остался один житель — старик, который помнит, какой была жизнь, когда здесь звучали голоса, работали руки, билось сердце русской земли.  У него есть корова Марта — последняя живая душа рядом, последний смысл вставать по утрам. И вот однажды корова пропадает.  Старик отправляется на поиски — с палкой цвета слоновой кости, которую когда-то подарила жена, и с ворохом воспоминаний. Каждый шаг по пустой деревне возвращает его в прошлое, но чем дольше в него всматриваешься, тем больнее понимать, что не вернуть.  Пронзительная история об одиночестве и верности, о России, которая уходит на наших глазах, и о праве помнить то, что все забыли."</a:t>
            </a:r>
            <a:endParaRPr lang="ru-RU"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От хорошего к великому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978-5-00281-300-1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«Как построить великую жизнь. Системное исследование кризисов, выбора пути и жизненных побед»</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Самая важная и точно самая личная книга от автора мирового бестселлера От хорошего к великому  о том, как не потеряться в поворотах судьбы и осознать, ради чего стоит двигаться дальше. </a:t>
            </a:r>
          </a:p>
        </p:txBody>
      </p:sp>
      <p:sp>
        <p:nvSpPr>
          <p:cNvPr id="12" name="TextBox 11"/>
          <p:cNvSpPr txBox="1"/>
          <p:nvPr/>
        </p:nvSpPr>
        <p:spPr>
          <a:xfrm>
            <a:off x="3238500" y="337566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090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Главный мировой бестселлер о поиске пути
Легендарные бизнесинструменты для пересборки собственной жизни
Пошаговый метод малых шагов для выхода из тумана неопределенности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Главный мировой бестселлер о поиске пути
Вы строили карьеру, принимали решения, достигали целей  и вдруг оказались в точке, где пре... </a:t>
            </a:r>
            <a:r>
              <a:rPr sz="1000" b="0" i="1" u="none" strike="noStrike">
                <a:solidFill>
                  <a:srgbClr val="E13716"/>
                </a:solidFill>
                <a:latin typeface="Calibri"/>
                <a:hlinkClick r:id="rId4" tooltip="Посмотреть в Витрине"/>
              </a:rPr>
              <a:t>подробнее</a:t>
            </a:r>
          </a:p>
        </p:txBody>
      </p:sp>
      <p:sp>
        <p:nvSpPr>
          <p:cNvPr id="19" name="TextBox 18"/>
          <p:cNvSpPr txBox="1"/>
          <p:nvPr/>
        </p:nvSpPr>
        <p:spPr>
          <a:xfrm>
            <a:off x="3238500" y="449770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0" name="TextBox 19"/>
          <p:cNvSpPr txBox="1"/>
          <p:nvPr/>
        </p:nvSpPr>
        <p:spPr>
          <a:xfrm>
            <a:off x="3333750" y="487870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Охотники за мирами. Бестселлеры Лии Арден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978-5-04-252981-8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8" name="TextBox 7"/>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«Священный город бога-предателя»</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3" name="TextBox 12"/>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священной Хетре дочь царя Найра стремится выйти за рамки строгих правил гарема. Но желанную свободу отбирает правящий старший брат. В один миг он отдаёт сестру храмовым жрицам и втягивает её в сложные политические интриги.
В священной Фарсиде младший сын царя Афшан ждёт удобного момента, чтобы покинуть ... </a:t>
            </a:r>
            <a:r>
              <a:rPr sz="1000" b="0" i="1" u="none" strike="noStrike">
                <a:solidFill>
                  <a:srgbClr val="E13716"/>
                </a:solidFill>
                <a:latin typeface="Calibri"/>
                <a:hlinkClick r:id="rId4" tooltip="Посмотреть в Витрине"/>
              </a:rPr>
              <a:t>подробнее</a:t>
            </a:r>
          </a:p>
        </p:txBody>
      </p:sp>
      <p:sp>
        <p:nvSpPr>
          <p:cNvPr id="15" name="Прямоугольник 14"/>
          <p:cNvSpPr/>
          <p:nvPr/>
        </p:nvSpPr>
        <p:spPr>
          <a:xfrm>
            <a:off x="3238500" y="3077051"/>
            <a:ext cx="5905500" cy="1169551"/>
          </a:xfrm>
          <a:prstGeom prst="rect">
            <a:avLst/>
          </a:prstGeom>
        </p:spPr>
        <p:txBody>
          <a:bodyPr wrap="square">
            <a:spAutoFit/>
          </a:bodyPr>
          <a:lstStyle/>
          <a:p>
            <a:r>
              <a:rPr lang="ru-RU" sz="1000" dirty="0" smtClean="0"/>
              <a:t>"В священной </a:t>
            </a:r>
            <a:r>
              <a:rPr lang="ru-RU" sz="1000" dirty="0" err="1" smtClean="0"/>
              <a:t>Хетре</a:t>
            </a:r>
            <a:r>
              <a:rPr lang="ru-RU" sz="1000" dirty="0" smtClean="0"/>
              <a:t> дочь царя </a:t>
            </a:r>
            <a:r>
              <a:rPr lang="ru-RU" sz="1000" dirty="0" err="1" smtClean="0"/>
              <a:t>Найра</a:t>
            </a:r>
            <a:r>
              <a:rPr lang="ru-RU" sz="1000" dirty="0" smtClean="0"/>
              <a:t> стремится выйти за рамки строгих правил гарема. Но желанную свободу отбирает правящий старший брат. В один миг он отдаёт сестру храмовым жрицам и втягивает её в сложные политические </a:t>
            </a:r>
            <a:r>
              <a:rPr lang="ru-RU" sz="1000" dirty="0" err="1" smtClean="0"/>
              <a:t>интриги.В</a:t>
            </a:r>
            <a:r>
              <a:rPr lang="ru-RU" sz="1000" dirty="0" smtClean="0"/>
              <a:t> священной </a:t>
            </a:r>
            <a:r>
              <a:rPr lang="ru-RU" sz="1000" dirty="0" err="1" smtClean="0"/>
              <a:t>Фарсиде</a:t>
            </a:r>
            <a:r>
              <a:rPr lang="ru-RU" sz="1000" dirty="0" smtClean="0"/>
              <a:t> младший сын царя </a:t>
            </a:r>
            <a:r>
              <a:rPr lang="ru-RU" sz="1000" dirty="0" err="1" smtClean="0"/>
              <a:t>Афшан</a:t>
            </a:r>
            <a:r>
              <a:rPr lang="ru-RU" sz="1000" dirty="0" smtClean="0"/>
              <a:t> ждёт удобного момента, чтобы покинуть город и снять с плеч груз опасений, преследующих его всю жизнь. Но сокровенные желания сталкиваются с расчётом семьи, вынуждающим его вернуться в кошмар </a:t>
            </a:r>
            <a:r>
              <a:rPr lang="ru-RU" sz="1000" dirty="0" err="1" smtClean="0"/>
              <a:t>наяву.Два</a:t>
            </a:r>
            <a:r>
              <a:rPr lang="ru-RU" sz="1000" dirty="0" smtClean="0"/>
              <a:t> города-государства столетиями хранили шаткий мир, но спокойным дням приходит конец, ведь каждый уверен: чужой бог — предатель, а вера хранимого им города — ложь."</a:t>
            </a:r>
            <a:endParaRPr lang="ru-RU" sz="1000" dirty="0"/>
          </a:p>
        </p:txBody>
      </p:sp>
      <p:pic>
        <p:nvPicPr>
          <p:cNvPr id="16" name="Рисунок 15"/>
          <p:cNvPicPr>
            <a:picLocks noChangeAspect="1"/>
          </p:cNvPicPr>
          <p:nvPr/>
        </p:nvPicPr>
        <p:blipFill>
          <a:blip r:embed="rId5"/>
          <a:stretch>
            <a:fillRect/>
          </a:stretch>
        </p:blipFill>
        <p:spPr>
          <a:xfrm>
            <a:off x="285750" y="1580457"/>
            <a:ext cx="2473926" cy="3658293"/>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Охотники за мирами. Бестселлеры Лии Арден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978-5-04-247662-4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22000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02907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«Во главе закона»</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3" name="TextBox 12"/>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E13716"/>
                </a:solidFill>
                <a:latin typeface="Calibri"/>
                <a:hlinkClick r:id="rId4" tooltip="Посмотреть в Витрине"/>
              </a:rPr>
              <a:t>подробнее</a:t>
            </a:r>
          </a:p>
        </p:txBody>
      </p:sp>
      <p:sp>
        <p:nvSpPr>
          <p:cNvPr id="15" name="Прямоугольник 14"/>
          <p:cNvSpPr/>
          <p:nvPr/>
        </p:nvSpPr>
        <p:spPr>
          <a:xfrm>
            <a:off x="3238500" y="2911941"/>
            <a:ext cx="5905500" cy="1938992"/>
          </a:xfrm>
          <a:prstGeom prst="rect">
            <a:avLst/>
          </a:prstGeom>
        </p:spPr>
        <p:txBody>
          <a:bodyPr wrap="square">
            <a:spAutoFit/>
          </a:bodyPr>
          <a:lstStyle/>
          <a:p>
            <a:r>
              <a:rPr lang="ru-RU" sz="1000" dirty="0" smtClean="0"/>
              <a:t>"Финал цикла Лии </a:t>
            </a:r>
            <a:r>
              <a:rPr lang="ru-RU" sz="1000" dirty="0" err="1" smtClean="0"/>
              <a:t>Арден</a:t>
            </a:r>
            <a:r>
              <a:rPr lang="ru-RU" sz="1000" dirty="0" smtClean="0"/>
              <a:t> «Нити </a:t>
            </a:r>
            <a:r>
              <a:rPr lang="ru-RU" sz="1000" dirty="0" err="1" smtClean="0"/>
              <a:t>судьбы».Вега</a:t>
            </a:r>
            <a:r>
              <a:rPr lang="ru-RU" sz="1000" dirty="0" smtClean="0"/>
              <a:t> — помощница </a:t>
            </a:r>
            <a:r>
              <a:rPr lang="ru-RU" sz="1000" dirty="0" err="1" smtClean="0"/>
              <a:t>Маттео</a:t>
            </a:r>
            <a:r>
              <a:rPr lang="ru-RU" sz="1000" dirty="0" smtClean="0"/>
              <a:t>, успешная и знаменитая в криминальном мире. Пытаясь помочь подруге, она становится должницей опасного бизнесмена. Но цена помощи — услуга, которая грозит Веге </a:t>
            </a:r>
            <a:r>
              <a:rPr lang="ru-RU" sz="1000" dirty="0" err="1" smtClean="0"/>
              <a:t>неприятностями.Элион</a:t>
            </a:r>
            <a:r>
              <a:rPr lang="ru-RU" sz="1000" dirty="0" smtClean="0"/>
              <a:t> — следопыт смерти, и у него есть полгода, чтобы выполнить условия сделки. Но теперь он вынужден подчиняться догме, стоящей во главе закона бытия, иначе потеряет себя. Их сводит случайность. И пока Вега борется с настоящим, </a:t>
            </a:r>
            <a:r>
              <a:rPr lang="ru-RU" sz="1000" dirty="0" err="1" smtClean="0"/>
              <a:t>Элион</a:t>
            </a:r>
            <a:r>
              <a:rPr lang="ru-RU" sz="1000" dirty="0" smtClean="0"/>
              <a:t>, рискуя свободой, намеревается спасти её </a:t>
            </a:r>
            <a:r>
              <a:rPr lang="ru-RU" sz="1000" dirty="0" err="1" smtClean="0"/>
              <a:t>будущее.Городское</a:t>
            </a:r>
            <a:r>
              <a:rPr lang="ru-RU" sz="1000" dirty="0" smtClean="0"/>
              <a:t> </a:t>
            </a:r>
            <a:r>
              <a:rPr lang="ru-RU" sz="1000" dirty="0" err="1" smtClean="0"/>
              <a:t>фэнтези</a:t>
            </a:r>
            <a:r>
              <a:rPr lang="ru-RU" sz="1000" dirty="0" smtClean="0"/>
              <a:t> с древнегреческой мифологией и играми с </a:t>
            </a:r>
            <a:r>
              <a:rPr lang="ru-RU" sz="1000" dirty="0" err="1" smtClean="0"/>
              <a:t>судьбой.Он</a:t>
            </a:r>
            <a:r>
              <a:rPr lang="ru-RU" sz="1000" dirty="0" smtClean="0"/>
              <a:t> получил шанс вернуться, она — шанс на новую жизнь. Но за все нужно платить и их случай не </a:t>
            </a:r>
            <a:r>
              <a:rPr lang="ru-RU" sz="1000" dirty="0" err="1" smtClean="0"/>
              <a:t>исключение.Новые</a:t>
            </a:r>
            <a:r>
              <a:rPr lang="ru-RU" sz="1000" dirty="0" smtClean="0"/>
              <a:t> проблемы, новые тайны и динамичный сюжет, что не даст героям оставаться на </a:t>
            </a:r>
            <a:r>
              <a:rPr lang="ru-RU" sz="1000" dirty="0" err="1" smtClean="0"/>
              <a:t>месте.Интриги</a:t>
            </a:r>
            <a:r>
              <a:rPr lang="ru-RU" sz="1000" dirty="0" smtClean="0"/>
              <a:t>, тайны и «крючки», которые будут держать в напряжении до последней строчки. Юмор и настоящие теплые отношения. Обретенная семья, которую захочет найти </a:t>
            </a:r>
            <a:r>
              <a:rPr lang="ru-RU" sz="1000" dirty="0" err="1" smtClean="0"/>
              <a:t>каждый.Герои</a:t>
            </a:r>
            <a:r>
              <a:rPr lang="ru-RU" sz="1000" dirty="0" smtClean="0"/>
              <a:t>, готовые на все ради счастья друг </a:t>
            </a:r>
            <a:r>
              <a:rPr lang="ru-RU" sz="1000" dirty="0" err="1" smtClean="0"/>
              <a:t>друга.Иллюстрация</a:t>
            </a:r>
            <a:r>
              <a:rPr lang="ru-RU" sz="1000" dirty="0" smtClean="0"/>
              <a:t> на переплёте Дарьи Бобровой. Цветные иллюстрации </a:t>
            </a:r>
            <a:r>
              <a:rPr lang="ru-RU" sz="1000" dirty="0" err="1" smtClean="0"/>
              <a:t>AceDia</a:t>
            </a:r>
            <a:r>
              <a:rPr lang="ru-RU" sz="1000" dirty="0" smtClean="0"/>
              <a:t>."</a:t>
            </a:r>
            <a:endParaRPr lang="ru-RU" sz="1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Просто делай! Делай просто! Книги Оскара Хартманна о мотивации, гибкости и счастье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978-5-04-241599-9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«Метод Альтернейт. Как достигать сверхцелей и не выгорать»</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своей новой книге Оскар Хартманн  серийный предприниматель, бизнесангел и автор бестселл...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499" y="2873718"/>
            <a:ext cx="5905501" cy="1938992"/>
          </a:xfrm>
          <a:prstGeom prst="rect">
            <a:avLst/>
          </a:prstGeom>
        </p:spPr>
        <p:txBody>
          <a:bodyPr wrap="square">
            <a:spAutoFit/>
          </a:bodyPr>
          <a:lstStyle/>
          <a:p>
            <a:r>
              <a:rPr lang="ru-RU" sz="1000" dirty="0" smtClean="0"/>
              <a:t>"В своей новой книге Оскар </a:t>
            </a:r>
            <a:r>
              <a:rPr lang="ru-RU" sz="1000" dirty="0" err="1" smtClean="0"/>
              <a:t>Хартманн</a:t>
            </a:r>
            <a:r>
              <a:rPr lang="ru-RU" sz="1000" dirty="0" smtClean="0"/>
              <a:t> — серийный предприниматель, бизнес-ангел и автор бестселлера «Просто Делай! Делай Просто!» — рассказывает, как достичь успеха и добиваться поставленных целей, не теряя вкус к жизни.  Метод </a:t>
            </a:r>
            <a:r>
              <a:rPr lang="ru-RU" sz="1000" dirty="0" err="1" smtClean="0"/>
              <a:t>Альтернейт</a:t>
            </a:r>
            <a:r>
              <a:rPr lang="ru-RU" sz="1000" dirty="0" smtClean="0"/>
              <a:t> — современный подход к решению задач, который отвечает на вопрос: как оставаться в движении без выгорания и чувствовать себя счастливым? Его основа — динамический баланс, который включает в себя чередование рывков и отдыха, фокуса и потока, нескольких «мини-жизней» внутри одной большой.   Вы узнаете, как: - Построить свое личное жизненное десятиборье. - Использовать преимущества «мини-жизней». - Задействовать силу окружающих вас сообществ. - Достигать динамического равновесия между разными сферами.  Вы получите эффективные инструменты, которые помогут наладить прочные отношения, сделать выдающуюся карьеру и стать лучшим в собственном многоборье. С </a:t>
            </a:r>
            <a:r>
              <a:rPr lang="ru-RU" sz="1000" dirty="0" err="1" smtClean="0"/>
              <a:t>Альтернейт</a:t>
            </a:r>
            <a:r>
              <a:rPr lang="ru-RU" sz="1000" dirty="0" smtClean="0"/>
              <a:t> вы перестанете бороться за равновесие и начнете им управлять.  Раньше книга выходила под названием «</a:t>
            </a:r>
            <a:r>
              <a:rPr lang="ru-RU" sz="1000" dirty="0" err="1" smtClean="0"/>
              <a:t>Альтернейт</a:t>
            </a:r>
            <a:r>
              <a:rPr lang="ru-RU" sz="1000" dirty="0" smtClean="0"/>
              <a:t>. </a:t>
            </a:r>
            <a:r>
              <a:rPr lang="ru-RU" sz="1000" dirty="0" err="1" smtClean="0"/>
              <a:t>Сверхцели</a:t>
            </a:r>
            <a:r>
              <a:rPr lang="ru-RU" sz="1000" dirty="0" smtClean="0"/>
              <a:t>. Счастье. Баланс»."</a:t>
            </a:r>
            <a:endParaRPr lang="ru-RU" sz="1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Расследования графа Аверина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978-5-04-246917-6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24.08.2026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290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«Ловушка для главного дива»</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Петербург потрясает серия дерзких ограблений, странной смертью погибает сторож. Участковый пристав Виктор Смирнов берется за расследование, но вскоре сталкивается с личной трагедией его старшего сына Леонида, который должен был уехать в спортивный лагерь, похитили. Виктор обращается за помощью к Гермесу А...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3012217"/>
            <a:ext cx="5905500" cy="1169551"/>
          </a:xfrm>
          <a:prstGeom prst="rect">
            <a:avLst/>
          </a:prstGeom>
        </p:spPr>
        <p:txBody>
          <a:bodyPr wrap="square">
            <a:spAutoFit/>
          </a:bodyPr>
          <a:lstStyle/>
          <a:p>
            <a:r>
              <a:rPr lang="ru-RU" sz="1000" dirty="0" smtClean="0"/>
              <a:t>"Долгожданное продолжение расследований графа Аверина!   Петербург потрясает серия дерзких ограблений, странной смертью погибает сторож. Участковый пристав Виктор Смирнов берется за расследование, но вскоре сталкивается с личной трагедией: его старшего сына Леонида, который должен был уехать в спортивный лагерь, похитили. Виктор обращается за помощью к Гермесу Аверину. Но ограбление и даже убийство — всего лишь вершина айсберга, под угрозой оказывается много жизней. Кроме того, в </a:t>
            </a:r>
            <a:r>
              <a:rPr lang="ru-RU" sz="1000" dirty="0" err="1" smtClean="0"/>
              <a:t>Коимбре</a:t>
            </a:r>
            <a:r>
              <a:rPr lang="ru-RU" sz="1000" dirty="0" smtClean="0"/>
              <a:t> не оставляют попыток создать свой коридор в Пустошь, и во время вызова туда проваливается очень сильный португальский див…"</a:t>
            </a:r>
            <a:endParaRPr lang="ru-RU" sz="1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Романы МИФ. Коллекционное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978-5-00281-177-9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31.08.2026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6004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«Где мы, там ад. Специальное издание»</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Специальное издание абсолютной новинки в жанре темная академия от Фрэнсис Кель, автора бестселлера Песнь сорокопута </a:t>
            </a:r>
          </a:p>
        </p:txBody>
      </p:sp>
      <p:sp>
        <p:nvSpPr>
          <p:cNvPr id="12" name="TextBox 11"/>
          <p:cNvSpPr txBox="1"/>
          <p:nvPr/>
        </p:nvSpPr>
        <p:spPr>
          <a:xfrm>
            <a:off x="3238500" y="337566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090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Психологический</a:t>
            </a:r>
            <a:r>
              <a:rPr sz="1000" b="0" i="0" u="none" strike="noStrike" dirty="0">
                <a:solidFill>
                  <a:srgbClr val="000000"/>
                </a:solidFill>
                <a:latin typeface="Calibri"/>
              </a:rPr>
              <a:t> </a:t>
            </a:r>
            <a:r>
              <a:rPr sz="1000" b="0" i="0" u="none" strike="noStrike" dirty="0" err="1">
                <a:solidFill>
                  <a:srgbClr val="000000"/>
                </a:solidFill>
                <a:latin typeface="Calibri"/>
              </a:rPr>
              <a:t>триллер</a:t>
            </a:r>
            <a:r>
              <a:rPr sz="1000" b="0" i="0" u="none" strike="noStrike" dirty="0">
                <a:solidFill>
                  <a:srgbClr val="000000"/>
                </a:solidFill>
                <a:latin typeface="Calibri"/>
              </a:rPr>
              <a:t> с </a:t>
            </a:r>
            <a:r>
              <a:rPr sz="1000" b="0" i="0" u="none" strike="noStrike" dirty="0" err="1">
                <a:solidFill>
                  <a:srgbClr val="000000"/>
                </a:solidFill>
                <a:latin typeface="Calibri"/>
              </a:rPr>
              <a:t>атмосферой</a:t>
            </a:r>
            <a:r>
              <a:rPr sz="1000" b="0" i="0" u="none" strike="noStrike" dirty="0">
                <a:solidFill>
                  <a:srgbClr val="000000"/>
                </a:solidFill>
                <a:latin typeface="Calibri"/>
              </a:rPr>
              <a:t> </a:t>
            </a:r>
            <a:r>
              <a:rPr sz="1000" b="0" i="0" u="none" strike="noStrike" dirty="0" err="1">
                <a:solidFill>
                  <a:srgbClr val="000000"/>
                </a:solidFill>
                <a:latin typeface="Calibri"/>
              </a:rPr>
              <a:t>темной</a:t>
            </a:r>
            <a:r>
              <a:rPr sz="1000" b="0" i="0" u="none" strike="noStrike" dirty="0">
                <a:solidFill>
                  <a:srgbClr val="000000"/>
                </a:solidFill>
                <a:latin typeface="Calibri"/>
              </a:rPr>
              <a:t> </a:t>
            </a:r>
            <a:r>
              <a:rPr sz="1000" b="0" i="0" u="none" strike="noStrike" dirty="0" err="1">
                <a:solidFill>
                  <a:srgbClr val="000000"/>
                </a:solidFill>
                <a:latin typeface="Calibri"/>
              </a:rPr>
              <a:t>академии</a:t>
            </a:r>
            <a:r>
              <a:rPr sz="1000" b="0" i="0" u="none" strike="noStrike" dirty="0">
                <a:solidFill>
                  <a:srgbClr val="000000"/>
                </a:solidFill>
                <a:latin typeface="Calibri"/>
              </a:rPr>
              <a:t>
</a:t>
            </a:r>
            <a:r>
              <a:rPr sz="1000" b="0" i="0" u="none" strike="noStrike" dirty="0" err="1">
                <a:solidFill>
                  <a:srgbClr val="000000"/>
                </a:solidFill>
                <a:latin typeface="Calibri"/>
              </a:rPr>
              <a:t>Новая</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автора</a:t>
            </a:r>
            <a:r>
              <a:rPr sz="1000" b="0" i="0" u="none" strike="noStrike" dirty="0">
                <a:solidFill>
                  <a:srgbClr val="000000"/>
                </a:solidFill>
                <a:latin typeface="Calibri"/>
              </a:rPr>
              <a:t> </a:t>
            </a:r>
            <a:r>
              <a:rPr sz="1000" b="0" i="0" u="none" strike="noStrike" dirty="0" err="1">
                <a:solidFill>
                  <a:srgbClr val="000000"/>
                </a:solidFill>
                <a:latin typeface="Calibri"/>
              </a:rPr>
              <a:t>Песни</a:t>
            </a:r>
            <a:r>
              <a:rPr sz="1000" b="0" i="0" u="none" strike="noStrike" dirty="0">
                <a:solidFill>
                  <a:srgbClr val="000000"/>
                </a:solidFill>
                <a:latin typeface="Calibri"/>
              </a:rPr>
              <a:t> </a:t>
            </a:r>
            <a:r>
              <a:rPr sz="1000" b="0" i="0" u="none" strike="noStrike" dirty="0" err="1">
                <a:solidFill>
                  <a:srgbClr val="000000"/>
                </a:solidFill>
                <a:latin typeface="Calibri"/>
              </a:rPr>
              <a:t>Сорокопута</a:t>
            </a:r>
            <a:r>
              <a:rPr sz="1000" b="0" i="0" u="none" strike="noStrike" dirty="0">
                <a:solidFill>
                  <a:srgbClr val="000000"/>
                </a:solidFill>
                <a:latin typeface="Calibri"/>
              </a:rPr>
              <a:t> 
</a:t>
            </a:r>
            <a:r>
              <a:rPr sz="1000" b="0" i="0" u="none" strike="noStrike" dirty="0" err="1">
                <a:solidFill>
                  <a:srgbClr val="000000"/>
                </a:solidFill>
                <a:latin typeface="Calibri"/>
              </a:rPr>
              <a:t>Роман</a:t>
            </a:r>
            <a:r>
              <a:rPr sz="1000" b="0" i="0" u="none" strike="noStrike" dirty="0">
                <a:solidFill>
                  <a:srgbClr val="000000"/>
                </a:solidFill>
                <a:latin typeface="Calibri"/>
              </a:rPr>
              <a:t> </a:t>
            </a:r>
            <a:r>
              <a:rPr sz="1000" b="0" i="0" u="none" strike="noStrike" dirty="0" err="1">
                <a:solidFill>
                  <a:srgbClr val="000000"/>
                </a:solidFill>
                <a:latin typeface="Calibri"/>
              </a:rPr>
              <a:t>вдохновлен</a:t>
            </a:r>
            <a:r>
              <a:rPr sz="1000" b="0" i="0" u="none" strike="noStrike" dirty="0">
                <a:solidFill>
                  <a:srgbClr val="000000"/>
                </a:solidFill>
                <a:latin typeface="Calibri"/>
              </a:rPr>
              <a:t> </a:t>
            </a:r>
            <a:r>
              <a:rPr sz="1000" b="0" i="0" u="none" strike="noStrike" dirty="0" err="1">
                <a:solidFill>
                  <a:srgbClr val="000000"/>
                </a:solidFill>
                <a:latin typeface="Calibri"/>
              </a:rPr>
              <a:t>Трагической</a:t>
            </a:r>
            <a:r>
              <a:rPr sz="1000" b="0" i="0" u="none" strike="noStrike" dirty="0">
                <a:solidFill>
                  <a:srgbClr val="000000"/>
                </a:solidFill>
                <a:latin typeface="Calibri"/>
              </a:rPr>
              <a:t> </a:t>
            </a:r>
            <a:r>
              <a:rPr sz="1000" b="0" i="0" u="none" strike="noStrike" dirty="0" err="1">
                <a:solidFill>
                  <a:srgbClr val="000000"/>
                </a:solidFill>
                <a:latin typeface="Calibri"/>
              </a:rPr>
              <a:t>историей</a:t>
            </a:r>
            <a:r>
              <a:rPr sz="1000" b="0" i="0" u="none" strike="noStrike" dirty="0">
                <a:solidFill>
                  <a:srgbClr val="000000"/>
                </a:solidFill>
                <a:latin typeface="Calibri"/>
              </a:rPr>
              <a:t> </a:t>
            </a:r>
            <a:r>
              <a:rPr sz="1000" b="0" i="0" u="none" strike="noStrike" dirty="0" err="1">
                <a:solidFill>
                  <a:srgbClr val="000000"/>
                </a:solidFill>
                <a:latin typeface="Calibri"/>
              </a:rPr>
              <a:t>доктора</a:t>
            </a:r>
            <a:r>
              <a:rPr sz="1000" b="0" i="0" u="none" strike="noStrike" dirty="0">
                <a:solidFill>
                  <a:srgbClr val="000000"/>
                </a:solidFill>
                <a:latin typeface="Calibri"/>
              </a:rPr>
              <a:t> </a:t>
            </a:r>
            <a:r>
              <a:rPr sz="1000" b="0" i="0" u="none" strike="noStrike" dirty="0" err="1">
                <a:solidFill>
                  <a:srgbClr val="000000"/>
                </a:solidFill>
                <a:latin typeface="Calibri"/>
              </a:rPr>
              <a:t>Фауста</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Мрачная история в жанре темной академии и психологического триллера  о бессоннице, провалах в памяти и опасных идеях, которые не стоило воплощать в реальность. 
Марло  студент Детфордского университета, измученный бессонницей и все чаще сталкивающийся...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51866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99660"/>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Романы МИФ. Коллекционное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978-5-00281-277-6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«Загадочная история Аллана Уэйна. Специальное издание»</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Специальное издание бестселлера Риты Хоффман Загадочная история Аллана Уэйна. Внутри  полный текст романа, бонусная глава и атмосферные иллюстрации. </a:t>
            </a:r>
          </a:p>
        </p:txBody>
      </p:sp>
      <p:sp>
        <p:nvSpPr>
          <p:cNvPr id="12" name="TextBox 11"/>
          <p:cNvSpPr txBox="1"/>
          <p:nvPr/>
        </p:nvSpPr>
        <p:spPr>
          <a:xfrm>
            <a:off x="3238500" y="3405188"/>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38563"/>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Коллекционное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a:t>
            </a:r>
            <a:r>
              <a:rPr sz="1000" b="0" i="0" u="none" strike="noStrike" dirty="0" err="1">
                <a:solidFill>
                  <a:srgbClr val="000000"/>
                </a:solidFill>
                <a:latin typeface="Calibri"/>
              </a:rPr>
              <a:t>бестселлера</a:t>
            </a:r>
            <a:r>
              <a:rPr sz="1000" b="0" i="0" u="none" strike="noStrike" dirty="0">
                <a:solidFill>
                  <a:srgbClr val="000000"/>
                </a:solidFill>
                <a:latin typeface="Calibri"/>
              </a:rPr>
              <a:t> </a:t>
            </a:r>
            <a:r>
              <a:rPr sz="1000" b="0" i="0" u="none" strike="noStrike" dirty="0" err="1">
                <a:solidFill>
                  <a:srgbClr val="000000"/>
                </a:solidFill>
                <a:latin typeface="Calibri"/>
              </a:rPr>
              <a:t>Риты</a:t>
            </a:r>
            <a:r>
              <a:rPr sz="1000" b="0" i="0" u="none" strike="noStrike" dirty="0">
                <a:solidFill>
                  <a:srgbClr val="000000"/>
                </a:solidFill>
                <a:latin typeface="Calibri"/>
              </a:rPr>
              <a:t> </a:t>
            </a:r>
            <a:r>
              <a:rPr sz="1000" b="0" i="0" u="none" strike="noStrike" dirty="0" err="1">
                <a:solidFill>
                  <a:srgbClr val="000000"/>
                </a:solidFill>
                <a:latin typeface="Calibri"/>
              </a:rPr>
              <a:t>Хоффман</a:t>
            </a:r>
            <a:r>
              <a:rPr sz="1000" b="0" i="0" u="none" strike="noStrike" dirty="0">
                <a:solidFill>
                  <a:srgbClr val="000000"/>
                </a:solidFill>
                <a:latin typeface="Calibri"/>
              </a:rPr>
              <a:t> 
</a:t>
            </a:r>
            <a:r>
              <a:rPr sz="1000" b="0" i="0" u="none" strike="noStrike" dirty="0" err="1">
                <a:solidFill>
                  <a:srgbClr val="000000"/>
                </a:solidFill>
                <a:latin typeface="Calibri"/>
              </a:rPr>
              <a:t>Готический</a:t>
            </a:r>
            <a:r>
              <a:rPr sz="1000" b="0" i="0" u="none" strike="noStrike" dirty="0">
                <a:solidFill>
                  <a:srgbClr val="000000"/>
                </a:solidFill>
                <a:latin typeface="Calibri"/>
              </a:rPr>
              <a:t> </a:t>
            </a:r>
            <a:r>
              <a:rPr sz="1000" b="0" i="0" u="none" strike="noStrike" dirty="0" err="1">
                <a:solidFill>
                  <a:srgbClr val="000000"/>
                </a:solidFill>
                <a:latin typeface="Calibri"/>
              </a:rPr>
              <a:t>роман</a:t>
            </a:r>
            <a:r>
              <a:rPr sz="1000" b="0" i="0" u="none" strike="noStrike" dirty="0">
                <a:solidFill>
                  <a:srgbClr val="000000"/>
                </a:solidFill>
                <a:latin typeface="Calibri"/>
              </a:rPr>
              <a:t> </a:t>
            </a:r>
            <a:r>
              <a:rPr sz="1000" b="0" i="0" u="none" strike="noStrike" dirty="0" err="1">
                <a:solidFill>
                  <a:srgbClr val="000000"/>
                </a:solidFill>
                <a:latin typeface="Calibri"/>
              </a:rPr>
              <a:t>про</a:t>
            </a:r>
            <a:r>
              <a:rPr sz="1000" b="0" i="0" u="none" strike="noStrike" dirty="0">
                <a:solidFill>
                  <a:srgbClr val="000000"/>
                </a:solidFill>
                <a:latin typeface="Calibri"/>
              </a:rPr>
              <a:t> </a:t>
            </a:r>
            <a:r>
              <a:rPr sz="1000" b="0" i="0" u="none" strike="noStrike" dirty="0" err="1">
                <a:solidFill>
                  <a:srgbClr val="000000"/>
                </a:solidFill>
                <a:latin typeface="Calibri"/>
              </a:rPr>
              <a:t>молодого</a:t>
            </a:r>
            <a:r>
              <a:rPr sz="1000" b="0" i="0" u="none" strike="noStrike" dirty="0">
                <a:solidFill>
                  <a:srgbClr val="000000"/>
                </a:solidFill>
                <a:latin typeface="Calibri"/>
              </a:rPr>
              <a:t> </a:t>
            </a:r>
            <a:r>
              <a:rPr sz="1000" b="0" i="0" u="none" strike="noStrike" dirty="0" err="1">
                <a:solidFill>
                  <a:srgbClr val="000000"/>
                </a:solidFill>
                <a:latin typeface="Calibri"/>
              </a:rPr>
              <a:t>священника</a:t>
            </a:r>
            <a:r>
              <a:rPr sz="1000" b="0" i="0" u="none" strike="noStrike" dirty="0">
                <a:solidFill>
                  <a:srgbClr val="000000"/>
                </a:solidFill>
                <a:latin typeface="Calibri"/>
              </a:rPr>
              <a:t> </a:t>
            </a:r>
            <a:r>
              <a:rPr sz="1000" b="0" i="0" u="none" strike="noStrike" dirty="0" err="1">
                <a:solidFill>
                  <a:srgbClr val="000000"/>
                </a:solidFill>
                <a:latin typeface="Calibri"/>
              </a:rPr>
              <a:t>из</a:t>
            </a:r>
            <a:r>
              <a:rPr sz="1000" b="0" i="0" u="none" strike="noStrike" dirty="0">
                <a:solidFill>
                  <a:srgbClr val="000000"/>
                </a:solidFill>
                <a:latin typeface="Calibri"/>
              </a:rPr>
              <a:t> </a:t>
            </a:r>
            <a:r>
              <a:rPr sz="1000" b="0" i="0" u="none" strike="noStrike" dirty="0" err="1">
                <a:solidFill>
                  <a:srgbClr val="000000"/>
                </a:solidFill>
                <a:latin typeface="Calibri"/>
              </a:rPr>
              <a:t>семьи</a:t>
            </a:r>
            <a:r>
              <a:rPr sz="1000" b="0" i="0" u="none" strike="noStrike" dirty="0">
                <a:solidFill>
                  <a:srgbClr val="000000"/>
                </a:solidFill>
                <a:latin typeface="Calibri"/>
              </a:rPr>
              <a:t> </a:t>
            </a:r>
            <a:r>
              <a:rPr sz="1000" b="0" i="0" u="none" strike="noStrike" dirty="0" err="1">
                <a:solidFill>
                  <a:srgbClr val="000000"/>
                </a:solidFill>
                <a:latin typeface="Calibri"/>
              </a:rPr>
              <a:t>Охотников</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нечисть</a:t>
            </a:r>
            <a:r>
              <a:rPr sz="1000" b="0" i="0" u="none" strike="noStrike" dirty="0">
                <a:solidFill>
                  <a:srgbClr val="000000"/>
                </a:solidFill>
                <a:latin typeface="Calibri"/>
              </a:rPr>
              <a:t>
</a:t>
            </a:r>
            <a:r>
              <a:rPr sz="1000" b="0" i="0" u="none" strike="noStrike" dirty="0" err="1">
                <a:solidFill>
                  <a:srgbClr val="000000"/>
                </a:solidFill>
                <a:latin typeface="Calibri"/>
              </a:rPr>
              <a:t>Потрясающее</a:t>
            </a:r>
            <a:r>
              <a:rPr sz="1000" b="0" i="0" u="none" strike="noStrike" dirty="0">
                <a:solidFill>
                  <a:srgbClr val="000000"/>
                </a:solidFill>
                <a:latin typeface="Calibri"/>
              </a:rPr>
              <a:t> </a:t>
            </a:r>
            <a:r>
              <a:rPr sz="1000" b="0" i="0" u="none" strike="noStrike" dirty="0" err="1">
                <a:solidFill>
                  <a:srgbClr val="000000"/>
                </a:solidFill>
                <a:latin typeface="Calibri"/>
              </a:rPr>
              <a:t>иллюстрированное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с </a:t>
            </a:r>
            <a:r>
              <a:rPr sz="1000" b="0" i="0" u="none" strike="noStrike" dirty="0" err="1">
                <a:solidFill>
                  <a:srgbClr val="000000"/>
                </a:solidFill>
                <a:latin typeface="Calibri"/>
              </a:rPr>
              <a:t>цветным</a:t>
            </a:r>
            <a:r>
              <a:rPr sz="1000" b="0" i="0" u="none" strike="noStrike" dirty="0">
                <a:solidFill>
                  <a:srgbClr val="000000"/>
                </a:solidFill>
                <a:latin typeface="Calibri"/>
              </a:rPr>
              <a:t> </a:t>
            </a:r>
            <a:r>
              <a:rPr sz="1000" b="0" i="0" u="none" strike="noStrike" dirty="0" err="1">
                <a:solidFill>
                  <a:srgbClr val="000000"/>
                </a:solidFill>
                <a:latin typeface="Calibri"/>
              </a:rPr>
              <a:t>обрезом</a:t>
            </a:r>
            <a:r>
              <a:rPr sz="1000" b="0" i="0" u="none" strike="noStrike" dirty="0">
                <a:solidFill>
                  <a:srgbClr val="000000"/>
                </a:solidFill>
                <a:latin typeface="Calibri"/>
              </a:rPr>
              <a:t> и </a:t>
            </a:r>
            <a:r>
              <a:rPr sz="1000" b="0" i="0" u="none" strike="noStrike" dirty="0" err="1">
                <a:solidFill>
                  <a:srgbClr val="000000"/>
                </a:solidFill>
                <a:latin typeface="Calibri"/>
              </a:rPr>
              <a:t>бонусной</a:t>
            </a:r>
            <a:r>
              <a:rPr sz="1000" b="0" i="0" u="none" strike="noStrike" dirty="0">
                <a:solidFill>
                  <a:srgbClr val="000000"/>
                </a:solidFill>
                <a:latin typeface="Calibri"/>
              </a:rPr>
              <a:t> </a:t>
            </a:r>
            <a:r>
              <a:rPr sz="1000" b="0" i="0" u="none" strike="noStrike" dirty="0" err="1">
                <a:solidFill>
                  <a:srgbClr val="000000"/>
                </a:solidFill>
                <a:latin typeface="Calibri"/>
              </a:rPr>
              <a:t>главой</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Выпускник католической семинарии Аллан Уэйн приезжает в городок Нейквилл в качестве помощн...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Романы МИФ. Коллекционное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978-5-00281-176-2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«Похороны Самайна. Мортицианы. Специальное издание»</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Новый самостоятельный роман от Анви Рид мрачное городское фэнтези в антураже похоронного бюро с романтикой в духе Драмионы.
Интерактивный элемент и коллекционное оформление </a:t>
            </a:r>
          </a:p>
        </p:txBody>
      </p:sp>
      <p:sp>
        <p:nvSpPr>
          <p:cNvPr id="12" name="TextBox 11"/>
          <p:cNvSpPr txBox="1"/>
          <p:nvPr/>
        </p:nvSpPr>
        <p:spPr>
          <a:xfrm>
            <a:off x="3238500" y="3476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Коллекционное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в </a:t>
            </a:r>
            <a:r>
              <a:rPr sz="1000" b="0" i="0" u="none" strike="noStrike" dirty="0" err="1">
                <a:solidFill>
                  <a:srgbClr val="000000"/>
                </a:solidFill>
                <a:latin typeface="Calibri"/>
              </a:rPr>
              <a:t>антураже</a:t>
            </a:r>
            <a:r>
              <a:rPr sz="1000" b="0" i="0" u="none" strike="noStrike" dirty="0">
                <a:solidFill>
                  <a:srgbClr val="000000"/>
                </a:solidFill>
                <a:latin typeface="Calibri"/>
              </a:rPr>
              <a:t> </a:t>
            </a:r>
            <a:r>
              <a:rPr sz="1000" b="0" i="0" u="none" strike="noStrike" dirty="0" err="1">
                <a:solidFill>
                  <a:srgbClr val="000000"/>
                </a:solidFill>
                <a:latin typeface="Calibri"/>
              </a:rPr>
              <a:t>похоронного</a:t>
            </a:r>
            <a:r>
              <a:rPr sz="1000" b="0" i="0" u="none" strike="noStrike" dirty="0">
                <a:solidFill>
                  <a:srgbClr val="000000"/>
                </a:solidFill>
                <a:latin typeface="Calibri"/>
              </a:rPr>
              <a:t> </a:t>
            </a:r>
            <a:r>
              <a:rPr sz="1000" b="0" i="0" u="none" strike="noStrike" dirty="0" err="1">
                <a:solidFill>
                  <a:srgbClr val="000000"/>
                </a:solidFill>
                <a:latin typeface="Calibri"/>
              </a:rPr>
              <a:t>бюро</a:t>
            </a:r>
            <a:r>
              <a:rPr sz="1000" b="0" i="0" u="none" strike="noStrike" dirty="0">
                <a:solidFill>
                  <a:srgbClr val="000000"/>
                </a:solidFill>
                <a:latin typeface="Calibri"/>
              </a:rPr>
              <a:t>
</a:t>
            </a:r>
            <a:r>
              <a:rPr sz="1000" b="0" i="0" u="none" strike="noStrike" dirty="0" err="1">
                <a:solidFill>
                  <a:srgbClr val="000000"/>
                </a:solidFill>
                <a:latin typeface="Calibri"/>
              </a:rPr>
              <a:t>Мрачные</a:t>
            </a:r>
            <a:r>
              <a:rPr sz="1000" b="0" i="0" u="none" strike="noStrike" dirty="0">
                <a:solidFill>
                  <a:srgbClr val="000000"/>
                </a:solidFill>
                <a:latin typeface="Calibri"/>
              </a:rPr>
              <a:t> </a:t>
            </a:r>
            <a:r>
              <a:rPr sz="1000" b="0" i="0" u="none" strike="noStrike" dirty="0" err="1">
                <a:solidFill>
                  <a:srgbClr val="000000"/>
                </a:solidFill>
                <a:latin typeface="Calibri"/>
              </a:rPr>
              <a:t>тайны</a:t>
            </a:r>
            <a:r>
              <a:rPr sz="1000" b="0" i="0" u="none" strike="noStrike" dirty="0">
                <a:solidFill>
                  <a:srgbClr val="000000"/>
                </a:solidFill>
                <a:latin typeface="Calibri"/>
              </a:rPr>
              <a:t> </a:t>
            </a:r>
            <a:r>
              <a:rPr sz="1000" b="0" i="0" u="none" strike="noStrike" dirty="0" err="1">
                <a:solidFill>
                  <a:srgbClr val="000000"/>
                </a:solidFill>
                <a:latin typeface="Calibri"/>
              </a:rPr>
              <a:t>викторианского</a:t>
            </a:r>
            <a:r>
              <a:rPr sz="1000" b="0" i="0" u="none" strike="noStrike" dirty="0">
                <a:solidFill>
                  <a:srgbClr val="000000"/>
                </a:solidFill>
                <a:latin typeface="Calibri"/>
              </a:rPr>
              <a:t> </a:t>
            </a:r>
            <a:r>
              <a:rPr sz="1000" b="0" i="0" u="none" strike="noStrike" dirty="0" err="1">
                <a:solidFill>
                  <a:srgbClr val="000000"/>
                </a:solidFill>
                <a:latin typeface="Calibri"/>
              </a:rPr>
              <a:t>городка</a:t>
            </a:r>
            <a:r>
              <a:rPr sz="1000" b="0" i="0" u="none" strike="noStrike" dirty="0">
                <a:solidFill>
                  <a:srgbClr val="000000"/>
                </a:solidFill>
                <a:latin typeface="Calibri"/>
              </a:rPr>
              <a:t> 
С </a:t>
            </a:r>
            <a:r>
              <a:rPr sz="1000" b="0" i="0" u="none" strike="noStrike" dirty="0" err="1">
                <a:solidFill>
                  <a:srgbClr val="000000"/>
                </a:solidFill>
                <a:latin typeface="Calibri"/>
              </a:rPr>
              <a:t>интерактивным</a:t>
            </a:r>
            <a:r>
              <a:rPr sz="1000" b="0" i="0" u="none" strike="noStrike" dirty="0">
                <a:solidFill>
                  <a:srgbClr val="000000"/>
                </a:solidFill>
                <a:latin typeface="Calibri"/>
              </a:rPr>
              <a:t> </a:t>
            </a:r>
            <a:r>
              <a:rPr sz="1000" b="0" i="0" u="none" strike="noStrike" dirty="0" err="1">
                <a:solidFill>
                  <a:srgbClr val="000000"/>
                </a:solidFill>
                <a:latin typeface="Calibri"/>
              </a:rPr>
              <a:t>элементом</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разгадывания</a:t>
            </a:r>
            <a:r>
              <a:rPr sz="1000" b="0" i="0" u="none" strike="noStrike" dirty="0">
                <a:solidFill>
                  <a:srgbClr val="000000"/>
                </a:solidFill>
                <a:latin typeface="Calibri"/>
              </a:rPr>
              <a:t> </a:t>
            </a:r>
            <a:r>
              <a:rPr sz="1000" b="0" i="0" u="none" strike="noStrike" dirty="0" err="1">
                <a:solidFill>
                  <a:srgbClr val="000000"/>
                </a:solidFill>
                <a:latin typeface="Calibri"/>
              </a:rPr>
              <a:t>шифров</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Мрачное городское фэнтези в антураже похоронного бюро  с магией мертвых, тайными культами,...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Румперия. Романтика со вкусом. Яркие новеллы о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978-5-04-251921-5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8" name="TextBox 7"/>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«Имя демона»</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Имя демона сочетает востребованное романтическое фэнтези с сильным сезонным позиционированием и узнаваемым авторским именем. Осенний Париж, мистика, монстры и хэллоуинская эстетика позволяют активно продвигать книгу в осенних и тематических выкладках, а принадлежность к серии Романтика со вкусом поддерживает продажи всей линейки. </a:t>
            </a:r>
          </a:p>
        </p:txBody>
      </p:sp>
      <p:sp>
        <p:nvSpPr>
          <p:cNvPr id="12" name="TextBox 11"/>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Имя демона Эйрин Фаррон  мистическое ромэнтези с идеальной атмосферой для осени дождливый Париж, монстры, опасные тайны и два заклятых врага, чьи жизни неожиданно оказываются связаны. Лучшей охотнице Кьяре приходится объединиться с существом, которое она должна была уничтожить, и узнать его настоящее имя. Но чем ближе герои подбираются к разгадке, тем сложнее понять, где заканчивается ненависть и начинается доверие. Тайны прошлого, сверхъестественные суще</a:t>
            </a:r>
          </a:p>
        </p:txBody>
      </p:sp>
      <p:sp>
        <p:nvSpPr>
          <p:cNvPr id="15" name="TextBox 14"/>
          <p:cNvSpPr txBox="1"/>
          <p:nvPr/>
        </p:nvSpPr>
        <p:spPr>
          <a:xfrm>
            <a:off x="3238500" y="5381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6" name="TextBox 15"/>
          <p:cNvSpPr txBox="1"/>
          <p:nvPr/>
        </p:nvSpPr>
        <p:spPr>
          <a:xfrm>
            <a:off x="3333750" y="5762625"/>
            <a:ext cx="5839883" cy="707886"/>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Посты</a:t>
            </a:r>
            <a:r>
              <a:rPr sz="1000" b="0" i="0" u="none" strike="noStrike" dirty="0">
                <a:solidFill>
                  <a:srgbClr val="000000"/>
                </a:solidFill>
                <a:latin typeface="Calibri"/>
              </a:rPr>
              <a:t> с </a:t>
            </a:r>
            <a:r>
              <a:rPr sz="1000" b="0" i="0" u="none" strike="noStrike" dirty="0" err="1">
                <a:solidFill>
                  <a:srgbClr val="000000"/>
                </a:solidFill>
                <a:latin typeface="Calibri"/>
              </a:rPr>
              <a:t>акцентом</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осенний</a:t>
            </a:r>
            <a:r>
              <a:rPr sz="1000" b="0" i="0" u="none" strike="noStrike" dirty="0">
                <a:solidFill>
                  <a:srgbClr val="000000"/>
                </a:solidFill>
                <a:latin typeface="Calibri"/>
              </a:rPr>
              <a:t> </a:t>
            </a:r>
            <a:r>
              <a:rPr sz="1000" b="0" i="0" u="none" strike="noStrike" dirty="0" err="1">
                <a:solidFill>
                  <a:srgbClr val="000000"/>
                </a:solidFill>
                <a:latin typeface="Calibri"/>
              </a:rPr>
              <a:t>сезон</a:t>
            </a:r>
            <a:r>
              <a:rPr sz="1000" b="0" i="0" u="none" strike="noStrike" dirty="0">
                <a:solidFill>
                  <a:srgbClr val="000000"/>
                </a:solidFill>
                <a:latin typeface="Calibri"/>
              </a:rPr>
              <a:t> и </a:t>
            </a:r>
            <a:r>
              <a:rPr sz="1000" b="0" i="0" u="none" strike="noStrike" dirty="0" err="1">
                <a:solidFill>
                  <a:srgbClr val="000000"/>
                </a:solidFill>
                <a:latin typeface="Calibri"/>
              </a:rPr>
              <a:t>Хэллоуин</a:t>
            </a:r>
            <a:r>
              <a:rPr sz="1000" b="0" i="0" u="none" strike="noStrike" dirty="0">
                <a:solidFill>
                  <a:srgbClr val="000000"/>
                </a:solidFill>
                <a:latin typeface="Calibri"/>
              </a:rPr>
              <a:t> </a:t>
            </a:r>
            <a:r>
              <a:rPr sz="1000" b="0" i="0" u="none" strike="noStrike" dirty="0" err="1">
                <a:solidFill>
                  <a:srgbClr val="000000"/>
                </a:solidFill>
                <a:latin typeface="Calibri"/>
              </a:rPr>
              <a:t>продвижение</a:t>
            </a:r>
            <a:r>
              <a:rPr sz="1000" b="0" i="0" u="none" strike="noStrike" dirty="0">
                <a:solidFill>
                  <a:srgbClr val="000000"/>
                </a:solidFill>
                <a:latin typeface="Calibri"/>
              </a:rPr>
              <a:t> у </a:t>
            </a:r>
            <a:r>
              <a:rPr sz="1000" b="0" i="0" u="none" strike="noStrike" dirty="0" err="1">
                <a:solidFill>
                  <a:srgbClr val="000000"/>
                </a:solidFill>
                <a:latin typeface="Calibri"/>
              </a:rPr>
              <a:t>книжных</a:t>
            </a:r>
            <a:r>
              <a:rPr sz="1000" b="0" i="0" u="none" strike="noStrike" dirty="0">
                <a:solidFill>
                  <a:srgbClr val="000000"/>
                </a:solidFill>
                <a:latin typeface="Calibri"/>
              </a:rPr>
              <a:t> </a:t>
            </a:r>
            <a:r>
              <a:rPr sz="1000" b="0" i="0" u="none" strike="noStrike" dirty="0" err="1">
                <a:solidFill>
                  <a:srgbClr val="000000"/>
                </a:solidFill>
                <a:latin typeface="Calibri"/>
              </a:rPr>
              <a:t>блогеров</a:t>
            </a:r>
            <a:r>
              <a:rPr sz="1000" b="0" i="0" u="none" strike="noStrike" dirty="0">
                <a:solidFill>
                  <a:srgbClr val="000000"/>
                </a:solidFill>
                <a:latin typeface="Calibri"/>
              </a:rPr>
              <a:t> и </a:t>
            </a:r>
            <a:r>
              <a:rPr sz="1000" b="0" i="0" u="none" strike="noStrike" dirty="0" err="1">
                <a:solidFill>
                  <a:srgbClr val="000000"/>
                </a:solidFill>
                <a:latin typeface="Calibri"/>
              </a:rPr>
              <a:t>авторской</a:t>
            </a:r>
            <a:r>
              <a:rPr sz="1000" b="0" i="0" u="none" strike="noStrike" dirty="0">
                <a:solidFill>
                  <a:srgbClr val="000000"/>
                </a:solidFill>
                <a:latin typeface="Calibri"/>
              </a:rPr>
              <a:t> </a:t>
            </a:r>
            <a:r>
              <a:rPr sz="1000" b="0" i="0" u="none" strike="noStrike" dirty="0" err="1">
                <a:solidFill>
                  <a:srgbClr val="000000"/>
                </a:solidFill>
                <a:latin typeface="Calibri"/>
              </a:rPr>
              <a:t>аудитории</a:t>
            </a:r>
            <a:r>
              <a:rPr sz="1000" b="0" i="0" u="none" strike="noStrike" dirty="0">
                <a:solidFill>
                  <a:srgbClr val="000000"/>
                </a:solidFill>
                <a:latin typeface="Calibri"/>
              </a:rPr>
              <a:t> </a:t>
            </a:r>
            <a:r>
              <a:rPr sz="1000" b="0" i="0" u="none" strike="noStrike" dirty="0" err="1">
                <a:solidFill>
                  <a:srgbClr val="000000"/>
                </a:solidFill>
                <a:latin typeface="Calibri"/>
              </a:rPr>
              <a:t>Эйрин</a:t>
            </a:r>
            <a:r>
              <a:rPr sz="1000" b="0" i="0" u="none" strike="noStrike" dirty="0">
                <a:solidFill>
                  <a:srgbClr val="000000"/>
                </a:solidFill>
                <a:latin typeface="Calibri"/>
              </a:rPr>
              <a:t> </a:t>
            </a:r>
            <a:r>
              <a:rPr sz="1000" b="0" i="0" u="none" strike="noStrike" dirty="0" err="1">
                <a:solidFill>
                  <a:srgbClr val="000000"/>
                </a:solidFill>
                <a:latin typeface="Calibri"/>
              </a:rPr>
              <a:t>Фаррон</a:t>
            </a:r>
            <a:r>
              <a:rPr sz="1000" b="0" i="0" u="none" strike="noStrike" dirty="0">
                <a:solidFill>
                  <a:srgbClr val="000000"/>
                </a:solidFill>
                <a:latin typeface="Calibri"/>
              </a:rPr>
              <a:t> </a:t>
            </a:r>
            <a:r>
              <a:rPr sz="1000" b="0" i="0" u="none" strike="noStrike" dirty="0" err="1">
                <a:solidFill>
                  <a:srgbClr val="000000"/>
                </a:solidFill>
                <a:latin typeface="Calibri"/>
              </a:rPr>
              <a:t>эстетичные</a:t>
            </a:r>
            <a:r>
              <a:rPr sz="1000" b="0" i="0" u="none" strike="noStrike" dirty="0">
                <a:solidFill>
                  <a:srgbClr val="000000"/>
                </a:solidFill>
                <a:latin typeface="Calibri"/>
              </a:rPr>
              <a:t> </a:t>
            </a:r>
            <a:r>
              <a:rPr sz="1000" b="0" i="0" u="none" strike="noStrike" dirty="0" err="1">
                <a:solidFill>
                  <a:srgbClr val="000000"/>
                </a:solidFill>
                <a:latin typeface="Calibri"/>
              </a:rPr>
              <a:t>ролики</a:t>
            </a:r>
            <a:r>
              <a:rPr sz="1000" b="0" i="0" u="none" strike="noStrike" dirty="0">
                <a:solidFill>
                  <a:srgbClr val="000000"/>
                </a:solidFill>
                <a:latin typeface="Calibri"/>
              </a:rPr>
              <a:t> и </a:t>
            </a:r>
            <a:r>
              <a:rPr sz="1000" b="0" i="0" u="none" strike="noStrike" dirty="0" err="1">
                <a:solidFill>
                  <a:srgbClr val="000000"/>
                </a:solidFill>
                <a:latin typeface="Calibri"/>
              </a:rPr>
              <a:t>фотоконтент</a:t>
            </a:r>
            <a:r>
              <a:rPr sz="1000" b="0" i="0" u="none" strike="noStrike" dirty="0">
                <a:solidFill>
                  <a:srgbClr val="000000"/>
                </a:solidFill>
                <a:latin typeface="Calibri"/>
              </a:rPr>
              <a:t> в </a:t>
            </a:r>
            <a:r>
              <a:rPr sz="1000" b="0" i="0" u="none" strike="noStrike" dirty="0" err="1">
                <a:solidFill>
                  <a:srgbClr val="000000"/>
                </a:solidFill>
                <a:latin typeface="Calibri"/>
              </a:rPr>
              <a:t>стилистике</a:t>
            </a:r>
            <a:r>
              <a:rPr sz="1000" b="0" i="0" u="none" strike="noStrike" dirty="0">
                <a:solidFill>
                  <a:srgbClr val="000000"/>
                </a:solidFill>
                <a:latin typeface="Calibri"/>
              </a:rPr>
              <a:t> </a:t>
            </a:r>
            <a:r>
              <a:rPr sz="1000" b="0" i="0" u="none" strike="noStrike" dirty="0" err="1">
                <a:solidFill>
                  <a:srgbClr val="000000"/>
                </a:solidFill>
                <a:latin typeface="Calibri"/>
              </a:rPr>
              <a:t>осеннего</a:t>
            </a:r>
            <a:r>
              <a:rPr sz="1000" b="0" i="0" u="none" strike="noStrike" dirty="0">
                <a:solidFill>
                  <a:srgbClr val="000000"/>
                </a:solidFill>
                <a:latin typeface="Calibri"/>
              </a:rPr>
              <a:t> </a:t>
            </a:r>
            <a:r>
              <a:rPr sz="1000" b="0" i="0" u="none" strike="noStrike" dirty="0" err="1">
                <a:solidFill>
                  <a:srgbClr val="000000"/>
                </a:solidFill>
                <a:latin typeface="Calibri"/>
              </a:rPr>
              <a:t>антуража</a:t>
            </a:r>
            <a:r>
              <a:rPr sz="1000" b="0" i="0" u="none" strike="noStrike" dirty="0">
                <a:solidFill>
                  <a:srgbClr val="000000"/>
                </a:solidFill>
                <a:latin typeface="Calibri"/>
              </a:rPr>
              <a:t> </a:t>
            </a:r>
            <a:r>
              <a:rPr sz="1000" b="0" i="0" u="none" strike="noStrike" dirty="0" err="1">
                <a:solidFill>
                  <a:srgbClr val="000000"/>
                </a:solidFill>
                <a:latin typeface="Calibri"/>
              </a:rPr>
              <a:t>коммуникация</a:t>
            </a:r>
            <a:r>
              <a:rPr sz="1000" b="0" i="0" u="none" strike="noStrike" dirty="0">
                <a:solidFill>
                  <a:srgbClr val="000000"/>
                </a:solidFill>
                <a:latin typeface="Calibri"/>
              </a:rPr>
              <a:t> </a:t>
            </a:r>
            <a:r>
              <a:rPr sz="1000" b="0" i="0" u="none" strike="noStrike" dirty="0" err="1">
                <a:solidFill>
                  <a:srgbClr val="000000"/>
                </a:solidFill>
                <a:latin typeface="Calibri"/>
              </a:rPr>
              <a:t>через</a:t>
            </a:r>
            <a:r>
              <a:rPr sz="1000" b="0" i="0" u="none" strike="noStrike" dirty="0">
                <a:solidFill>
                  <a:srgbClr val="000000"/>
                </a:solidFill>
                <a:latin typeface="Calibri"/>
              </a:rPr>
              <a:t> </a:t>
            </a:r>
            <a:r>
              <a:rPr sz="1000" b="0" i="0" u="none" strike="noStrike" dirty="0" err="1">
                <a:solidFill>
                  <a:srgbClr val="000000"/>
                </a:solidFill>
                <a:latin typeface="Calibri"/>
              </a:rPr>
              <a:t>популярные</a:t>
            </a:r>
            <a:r>
              <a:rPr sz="1000" b="0" i="0" u="none" strike="noStrike" dirty="0">
                <a:solidFill>
                  <a:srgbClr val="000000"/>
                </a:solidFill>
                <a:latin typeface="Calibri"/>
              </a:rPr>
              <a:t> </a:t>
            </a:r>
            <a:r>
              <a:rPr sz="1000" b="0" i="0" u="none" strike="noStrike" dirty="0" err="1">
                <a:solidFill>
                  <a:srgbClr val="000000"/>
                </a:solidFill>
                <a:latin typeface="Calibri"/>
              </a:rPr>
              <a:t>тропы</a:t>
            </a:r>
            <a:r>
              <a:rPr sz="1000" b="0" i="0" u="none" strike="noStrike" dirty="0">
                <a:solidFill>
                  <a:srgbClr val="000000"/>
                </a:solidFill>
                <a:latin typeface="Calibri"/>
              </a:rPr>
              <a:t> и </a:t>
            </a:r>
            <a:r>
              <a:rPr sz="1000" b="0" i="0" u="none" strike="noStrike" dirty="0" err="1">
                <a:solidFill>
                  <a:srgbClr val="000000"/>
                </a:solidFill>
                <a:latin typeface="Calibri"/>
              </a:rPr>
              <a:t>концепцию</a:t>
            </a:r>
            <a:r>
              <a:rPr sz="1000" b="0" i="0" u="none" strike="noStrike" dirty="0">
                <a:solidFill>
                  <a:srgbClr val="000000"/>
                </a:solidFill>
                <a:latin typeface="Calibri"/>
              </a:rPr>
              <a:t> </a:t>
            </a:r>
            <a:r>
              <a:rPr sz="1000" b="0" i="0" u="none" strike="noStrike" dirty="0" err="1">
                <a:solidFill>
                  <a:srgbClr val="000000"/>
                </a:solidFill>
                <a:latin typeface="Calibri"/>
              </a:rPr>
              <a:t>книга</a:t>
            </a:r>
            <a:r>
              <a:rPr sz="1000" b="0" i="0" u="none" strike="noStrike" dirty="0">
                <a:solidFill>
                  <a:srgbClr val="000000"/>
                </a:solidFill>
                <a:latin typeface="Calibri"/>
              </a:rPr>
              <a:t> </a:t>
            </a:r>
            <a:r>
              <a:rPr sz="1000" b="0" i="0" u="none" strike="noStrike" dirty="0" err="1">
                <a:solidFill>
                  <a:srgbClr val="000000"/>
                </a:solidFill>
                <a:latin typeface="Calibri"/>
              </a:rPr>
              <a:t>как</a:t>
            </a:r>
            <a:r>
              <a:rPr sz="1000" b="0" i="0" u="none" strike="noStrike" dirty="0">
                <a:solidFill>
                  <a:srgbClr val="000000"/>
                </a:solidFill>
                <a:latin typeface="Calibri"/>
              </a:rPr>
              <a:t> </a:t>
            </a:r>
            <a:r>
              <a:rPr sz="1000" b="0" i="0" u="none" strike="noStrike" dirty="0" err="1">
                <a:solidFill>
                  <a:srgbClr val="000000"/>
                </a:solidFill>
                <a:latin typeface="Calibri"/>
              </a:rPr>
              <a:t>десерт</a:t>
            </a:r>
            <a:r>
              <a:rPr sz="1000" b="0" i="0" u="none" strike="noStrike" dirty="0">
                <a:solidFill>
                  <a:srgbClr val="000000"/>
                </a:solidFill>
                <a:latin typeface="Calibri"/>
              </a:rPr>
              <a:t> </a:t>
            </a:r>
            <a:r>
              <a:rPr sz="1000" b="0" i="0" u="none" strike="noStrike" dirty="0" err="1">
                <a:solidFill>
                  <a:srgbClr val="000000"/>
                </a:solidFill>
                <a:latin typeface="Calibri"/>
              </a:rPr>
              <a:t>сезонные</a:t>
            </a:r>
            <a:r>
              <a:rPr sz="1000" b="0" i="0" u="none" strike="noStrike" dirty="0">
                <a:solidFill>
                  <a:srgbClr val="000000"/>
                </a:solidFill>
                <a:latin typeface="Calibri"/>
              </a:rPr>
              <a:t> </a:t>
            </a:r>
            <a:r>
              <a:rPr sz="1000" b="0" i="0" u="none" strike="noStrike" dirty="0" err="1">
                <a:solidFill>
                  <a:srgbClr val="000000"/>
                </a:solidFill>
                <a:latin typeface="Calibri"/>
              </a:rPr>
              <a:t>подборки</a:t>
            </a:r>
            <a:r>
              <a:rPr sz="1000" b="0" i="0" u="none" strike="noStrike" dirty="0">
                <a:solidFill>
                  <a:srgbClr val="000000"/>
                </a:solidFill>
                <a:latin typeface="Calibri"/>
              </a:rPr>
              <a:t> </a:t>
            </a:r>
            <a:r>
              <a:rPr sz="1000" b="0" i="0" u="none" strike="noStrike" dirty="0" err="1">
                <a:solidFill>
                  <a:srgbClr val="000000"/>
                </a:solidFill>
                <a:latin typeface="Calibri"/>
              </a:rPr>
              <a:t>что</a:t>
            </a:r>
            <a:r>
              <a:rPr sz="1000" b="0" i="0" u="none" strike="noStrike" dirty="0">
                <a:solidFill>
                  <a:srgbClr val="000000"/>
                </a:solidFill>
                <a:latin typeface="Calibri"/>
              </a:rPr>
              <a:t> </a:t>
            </a:r>
            <a:r>
              <a:rPr sz="1000" b="0" i="0" u="none" strike="noStrike" dirty="0" err="1">
                <a:solidFill>
                  <a:srgbClr val="000000"/>
                </a:solidFill>
                <a:latin typeface="Calibri"/>
              </a:rPr>
              <a:t>читать</a:t>
            </a:r>
            <a:r>
              <a:rPr sz="1000" b="0" i="0" u="none" strike="noStrike" dirty="0">
                <a:solidFill>
                  <a:srgbClr val="000000"/>
                </a:solidFill>
                <a:latin typeface="Calibri"/>
              </a:rPr>
              <a:t> </a:t>
            </a:r>
            <a:r>
              <a:rPr sz="1000" b="0" i="0" u="none" strike="noStrike" dirty="0" err="1">
                <a:solidFill>
                  <a:srgbClr val="000000"/>
                </a:solidFill>
                <a:latin typeface="Calibri"/>
              </a:rPr>
              <a:t>осенью</a:t>
            </a:r>
            <a:r>
              <a:rPr sz="1000" b="0" i="0" u="none" strike="noStrike" dirty="0">
                <a:solidFill>
                  <a:srgbClr val="000000"/>
                </a:solidFill>
                <a:latin typeface="Calibri"/>
              </a:rPr>
              <a:t> и </a:t>
            </a:r>
            <a:r>
              <a:rPr sz="1000" b="0" i="0" u="none" strike="noStrike" dirty="0" err="1">
                <a:solidFill>
                  <a:srgbClr val="000000"/>
                </a:solidFill>
                <a:latin typeface="Calibri"/>
              </a:rPr>
              <a:t>что</a:t>
            </a:r>
            <a:r>
              <a:rPr sz="1000" b="0" i="0" u="none" strike="noStrike" dirty="0">
                <a:solidFill>
                  <a:srgbClr val="000000"/>
                </a:solidFill>
                <a:latin typeface="Calibri"/>
              </a:rPr>
              <a:t> </a:t>
            </a:r>
            <a:r>
              <a:rPr sz="1000" b="0" i="0" u="none" strike="noStrike" dirty="0" err="1">
                <a:solidFill>
                  <a:srgbClr val="000000"/>
                </a:solidFill>
                <a:latin typeface="Calibri"/>
              </a:rPr>
              <a:t>читать</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Хэллоуин</a:t>
            </a:r>
            <a:r>
              <a:rPr sz="1000" b="0" i="0" u="none" strike="noStrike" dirty="0">
                <a:solidFill>
                  <a:srgbClr val="000000"/>
                </a:solidFill>
                <a:latin typeface="Calibri"/>
              </a:rPr>
              <a:t> </a:t>
            </a:r>
            <a:r>
              <a:rPr sz="1000" b="0" i="0" u="none" strike="noStrike" dirty="0" err="1">
                <a:solidFill>
                  <a:srgbClr val="000000"/>
                </a:solidFill>
                <a:latin typeface="Calibri"/>
              </a:rPr>
              <a:t>продвижение</a:t>
            </a:r>
            <a:r>
              <a:rPr sz="1000" b="0" i="0" u="none" strike="noStrike" dirty="0">
                <a:solidFill>
                  <a:srgbClr val="000000"/>
                </a:solidFill>
                <a:latin typeface="Calibri"/>
              </a:rPr>
              <a:t> </a:t>
            </a:r>
            <a:r>
              <a:rPr sz="1000" b="0" i="0" u="none" strike="noStrike" dirty="0" err="1">
                <a:solidFill>
                  <a:srgbClr val="000000"/>
                </a:solidFill>
                <a:latin typeface="Calibri"/>
              </a:rPr>
              <a:t>всей</a:t>
            </a:r>
            <a:r>
              <a:rPr sz="1000" b="0" i="0" u="none" strike="noStrike" dirty="0">
                <a:solidFill>
                  <a:srgbClr val="000000"/>
                </a:solidFill>
                <a:latin typeface="Calibri"/>
              </a:rPr>
              <a:t> </a:t>
            </a:r>
            <a:r>
              <a:rPr sz="1000" b="0" i="0" u="none" strike="noStrike" dirty="0" err="1">
                <a:solidFill>
                  <a:srgbClr val="000000"/>
                </a:solidFill>
                <a:latin typeface="Calibri"/>
              </a:rPr>
              <a:t>линейки</a:t>
            </a:r>
            <a:r>
              <a:rPr sz="1000" b="0" i="0" u="none" strike="noStrike" dirty="0">
                <a:solidFill>
                  <a:srgbClr val="000000"/>
                </a:solidFill>
                <a:latin typeface="Calibri"/>
              </a:rPr>
              <a:t> </a:t>
            </a:r>
            <a:r>
              <a:rPr sz="1000" b="0" i="0" u="none" strike="noStrike" dirty="0" err="1">
                <a:solidFill>
                  <a:srgbClr val="000000"/>
                </a:solidFill>
                <a:latin typeface="Calibri"/>
              </a:rPr>
              <a:t>Романтика</a:t>
            </a:r>
            <a:r>
              <a:rPr sz="1000" b="0" i="0" u="none" strike="noStrike" dirty="0">
                <a:solidFill>
                  <a:srgbClr val="000000"/>
                </a:solidFill>
                <a:latin typeface="Calibri"/>
              </a:rPr>
              <a:t> </a:t>
            </a:r>
            <a:r>
              <a:rPr sz="1000" b="0" i="0" u="none" strike="noStrike" dirty="0" err="1">
                <a:solidFill>
                  <a:srgbClr val="000000"/>
                </a:solidFill>
                <a:latin typeface="Calibri"/>
              </a:rPr>
              <a:t>со</a:t>
            </a:r>
            <a:r>
              <a:rPr sz="1000" b="0" i="0" u="none" strike="noStrike" dirty="0">
                <a:solidFill>
                  <a:srgbClr val="000000"/>
                </a:solidFill>
                <a:latin typeface="Calibri"/>
              </a:rPr>
              <a:t> </a:t>
            </a:r>
            <a:r>
              <a:rPr sz="1000" b="0" i="0" u="none" strike="noStrike" dirty="0" err="1">
                <a:solidFill>
                  <a:srgbClr val="000000"/>
                </a:solidFill>
                <a:latin typeface="Calibri"/>
              </a:rPr>
              <a:t>вкусом</a:t>
            </a:r>
            <a:r>
              <a:rPr sz="1000" b="0" i="0" u="none" strike="noStrike" dirty="0">
                <a:solidFill>
                  <a:srgbClr val="000000"/>
                </a:solidFill>
                <a:latin typeface="Calibri"/>
              </a:rPr>
              <a:t>.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Румперия. Романтика со вкусом. Яркие новеллы о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978-5-04-238711-1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8" name="TextBox 7"/>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«Ночь перед ноябрем»</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Прямоугольник 12"/>
          <p:cNvSpPr/>
          <p:nvPr/>
        </p:nvSpPr>
        <p:spPr>
          <a:xfrm>
            <a:off x="3143250" y="2937331"/>
            <a:ext cx="6000750" cy="2400657"/>
          </a:xfrm>
          <a:prstGeom prst="rect">
            <a:avLst/>
          </a:prstGeom>
        </p:spPr>
        <p:txBody>
          <a:bodyPr wrap="square">
            <a:spAutoFit/>
          </a:bodyPr>
          <a:lstStyle/>
          <a:p>
            <a:r>
              <a:rPr lang="ru-RU" sz="1000" dirty="0" smtClean="0"/>
              <a:t>"«Романтика со вкусом» — это серия новелл, где каждая книга — как идеальный десерт: с нежной начинкой чувств и приятным послевкусием. Стильное оформление: яркая обложка с клапанами, блестящим лаком и фольгой, а также атмосферное внутреннее оформление. Выбирайте вкус и позвольте себе утонуть в чувственной романтике! Алиса </a:t>
            </a:r>
            <a:r>
              <a:rPr lang="ru-RU" sz="1000" dirty="0" err="1" smtClean="0"/>
              <a:t>Джукич</a:t>
            </a:r>
            <a:r>
              <a:rPr lang="ru-RU" sz="1000" dirty="0" smtClean="0"/>
              <a:t> — многообещающая писательница молодежной литературы. С первой строчки этой новеллы вы словно откусываете кусочек тыквенного пирога с корицей. Сначала — сладость осеннего уюта, мерцание свечей и обещание тайны. Но почти сразу проявляется пряная терпкость — героиня оказывается в доме, где стены хранят секреты, а прошлое не отпускает. Нотки мистики в этой истории такие же манящие, как туманы </a:t>
            </a:r>
            <a:r>
              <a:rPr lang="ru-RU" sz="1000" dirty="0" err="1" smtClean="0"/>
              <a:t>Сейлема</a:t>
            </a:r>
            <a:r>
              <a:rPr lang="ru-RU" sz="1000" dirty="0" smtClean="0"/>
              <a:t>, и такие же опасные, как встреча со старым врагом.   В заброшенном особняке, утопающем в туманах осеннего </a:t>
            </a:r>
            <a:r>
              <a:rPr lang="ru-RU" sz="1000" dirty="0" err="1" smtClean="0"/>
              <a:t>Сейлема</a:t>
            </a:r>
            <a:r>
              <a:rPr lang="ru-RU" sz="1000" dirty="0" smtClean="0"/>
              <a:t>, даже стены хранят секреты. Накануне праздника Ария </a:t>
            </a:r>
            <a:r>
              <a:rPr lang="ru-RU" sz="1000" dirty="0" err="1" smtClean="0"/>
              <a:t>Мур</a:t>
            </a:r>
            <a:r>
              <a:rPr lang="ru-RU" sz="1000" dirty="0" smtClean="0"/>
              <a:t> соглашается на авантюру лучшей подруги грандиозно отпраздновать свое двадцатилетие, совместив его с Хэллоуином под крышей одного из самых жутких домов Америки. Однако девушка еще не подозревает, что главным испытанием ночи станет не подготовленный Вивьен </a:t>
            </a:r>
            <a:r>
              <a:rPr lang="ru-RU" sz="1000" dirty="0" err="1" smtClean="0"/>
              <a:t>квест</a:t>
            </a:r>
            <a:r>
              <a:rPr lang="ru-RU" sz="1000" dirty="0" smtClean="0"/>
              <a:t> с привидениями, а встреча со старым врагом.  Эта история — как пряный яблочный сидр: согревает изнутри, кружит голову и заставляет хотеть еще, даже если знаешь, что там, в глубине, — тайна, способная всё изменить."</a:t>
            </a:r>
            <a:endParaRPr lang="ru-RU" sz="1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Румперия. Романтика со вкусом. Яркие новеллы о любви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978-5-04-251920-8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8" name="TextBox 7"/>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«Кровь и попкорн»</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Новинка Лины Винчестер  популярного российского автора с уже сформированной аудиторией  сочетает романтическую комедию с ярким и легко продвигаемым сеттингом классического слэшера. Хэллоуинская эстетика дает книге сильное сезонное позиционирование, а принадлежность к серии Романтика со вкусом поддерживает кросспродажи других книг линейки. </a:t>
            </a:r>
          </a:p>
        </p:txBody>
      </p:sp>
      <p:sp>
        <p:nvSpPr>
          <p:cNvPr id="12" name="TextBox 11"/>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Необычный ромком с концепцией, которая считывается с одной фразы киноблогер и капитан бейсбольной команды, которые терпеть друг друга не могут, оказываются внутри низкобюджетного слэшера 1985 года. Чтобы выбраться, героям придется пережить все законы жанра  погони, маньяка, фейковую кровь и собственную взаимную неприязнь. Немного Хэллоуина, немного осени, много эстетики старых ужастиков и легкая история на один вечер  как попкорн с двойной карамелью и щеп</a:t>
            </a:r>
          </a:p>
        </p:txBody>
      </p:sp>
      <p:sp>
        <p:nvSpPr>
          <p:cNvPr id="15" name="TextBox 14"/>
          <p:cNvSpPr txBox="1"/>
          <p:nvPr/>
        </p:nvSpPr>
        <p:spPr>
          <a:xfrm>
            <a:off x="3238500" y="53340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6" name="TextBox 15"/>
          <p:cNvSpPr txBox="1"/>
          <p:nvPr/>
        </p:nvSpPr>
        <p:spPr>
          <a:xfrm>
            <a:off x="3333750" y="5715000"/>
            <a:ext cx="5839883" cy="861774"/>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SMMкампания</a:t>
            </a:r>
            <a:r>
              <a:rPr sz="1000" b="0" i="0" u="none" strike="noStrike" dirty="0">
                <a:solidFill>
                  <a:srgbClr val="000000"/>
                </a:solidFill>
                <a:latin typeface="Calibri"/>
              </a:rPr>
              <a:t> с </a:t>
            </a:r>
            <a:r>
              <a:rPr sz="1000" b="0" i="0" u="none" strike="noStrike" dirty="0" err="1">
                <a:solidFill>
                  <a:srgbClr val="000000"/>
                </a:solidFill>
                <a:latin typeface="Calibri"/>
              </a:rPr>
              <a:t>акцентом</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осенний</a:t>
            </a:r>
            <a:r>
              <a:rPr sz="1000" b="0" i="0" u="none" strike="noStrike" dirty="0">
                <a:solidFill>
                  <a:srgbClr val="000000"/>
                </a:solidFill>
                <a:latin typeface="Calibri"/>
              </a:rPr>
              <a:t> </a:t>
            </a:r>
            <a:r>
              <a:rPr sz="1000" b="0" i="0" u="none" strike="noStrike" dirty="0" err="1">
                <a:solidFill>
                  <a:srgbClr val="000000"/>
                </a:solidFill>
                <a:latin typeface="Calibri"/>
              </a:rPr>
              <a:t>сезон</a:t>
            </a:r>
            <a:r>
              <a:rPr sz="1000" b="0" i="0" u="none" strike="noStrike" dirty="0">
                <a:solidFill>
                  <a:srgbClr val="000000"/>
                </a:solidFill>
                <a:latin typeface="Calibri"/>
              </a:rPr>
              <a:t> и </a:t>
            </a:r>
            <a:r>
              <a:rPr sz="1000" b="0" i="0" u="none" strike="noStrike" dirty="0" err="1">
                <a:solidFill>
                  <a:srgbClr val="000000"/>
                </a:solidFill>
                <a:latin typeface="Calibri"/>
              </a:rPr>
              <a:t>Хэллоуин</a:t>
            </a:r>
            <a:r>
              <a:rPr sz="1000" b="0" i="0" u="none" strike="noStrike" dirty="0">
                <a:solidFill>
                  <a:srgbClr val="000000"/>
                </a:solidFill>
                <a:latin typeface="Calibri"/>
              </a:rPr>
              <a:t> </a:t>
            </a:r>
            <a:r>
              <a:rPr sz="1000" b="0" i="0" u="none" strike="noStrike" dirty="0" err="1">
                <a:solidFill>
                  <a:srgbClr val="000000"/>
                </a:solidFill>
                <a:latin typeface="Calibri"/>
              </a:rPr>
              <a:t>активная</a:t>
            </a:r>
            <a:r>
              <a:rPr sz="1000" b="0" i="0" u="none" strike="noStrike" dirty="0">
                <a:solidFill>
                  <a:srgbClr val="000000"/>
                </a:solidFill>
                <a:latin typeface="Calibri"/>
              </a:rPr>
              <a:t> </a:t>
            </a:r>
            <a:r>
              <a:rPr sz="1000" b="0" i="0" u="none" strike="noStrike" dirty="0" err="1">
                <a:solidFill>
                  <a:srgbClr val="000000"/>
                </a:solidFill>
                <a:latin typeface="Calibri"/>
              </a:rPr>
              <a:t>поддержка</a:t>
            </a:r>
            <a:r>
              <a:rPr sz="1000" b="0" i="0" u="none" strike="noStrike" dirty="0">
                <a:solidFill>
                  <a:srgbClr val="000000"/>
                </a:solidFill>
                <a:latin typeface="Calibri"/>
              </a:rPr>
              <a:t> </a:t>
            </a:r>
            <a:r>
              <a:rPr sz="1000" b="0" i="0" u="none" strike="noStrike" dirty="0" err="1">
                <a:solidFill>
                  <a:srgbClr val="000000"/>
                </a:solidFill>
                <a:latin typeface="Calibri"/>
              </a:rPr>
              <a:t>Лины</a:t>
            </a:r>
            <a:r>
              <a:rPr sz="1000" b="0" i="0" u="none" strike="noStrike" dirty="0">
                <a:solidFill>
                  <a:srgbClr val="000000"/>
                </a:solidFill>
                <a:latin typeface="Calibri"/>
              </a:rPr>
              <a:t> </a:t>
            </a:r>
            <a:r>
              <a:rPr sz="1000" b="0" i="0" u="none" strike="noStrike" dirty="0" err="1">
                <a:solidFill>
                  <a:srgbClr val="000000"/>
                </a:solidFill>
                <a:latin typeface="Calibri"/>
              </a:rPr>
              <a:t>Винчестер</a:t>
            </a:r>
            <a:r>
              <a:rPr sz="1000" b="0" i="0" u="none" strike="noStrike" dirty="0">
                <a:solidFill>
                  <a:srgbClr val="000000"/>
                </a:solidFill>
                <a:latin typeface="Calibri"/>
              </a:rPr>
              <a:t> и </a:t>
            </a:r>
            <a:r>
              <a:rPr sz="1000" b="0" i="0" u="none" strike="noStrike" dirty="0" err="1">
                <a:solidFill>
                  <a:srgbClr val="000000"/>
                </a:solidFill>
                <a:latin typeface="Calibri"/>
              </a:rPr>
              <a:t>работа</a:t>
            </a:r>
            <a:r>
              <a:rPr sz="1000" b="0" i="0" u="none" strike="noStrike" dirty="0">
                <a:solidFill>
                  <a:srgbClr val="000000"/>
                </a:solidFill>
                <a:latin typeface="Calibri"/>
              </a:rPr>
              <a:t> с </a:t>
            </a:r>
            <a:r>
              <a:rPr sz="1000" b="0" i="0" u="none" strike="noStrike" dirty="0" err="1">
                <a:solidFill>
                  <a:srgbClr val="000000"/>
                </a:solidFill>
                <a:latin typeface="Calibri"/>
              </a:rPr>
              <a:t>ее</a:t>
            </a:r>
            <a:r>
              <a:rPr sz="1000" b="0" i="0" u="none" strike="noStrike" dirty="0">
                <a:solidFill>
                  <a:srgbClr val="000000"/>
                </a:solidFill>
                <a:latin typeface="Calibri"/>
              </a:rPr>
              <a:t> </a:t>
            </a:r>
            <a:r>
              <a:rPr sz="1000" b="0" i="0" u="none" strike="noStrike" dirty="0" err="1">
                <a:solidFill>
                  <a:srgbClr val="000000"/>
                </a:solidFill>
                <a:latin typeface="Calibri"/>
              </a:rPr>
              <a:t>сформированной</a:t>
            </a:r>
            <a:r>
              <a:rPr sz="1000" b="0" i="0" u="none" strike="noStrike" dirty="0">
                <a:solidFill>
                  <a:srgbClr val="000000"/>
                </a:solidFill>
                <a:latin typeface="Calibri"/>
              </a:rPr>
              <a:t> </a:t>
            </a:r>
            <a:r>
              <a:rPr sz="1000" b="0" i="0" u="none" strike="noStrike" dirty="0" err="1">
                <a:solidFill>
                  <a:srgbClr val="000000"/>
                </a:solidFill>
                <a:latin typeface="Calibri"/>
              </a:rPr>
              <a:t>аудиторией</a:t>
            </a:r>
            <a:r>
              <a:rPr sz="1000" b="0" i="0" u="none" strike="noStrike" dirty="0">
                <a:solidFill>
                  <a:srgbClr val="000000"/>
                </a:solidFill>
                <a:latin typeface="Calibri"/>
              </a:rPr>
              <a:t> </a:t>
            </a:r>
            <a:r>
              <a:rPr sz="1000" b="0" i="0" u="none" strike="noStrike" dirty="0" err="1">
                <a:solidFill>
                  <a:srgbClr val="000000"/>
                </a:solidFill>
                <a:latin typeface="Calibri"/>
              </a:rPr>
              <a:t>продвижение</a:t>
            </a:r>
            <a:r>
              <a:rPr sz="1000" b="0" i="0" u="none" strike="noStrike" dirty="0">
                <a:solidFill>
                  <a:srgbClr val="000000"/>
                </a:solidFill>
                <a:latin typeface="Calibri"/>
              </a:rPr>
              <a:t> у </a:t>
            </a:r>
            <a:r>
              <a:rPr sz="1000" b="0" i="0" u="none" strike="noStrike" dirty="0" err="1">
                <a:solidFill>
                  <a:srgbClr val="000000"/>
                </a:solidFill>
                <a:latin typeface="Calibri"/>
              </a:rPr>
              <a:t>книжных</a:t>
            </a:r>
            <a:r>
              <a:rPr sz="1000" b="0" i="0" u="none" strike="noStrike" dirty="0">
                <a:solidFill>
                  <a:srgbClr val="000000"/>
                </a:solidFill>
                <a:latin typeface="Calibri"/>
              </a:rPr>
              <a:t> </a:t>
            </a:r>
            <a:r>
              <a:rPr sz="1000" b="0" i="0" u="none" strike="noStrike" dirty="0" err="1">
                <a:solidFill>
                  <a:srgbClr val="000000"/>
                </a:solidFill>
                <a:latin typeface="Calibri"/>
              </a:rPr>
              <a:t>блогеров</a:t>
            </a:r>
            <a:r>
              <a:rPr sz="1000" b="0" i="0" u="none" strike="noStrike" dirty="0">
                <a:solidFill>
                  <a:srgbClr val="000000"/>
                </a:solidFill>
                <a:latin typeface="Calibri"/>
              </a:rPr>
              <a:t> </a:t>
            </a:r>
            <a:r>
              <a:rPr sz="1000" b="0" i="0" u="none" strike="noStrike" dirty="0" err="1">
                <a:solidFill>
                  <a:srgbClr val="000000"/>
                </a:solidFill>
                <a:latin typeface="Calibri"/>
              </a:rPr>
              <a:t>короткие</a:t>
            </a:r>
            <a:r>
              <a:rPr sz="1000" b="0" i="0" u="none" strike="noStrike" dirty="0">
                <a:solidFill>
                  <a:srgbClr val="000000"/>
                </a:solidFill>
                <a:latin typeface="Calibri"/>
              </a:rPr>
              <a:t> </a:t>
            </a:r>
            <a:r>
              <a:rPr sz="1000" b="0" i="0" u="none" strike="noStrike" dirty="0" err="1">
                <a:solidFill>
                  <a:srgbClr val="000000"/>
                </a:solidFill>
                <a:latin typeface="Calibri"/>
              </a:rPr>
              <a:t>вирусные</a:t>
            </a:r>
            <a:r>
              <a:rPr sz="1000" b="0" i="0" u="none" strike="noStrike" dirty="0">
                <a:solidFill>
                  <a:srgbClr val="000000"/>
                </a:solidFill>
                <a:latin typeface="Calibri"/>
              </a:rPr>
              <a:t> </a:t>
            </a:r>
            <a:r>
              <a:rPr sz="1000" b="0" i="0" u="none" strike="noStrike" dirty="0" err="1">
                <a:solidFill>
                  <a:srgbClr val="000000"/>
                </a:solidFill>
                <a:latin typeface="Calibri"/>
              </a:rPr>
              <a:t>ролики</a:t>
            </a:r>
            <a:r>
              <a:rPr sz="1000" b="0" i="0" u="none" strike="noStrike" dirty="0">
                <a:solidFill>
                  <a:srgbClr val="000000"/>
                </a:solidFill>
                <a:latin typeface="Calibri"/>
              </a:rPr>
              <a:t>, </a:t>
            </a:r>
            <a:r>
              <a:rPr sz="1000" b="0" i="0" u="none" strike="noStrike" dirty="0" err="1">
                <a:solidFill>
                  <a:srgbClr val="000000"/>
                </a:solidFill>
                <a:latin typeface="Calibri"/>
              </a:rPr>
              <a:t>коммуникация</a:t>
            </a:r>
            <a:r>
              <a:rPr sz="1000" b="0" i="0" u="none" strike="noStrike" dirty="0">
                <a:solidFill>
                  <a:srgbClr val="000000"/>
                </a:solidFill>
                <a:latin typeface="Calibri"/>
              </a:rPr>
              <a:t> </a:t>
            </a:r>
            <a:r>
              <a:rPr sz="1000" b="0" i="0" u="none" strike="noStrike" dirty="0" err="1">
                <a:solidFill>
                  <a:srgbClr val="000000"/>
                </a:solidFill>
                <a:latin typeface="Calibri"/>
              </a:rPr>
              <a:t>через</a:t>
            </a:r>
            <a:r>
              <a:rPr sz="1000" b="0" i="0" u="none" strike="noStrike" dirty="0">
                <a:solidFill>
                  <a:srgbClr val="000000"/>
                </a:solidFill>
                <a:latin typeface="Calibri"/>
              </a:rPr>
              <a:t> </a:t>
            </a:r>
            <a:r>
              <a:rPr sz="1000" b="0" i="0" u="none" strike="noStrike" dirty="0" err="1">
                <a:solidFill>
                  <a:srgbClr val="000000"/>
                </a:solidFill>
                <a:latin typeface="Calibri"/>
              </a:rPr>
              <a:t>концепт</a:t>
            </a:r>
            <a:r>
              <a:rPr sz="1000" b="0" i="0" u="none" strike="noStrike" dirty="0">
                <a:solidFill>
                  <a:srgbClr val="000000"/>
                </a:solidFill>
                <a:latin typeface="Calibri"/>
              </a:rPr>
              <a:t> </a:t>
            </a:r>
            <a:r>
              <a:rPr sz="1000" b="0" i="0" u="none" strike="noStrike" dirty="0" err="1">
                <a:solidFill>
                  <a:srgbClr val="000000"/>
                </a:solidFill>
                <a:latin typeface="Calibri"/>
              </a:rPr>
              <a:t>что</a:t>
            </a:r>
            <a:r>
              <a:rPr sz="1000" b="0" i="0" u="none" strike="noStrike" dirty="0">
                <a:solidFill>
                  <a:srgbClr val="000000"/>
                </a:solidFill>
                <a:latin typeface="Calibri"/>
              </a:rPr>
              <a:t>, </a:t>
            </a:r>
            <a:r>
              <a:rPr sz="1000" b="0" i="0" u="none" strike="noStrike" dirty="0" err="1">
                <a:solidFill>
                  <a:srgbClr val="000000"/>
                </a:solidFill>
                <a:latin typeface="Calibri"/>
              </a:rPr>
              <a:t>если</a:t>
            </a:r>
            <a:r>
              <a:rPr sz="1000" b="0" i="0" u="none" strike="noStrike" dirty="0">
                <a:solidFill>
                  <a:srgbClr val="000000"/>
                </a:solidFill>
                <a:latin typeface="Calibri"/>
              </a:rPr>
              <a:t> </a:t>
            </a:r>
            <a:r>
              <a:rPr sz="1000" b="0" i="0" u="none" strike="noStrike" dirty="0" err="1">
                <a:solidFill>
                  <a:srgbClr val="000000"/>
                </a:solidFill>
                <a:latin typeface="Calibri"/>
              </a:rPr>
              <a:t>оказаться</a:t>
            </a:r>
            <a:r>
              <a:rPr sz="1000" b="0" i="0" u="none" strike="noStrike" dirty="0">
                <a:solidFill>
                  <a:srgbClr val="000000"/>
                </a:solidFill>
                <a:latin typeface="Calibri"/>
              </a:rPr>
              <a:t> </a:t>
            </a:r>
            <a:r>
              <a:rPr sz="1000" b="0" i="0" u="none" strike="noStrike" dirty="0" err="1">
                <a:solidFill>
                  <a:srgbClr val="000000"/>
                </a:solidFill>
                <a:latin typeface="Calibri"/>
              </a:rPr>
              <a:t>внутри</a:t>
            </a:r>
            <a:r>
              <a:rPr sz="1000" b="0" i="0" u="none" strike="noStrike" dirty="0">
                <a:solidFill>
                  <a:srgbClr val="000000"/>
                </a:solidFill>
                <a:latin typeface="Calibri"/>
              </a:rPr>
              <a:t> </a:t>
            </a:r>
            <a:r>
              <a:rPr sz="1000" b="0" i="0" u="none" strike="noStrike" dirty="0" err="1">
                <a:solidFill>
                  <a:srgbClr val="000000"/>
                </a:solidFill>
                <a:latin typeface="Calibri"/>
              </a:rPr>
              <a:t>фильма</a:t>
            </a:r>
            <a:r>
              <a:rPr sz="1000" b="0" i="0" u="none" strike="noStrike" dirty="0">
                <a:solidFill>
                  <a:srgbClr val="000000"/>
                </a:solidFill>
                <a:latin typeface="Calibri"/>
              </a:rPr>
              <a:t> </a:t>
            </a:r>
            <a:r>
              <a:rPr sz="1000" b="0" i="0" u="none" strike="noStrike" dirty="0" err="1">
                <a:solidFill>
                  <a:srgbClr val="000000"/>
                </a:solidFill>
                <a:latin typeface="Calibri"/>
              </a:rPr>
              <a:t>ужасов</a:t>
            </a:r>
            <a:r>
              <a:rPr sz="1000" b="0" i="0" u="none" strike="noStrike" dirty="0">
                <a:solidFill>
                  <a:srgbClr val="000000"/>
                </a:solidFill>
                <a:latin typeface="Calibri"/>
              </a:rPr>
              <a:t> </a:t>
            </a:r>
            <a:r>
              <a:rPr sz="1000" b="0" i="0" u="none" strike="noStrike" dirty="0" err="1">
                <a:solidFill>
                  <a:srgbClr val="000000"/>
                </a:solidFill>
                <a:latin typeface="Calibri"/>
              </a:rPr>
              <a:t>мемный</a:t>
            </a:r>
            <a:r>
              <a:rPr sz="1000" b="0" i="0" u="none" strike="noStrike" dirty="0">
                <a:solidFill>
                  <a:srgbClr val="000000"/>
                </a:solidFill>
                <a:latin typeface="Calibri"/>
              </a:rPr>
              <a:t> </a:t>
            </a:r>
            <a:r>
              <a:rPr sz="1000" b="0" i="0" u="none" strike="noStrike" dirty="0" err="1">
                <a:solidFill>
                  <a:srgbClr val="000000"/>
                </a:solidFill>
                <a:latin typeface="Calibri"/>
              </a:rPr>
              <a:t>контент</a:t>
            </a:r>
            <a:r>
              <a:rPr sz="1000" b="0" i="0" u="none" strike="noStrike" dirty="0">
                <a:solidFill>
                  <a:srgbClr val="000000"/>
                </a:solidFill>
                <a:latin typeface="Calibri"/>
              </a:rPr>
              <a:t> и </a:t>
            </a:r>
            <a:r>
              <a:rPr sz="1000" b="0" i="0" u="none" strike="noStrike" dirty="0" err="1">
                <a:solidFill>
                  <a:srgbClr val="000000"/>
                </a:solidFill>
                <a:latin typeface="Calibri"/>
              </a:rPr>
              <a:t>цитаты</a:t>
            </a:r>
            <a:r>
              <a:rPr sz="1000" b="0" i="0" u="none" strike="noStrike" dirty="0">
                <a:solidFill>
                  <a:srgbClr val="000000"/>
                </a:solidFill>
                <a:latin typeface="Calibri"/>
              </a:rPr>
              <a:t> </a:t>
            </a:r>
            <a:r>
              <a:rPr sz="1000" b="0" i="0" u="none" strike="noStrike" dirty="0" err="1">
                <a:solidFill>
                  <a:srgbClr val="000000"/>
                </a:solidFill>
                <a:latin typeface="Calibri"/>
              </a:rPr>
              <a:t>героев</a:t>
            </a:r>
            <a:r>
              <a:rPr sz="1000" b="0" i="0" u="none" strike="noStrike" dirty="0">
                <a:solidFill>
                  <a:srgbClr val="000000"/>
                </a:solidFill>
                <a:latin typeface="Calibri"/>
              </a:rPr>
              <a:t> </a:t>
            </a:r>
            <a:r>
              <a:rPr sz="1000" b="0" i="0" u="none" strike="noStrike" dirty="0" err="1">
                <a:solidFill>
                  <a:srgbClr val="000000"/>
                </a:solidFill>
                <a:latin typeface="Calibri"/>
              </a:rPr>
              <a:t>включение</a:t>
            </a:r>
            <a:r>
              <a:rPr sz="1000" b="0" i="0" u="none" strike="noStrike" dirty="0">
                <a:solidFill>
                  <a:srgbClr val="000000"/>
                </a:solidFill>
                <a:latin typeface="Calibri"/>
              </a:rPr>
              <a:t> </a:t>
            </a:r>
            <a:r>
              <a:rPr sz="1000" b="0" i="0" u="none" strike="noStrike" dirty="0" err="1">
                <a:solidFill>
                  <a:srgbClr val="000000"/>
                </a:solidFill>
                <a:latin typeface="Calibri"/>
              </a:rPr>
              <a:t>книги</a:t>
            </a:r>
            <a:r>
              <a:rPr sz="1000" b="0" i="0" u="none" strike="noStrike" dirty="0">
                <a:solidFill>
                  <a:srgbClr val="000000"/>
                </a:solidFill>
                <a:latin typeface="Calibri"/>
              </a:rPr>
              <a:t> в </a:t>
            </a:r>
            <a:r>
              <a:rPr sz="1000" b="0" i="0" u="none" strike="noStrike" dirty="0" err="1">
                <a:solidFill>
                  <a:srgbClr val="000000"/>
                </a:solidFill>
                <a:latin typeface="Calibri"/>
              </a:rPr>
              <a:t>хэллоуинские</a:t>
            </a:r>
            <a:r>
              <a:rPr sz="1000" b="0" i="0" u="none" strike="noStrike" dirty="0">
                <a:solidFill>
                  <a:srgbClr val="000000"/>
                </a:solidFill>
                <a:latin typeface="Calibri"/>
              </a:rPr>
              <a:t> и </a:t>
            </a:r>
            <a:r>
              <a:rPr sz="1000" b="0" i="0" u="none" strike="noStrike" dirty="0" err="1">
                <a:solidFill>
                  <a:srgbClr val="000000"/>
                </a:solidFill>
                <a:latin typeface="Calibri"/>
              </a:rPr>
              <a:t>осенние</a:t>
            </a:r>
            <a:r>
              <a:rPr sz="1000" b="0" i="0" u="none" strike="noStrike" dirty="0">
                <a:solidFill>
                  <a:srgbClr val="000000"/>
                </a:solidFill>
                <a:latin typeface="Calibri"/>
              </a:rPr>
              <a:t> </a:t>
            </a:r>
            <a:r>
              <a:rPr sz="1000" b="0" i="0" u="none" strike="noStrike" dirty="0" err="1">
                <a:solidFill>
                  <a:srgbClr val="000000"/>
                </a:solidFill>
                <a:latin typeface="Calibri"/>
              </a:rPr>
              <a:t>подборки</a:t>
            </a:r>
            <a:r>
              <a:rPr sz="1000" b="0" i="0" u="none" strike="noStrike" dirty="0">
                <a:solidFill>
                  <a:srgbClr val="000000"/>
                </a:solidFill>
                <a:latin typeface="Calibri"/>
              </a:rPr>
              <a:t> </a:t>
            </a:r>
            <a:r>
              <a:rPr sz="1000" b="0" i="0" u="none" strike="noStrike" dirty="0" err="1">
                <a:solidFill>
                  <a:srgbClr val="000000"/>
                </a:solidFill>
                <a:latin typeface="Calibri"/>
              </a:rPr>
              <a:t>продвижение</a:t>
            </a:r>
            <a:r>
              <a:rPr sz="1000" b="0" i="0" u="none" strike="noStrike" dirty="0">
                <a:solidFill>
                  <a:srgbClr val="000000"/>
                </a:solidFill>
                <a:latin typeface="Calibri"/>
              </a:rPr>
              <a:t> </a:t>
            </a:r>
            <a:r>
              <a:rPr sz="1000" b="0" i="0" u="none" strike="noStrike" dirty="0" err="1">
                <a:solidFill>
                  <a:srgbClr val="000000"/>
                </a:solidFill>
                <a:latin typeface="Calibri"/>
              </a:rPr>
              <a:t>всей</a:t>
            </a:r>
            <a:r>
              <a:rPr sz="1000" b="0" i="0" u="none" strike="noStrike" dirty="0">
                <a:solidFill>
                  <a:srgbClr val="000000"/>
                </a:solidFill>
                <a:latin typeface="Calibri"/>
              </a:rPr>
              <a:t> </a:t>
            </a:r>
            <a:r>
              <a:rPr sz="1000" b="0" i="0" u="none" strike="noStrike" dirty="0" err="1">
                <a:solidFill>
                  <a:srgbClr val="000000"/>
                </a:solidFill>
                <a:latin typeface="Calibri"/>
              </a:rPr>
              <a:t>линейки</a:t>
            </a:r>
            <a:r>
              <a:rPr sz="1000" b="0" i="0" u="none" strike="noStrike" dirty="0">
                <a:solidFill>
                  <a:srgbClr val="000000"/>
                </a:solidFill>
                <a:latin typeface="Calibri"/>
              </a:rPr>
              <a:t> </a:t>
            </a:r>
            <a:r>
              <a:rPr sz="1000" b="0" i="0" u="none" strike="noStrike" dirty="0" err="1">
                <a:solidFill>
                  <a:srgbClr val="000000"/>
                </a:solidFill>
                <a:latin typeface="Calibri"/>
              </a:rPr>
              <a:t>Романтика</a:t>
            </a:r>
            <a:r>
              <a:rPr sz="1000" b="0" i="0" u="none" strike="noStrike" dirty="0">
                <a:solidFill>
                  <a:srgbClr val="000000"/>
                </a:solidFill>
                <a:latin typeface="Calibri"/>
              </a:rPr>
              <a:t> </a:t>
            </a:r>
            <a:r>
              <a:rPr sz="1000" b="0" i="0" u="none" strike="noStrike" dirty="0" err="1">
                <a:solidFill>
                  <a:srgbClr val="000000"/>
                </a:solidFill>
                <a:latin typeface="Calibri"/>
              </a:rPr>
              <a:t>со</a:t>
            </a:r>
            <a:r>
              <a:rPr sz="1000" b="0" i="0" u="none" strike="noStrike" dirty="0">
                <a:solidFill>
                  <a:srgbClr val="000000"/>
                </a:solidFill>
                <a:latin typeface="Calibri"/>
              </a:rPr>
              <a:t> </a:t>
            </a:r>
            <a:r>
              <a:rPr sz="1000" b="0" i="0" u="none" strike="noStrike" dirty="0" err="1">
                <a:solidFill>
                  <a:srgbClr val="000000"/>
                </a:solidFill>
                <a:latin typeface="Calibri"/>
              </a:rPr>
              <a:t>вкусом</a:t>
            </a:r>
            <a:r>
              <a:rPr sz="1000" b="0" i="0" u="none" strike="noStrike" dirty="0">
                <a:solidFill>
                  <a:srgbClr val="000000"/>
                </a:solidFill>
                <a:latin typeface="Calibri"/>
              </a:rPr>
              <a:t>.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Святые Грешники. Бестселлеры Л. Дж. Шэн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978-5-04-233629-4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24.08.2026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8481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«Запретная любовь. Самые безумные мечты (#2)»</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Райленд
Дилан Касабланкас  сестра моего лучшего друга и она запретный плод. 
Лакомый, но смертельно опасный.
Когда Дилан переезжает в квартиру брата на Манхэттене, мой потенциальный деловой партнер п...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851785"/>
            <a:ext cx="5905500" cy="2092881"/>
          </a:xfrm>
          <a:prstGeom prst="rect">
            <a:avLst/>
          </a:prstGeom>
        </p:spPr>
        <p:txBody>
          <a:bodyPr wrap="square">
            <a:spAutoFit/>
          </a:bodyPr>
          <a:lstStyle/>
          <a:p>
            <a:r>
              <a:rPr lang="ru-RU" sz="1000" dirty="0" smtClean="0"/>
              <a:t>"«Самые безумные мечты» — новая книга в трилогии «Запретная любовь» от автора бестселлера Л. Дж. </a:t>
            </a:r>
            <a:r>
              <a:rPr lang="ru-RU" sz="1000" dirty="0" err="1" smtClean="0"/>
              <a:t>Шэн</a:t>
            </a:r>
            <a:r>
              <a:rPr lang="ru-RU" sz="1000" dirty="0" smtClean="0"/>
              <a:t>. История, в которой враги вынуждены притворятся молодоженами, но постепенно влюбляются друг в друга. Для поклонников тропов «брат лучшей подруги» и «она влюбляется первой, он влюбляется сильнее».   </a:t>
            </a:r>
            <a:r>
              <a:rPr lang="ru-RU" sz="1000" dirty="0" err="1" smtClean="0"/>
              <a:t>Дилан</a:t>
            </a:r>
            <a:r>
              <a:rPr lang="ru-RU" sz="1000" dirty="0" smtClean="0"/>
              <a:t> </a:t>
            </a:r>
            <a:r>
              <a:rPr lang="ru-RU" sz="1000" dirty="0" err="1" smtClean="0"/>
              <a:t>Касабланкас</a:t>
            </a:r>
            <a:r>
              <a:rPr lang="ru-RU" sz="1000" dirty="0" smtClean="0"/>
              <a:t> знает, что связываться с </a:t>
            </a:r>
            <a:r>
              <a:rPr lang="ru-RU" sz="1000" dirty="0" err="1" smtClean="0"/>
              <a:t>Райлендом</a:t>
            </a:r>
            <a:r>
              <a:rPr lang="ru-RU" sz="1000" dirty="0" smtClean="0"/>
              <a:t> </a:t>
            </a:r>
            <a:r>
              <a:rPr lang="ru-RU" sz="1000" dirty="0" err="1" smtClean="0"/>
              <a:t>Колтриджем</a:t>
            </a:r>
            <a:r>
              <a:rPr lang="ru-RU" sz="1000" dirty="0" smtClean="0"/>
              <a:t> — плохая идея. Он гедонист, ловелас и лучший друг ее старшего брата. К тому же </a:t>
            </a:r>
            <a:r>
              <a:rPr lang="ru-RU" sz="1000" dirty="0" err="1" smtClean="0"/>
              <a:t>Дилан</a:t>
            </a:r>
            <a:r>
              <a:rPr lang="ru-RU" sz="1000" dirty="0" smtClean="0"/>
              <a:t> одна воспитывает ребенка и не ищет новых проблем. Но обстоятельства вынуждают их заключить сделку. Когда потенциальный деловой партнер </a:t>
            </a:r>
            <a:r>
              <a:rPr lang="ru-RU" sz="1000" dirty="0" err="1" smtClean="0"/>
              <a:t>Райленда</a:t>
            </a:r>
            <a:r>
              <a:rPr lang="ru-RU" sz="1000" dirty="0" smtClean="0"/>
              <a:t> по ошибке принимает их за пару, фиктивная помолвка становится выгодной для обоих. </a:t>
            </a:r>
            <a:r>
              <a:rPr lang="ru-RU" sz="1000" dirty="0" err="1" smtClean="0"/>
              <a:t>Райленду</a:t>
            </a:r>
            <a:r>
              <a:rPr lang="ru-RU" sz="1000" dirty="0" smtClean="0"/>
              <a:t> нужен образ примерного семьянина, чтобы получить доступ к многомиллионному контракту, а </a:t>
            </a:r>
            <a:r>
              <a:rPr lang="ru-RU" sz="1000" dirty="0" err="1" smtClean="0"/>
              <a:t>Дилан</a:t>
            </a:r>
            <a:r>
              <a:rPr lang="ru-RU" sz="1000" dirty="0" smtClean="0"/>
              <a:t> — надежный защитник от бывшего. Все должно было закончиться сразу после подписания договора. Никаких чувств. Никаких обязательств. Никаких последствий. Вот только притворяться влюбленными оказывается куда проще, чем игнорировать настоящее притяжение. И чем ближе </a:t>
            </a:r>
            <a:r>
              <a:rPr lang="ru-RU" sz="1000" dirty="0" err="1" smtClean="0"/>
              <a:t>Райленд</a:t>
            </a:r>
            <a:r>
              <a:rPr lang="ru-RU" sz="1000" dirty="0" smtClean="0"/>
              <a:t> и </a:t>
            </a:r>
            <a:r>
              <a:rPr lang="ru-RU" sz="1000" dirty="0" err="1" smtClean="0"/>
              <a:t>Дилан</a:t>
            </a:r>
            <a:r>
              <a:rPr lang="ru-RU" sz="1000" dirty="0" smtClean="0"/>
              <a:t>, тем опаснее становится игра, в которой на кону уже не деньги и не репутация, а их сердца."</a:t>
            </a:r>
            <a:endParaRPr lang="ru-RU" sz="10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Сенсация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978-5-04-218723-0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31.07.2026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8385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«Великая тайна»</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Великая тайна  долгожданная новинка Ронды Берн, автора мирового бестселлера Тайна, суммарный тираж которого в издательстве составляет более 671 500 экземпляров. Новая книга основана на 14летних исследованиях автора и посвящена темам счастья, осознанности и внутренней свободы  одним из самых востребованных в сегменте саморазвития. Дополнительным преимуществом издания станет премиальное оформление цветная печать, тонированная бумага, стильные иллюстрации и </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современном мире, полном тревог, бесконечного потока информации и постоянной спешки, многие задаются вопросом можно ли жить легче, спокойнее и счастливее Новая книга Ронды Берн предлагает неожиданный ответ. После 14 лет исследований автор мирового бестселлера Тайна делится открытием, которое помогает поновому взглянуть на себя, освободиться от ограничивающих убеждений и обрести внутреннюю гармонию.
Великая тайна станет настоящей находкой для тех, кто</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Автор бестселлеров Ронда Берн стала мировым феноменом после выхода в 2006 году книги Тайна. Это произведение помогло миллионам читателей превратить позитивное мышление в мощный инструмент изменения судьбы. Но Ронда Берн не прекратила поиски истины. Она посвятила 14 лет изучению древней философии и совреме... </a:t>
            </a:r>
            <a:r>
              <a:rPr sz="1000" b="0" i="1" u="none" strike="noStrike">
                <a:solidFill>
                  <a:srgbClr val="E13716"/>
                </a:solidFill>
                <a:latin typeface="Calibri"/>
                <a:hlinkClick r:id="rId5" tooltip="Посмотреть в Витрине"/>
              </a:rPr>
              <a:t>подробнее</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Создание карточек УТП, рассылка прессрелиза по базе СМИ, рассылка ИП. Создание креативного бокса для блогеров. Рекламная кампания на Лайвлиб </a:t>
            </a:r>
          </a:p>
        </p:txBody>
      </p:sp>
      <p:sp>
        <p:nvSpPr>
          <p:cNvPr id="3" name="TextBox 2"/>
          <p:cNvSpPr txBox="1"/>
          <p:nvPr/>
        </p:nvSpPr>
        <p:spPr>
          <a:xfrm>
            <a:off x="476250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4" name="TextBox 3"/>
          <p:cNvSpPr txBox="1"/>
          <p:nvPr/>
        </p:nvSpPr>
        <p:spPr>
          <a:xfrm>
            <a:off x="476250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2" tooltip="Скачать или посмотреть"/>
              </a:rPr>
              <a:t>ITD000000001435766.pdf </a:t>
            </a:r>
            <a:r>
              <a:t/>
            </a:r>
            <a:br/>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Сенсация в медицине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978-5-04-201150-4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8000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8576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«Коктейль эмоций. Градус наших чувств: как мозг виртуозно смешивает их, чтобы мы не натворили много глупостей»</a:t>
            </a:r>
          </a:p>
        </p:txBody>
      </p:sp>
      <p:sp>
        <p:nvSpPr>
          <p:cNvPr id="11" name="TextBox 10"/>
          <p:cNvSpPr txBox="1"/>
          <p:nvPr/>
        </p:nvSpPr>
        <p:spPr>
          <a:xfrm>
            <a:off x="3238500" y="2262321"/>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А что вообще значит испытывать эмоции Где рождаются наши страхи, гнев, радость и любовь Почему мы плачем, улыбаемся, злимся и грустим И можно ли научиться управлять этим бурным коктейлем
Книга нейробиолога Елены Беловой  это ЗАХВАТЫВАЮЩИЙ ЭКСКУРС В МИР ЧЕЛОВЕЧЕСКИХ ЭМОЦИЙ. Опи...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143250" y="2577465"/>
            <a:ext cx="6000750" cy="2870016"/>
          </a:xfrm>
          <a:prstGeom prst="rect">
            <a:avLst/>
          </a:prstGeom>
        </p:spPr>
        <p:txBody>
          <a:bodyPr wrap="square">
            <a:spAutoFit/>
          </a:bodyPr>
          <a:lstStyle/>
          <a:p>
            <a:r>
              <a:rPr lang="ru-RU" sz="950" dirty="0" smtClean="0"/>
              <a:t>"Вы когда-нибудь задумывались, почему одно и то же событие вызывает у людей совершенно разные чувства? Почему мы влюбляемся «с первого взгляда», а иногда ненавидим без причины? И, главное — можно ли научиться управлять этим бурным «коктейлем» внутри нас? Новая книга </a:t>
            </a:r>
            <a:r>
              <a:rPr lang="ru-RU" sz="950" dirty="0" err="1" smtClean="0"/>
              <a:t>нейробиолога</a:t>
            </a:r>
            <a:r>
              <a:rPr lang="ru-RU" sz="950" dirty="0" smtClean="0"/>
              <a:t> Елены Беловой — это не сухой учебник по анатомии. Это захватывающий детектив, который проведет вас по самым темным и светлым закоулкам человеческого мозга. Вы узнаете, почему искусственный интеллект никогда не сможет испытывать настоящие эмоции, и как наши древние инстинкты управляют решениями, которые мы принимаем каждый день.  Что вы найдете внутри: - Разгадку механизмов страха, гнева, отвращения, грусти, радости и любви. Узнаете, как они рождаются в нейронных сетях и зачем нужны для выживания. - Шокирующие факты: почему улыбка влияет на продолжительность жизни, а </a:t>
            </a:r>
            <a:r>
              <a:rPr lang="ru-RU" sz="950" dirty="0" err="1" smtClean="0"/>
              <a:t>ботокс</a:t>
            </a:r>
            <a:r>
              <a:rPr lang="ru-RU" sz="950" dirty="0" smtClean="0"/>
              <a:t> может лишить вас оргазма; как электрический ток превращает спокойную кошку в агрессивного монстра и почему полиграф — ненадежный инструмент. - Практические </a:t>
            </a:r>
            <a:r>
              <a:rPr lang="ru-RU" sz="950" dirty="0" err="1" smtClean="0"/>
              <a:t>инсайты</a:t>
            </a:r>
            <a:r>
              <a:rPr lang="ru-RU" sz="950" dirty="0" smtClean="0"/>
              <a:t>: как перестать быть заложником своих эмоций, использовать грусть для принятия правильных решений, а страх — как сигнал к действию, а не к панике. - Ответы на вечные вопросы: почему мы плачем от счастья, откуда берется материнская любовь и что общего между влюбленностью и наркотической зависимостью.  Для кого эта книга? Для всех, кто хочет лучше понимать себя и окружающих. Для родителей, учителей, психологов, менеджеров, студентов — для каждого, кто сталкивается с эмоциями в работе и личной жизни. Она написана живым, образным языком, без заумных терминов, и читается на одном дыхании.  Почему стоит прочитать именно сейчас? Потому что эмоции — это не слабость, а наш главный эволюционный козырь. Научившись их расшифровывать, вы получите ключ к управлению своей жизнью, построению крепких отношений и достижению настоящего счастья."</a:t>
            </a:r>
            <a:endParaRPr lang="ru-RU" sz="95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Точка зрения Всеведущего читателя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978-5-00250-599-9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26.08.2026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«Точка зрения Всеведущего читателя. Том 1»</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Мировой феномен 575 млн просмотров на WEBTOON и миллионы подписчиков по всему миру
Метаистория читатель становится участником сюжета, который знал наизусть
Легендарный дуэт отношения Ким Докчи и Ю Джунхёка породили огромный фандом и множество теорий
Масштабная сага завершенная история на сотни глав с продуманным лором
Экранизации интерес подогревают аниме, фильм и другие адаптации
Официальное издание профессиональный перевод на русский язык, редактур</a:t>
            </a:r>
          </a:p>
        </p:txBody>
      </p:sp>
      <p:sp>
        <p:nvSpPr>
          <p:cNvPr id="12" name="TextBox 11"/>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575 млн просмотров и прочтений в сети. Культурный феномен
Первый том всемирно известной корейской манхвы
Единственный читатель против сценария конца света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Точка зрения Всеведущего читателя  культовая корейская манхва, набравшая более 575 миллионов прочтений на WEBTOON и десятки миллионов просмотров в России.
Ким Докча  обычный офисный сотрудник, живущий от зарплаты до зарплаты. Главным развлечение... </a:t>
            </a:r>
            <a:r>
              <a:rPr sz="1000" b="0" i="1" u="none" strike="noStrike">
                <a:solidFill>
                  <a:srgbClr val="E13716"/>
                </a:solidFill>
                <a:latin typeface="Calibri"/>
                <a:hlinkClick r:id="rId4" tooltip="Посмотреть в Витрине"/>
              </a:rPr>
              <a:t>подробнее</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Все каналы продвижения МИФ блогеры, СМИ, таргет, рассылки 300К, соцсети. </a:t>
            </a:r>
          </a:p>
        </p:txBody>
      </p:sp>
      <p:sp>
        <p:nvSpPr>
          <p:cNvPr id="3" name="TextBox 2"/>
          <p:cNvSpPr txBox="1"/>
          <p:nvPr/>
        </p:nvSpPr>
        <p:spPr>
          <a:xfrm>
            <a:off x="476250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4" name="TextBox 3"/>
          <p:cNvSpPr txBox="1"/>
          <p:nvPr/>
        </p:nvSpPr>
        <p:spPr>
          <a:xfrm>
            <a:off x="476250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2" tooltip="Скачать или посмотреть"/>
              </a:rPr>
              <a:t>MIF00050308.pdf </a:t>
            </a:r>
            <a:r>
              <a:t/>
            </a:r>
            <a:b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Точка зрения Всеведущего читателя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978-5-00250-601-9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26.08.2026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«Точка зрения Всеведущего читателя. Том 2»</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Мировой феномен 575 млн просмотров на WEBTOON и миллионы подписчиков по всему миру
Метаистория читатель становится участником сюжета, который знал наизусть
Легендарный дуэт отношения Ким Докчи и Ю Джунхёка породили огромный фандом и множество теорий
Масштабная сага завершенная история на сотни глав с продуманным лором
Экранизации интерес подогревают аниме, фильм и другие адаптации
Официальное издание профессиональный перевод на русский язык, редактур</a:t>
            </a:r>
          </a:p>
        </p:txBody>
      </p:sp>
      <p:sp>
        <p:nvSpPr>
          <p:cNvPr id="12" name="TextBox 11"/>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Второй том мирового хита с 575 млн прочтений в сети
Ким Докча собирает команду и превращается в лидера
Встреча с регрессором, контракт токкэби, станция Кымхо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Второй том культовой корейской манхвы Точка зрения Всеведущего читателя, набравшей более 5... </a:t>
            </a:r>
            <a:r>
              <a:rPr sz="1000" b="0" i="1" u="none" strike="noStrike">
                <a:solidFill>
                  <a:srgbClr val="E13716"/>
                </a:solidFill>
                <a:latin typeface="Calibri"/>
                <a:hlinkClick r:id="rId4" tooltip="Посмотреть в Витрине"/>
              </a:rPr>
              <a:t>подробнее</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Все каналы продвижения МИФ блогеры, СМИ, таргет, рассылки 300К, соцсети. </a:t>
            </a:r>
          </a:p>
        </p:txBody>
      </p:sp>
      <p:sp>
        <p:nvSpPr>
          <p:cNvPr id="3" name="TextBox 2"/>
          <p:cNvSpPr txBox="1"/>
          <p:nvPr/>
        </p:nvSpPr>
        <p:spPr>
          <a:xfrm>
            <a:off x="476250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4" name="TextBox 3"/>
          <p:cNvSpPr txBox="1"/>
          <p:nvPr/>
        </p:nvSpPr>
        <p:spPr>
          <a:xfrm>
            <a:off x="476250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2" tooltip="Скачать или посмотреть"/>
              </a:rPr>
              <a:t>MIF00051264.pdf </a:t>
            </a:r>
            <a:r>
              <a:t/>
            </a:r>
            <a:br/>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Точка зрения Всеведущего читателя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978-5-00281-203-5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26.08.2026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«Точка зрения Всеведущего читателя. Том 3»</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Мировой феномен 575 млн просмотров на WEBTOON и миллионы подписчиков по всему миру
Метаистория читатель становится участником сюжета, который знал наизусть
Легендарный дуэт отношения Ким Докчи и Ю Джунхёка породили огромный фандом и множество теорий
Масштабная сага завершенная история на сотни глав с продуманным лором
Экранизации интерес подогревают аниме, фильм и другие адаптации
Официальное издание профессиональный перевод на русский язык, редактур</a:t>
            </a:r>
          </a:p>
        </p:txBody>
      </p:sp>
      <p:sp>
        <p:nvSpPr>
          <p:cNvPr id="12" name="TextBox 11"/>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Третий том культовой манхвы выжить и не потерять себя
Раскол на станции, иллюзорная тьма, зеленые зоны
Новые испытания тест на человечность для Ким Докчи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Третий том мирового хита WEBTOON Точка зрения Всеведущего читателя  более 575 млн прочтени... </a:t>
            </a:r>
            <a:r>
              <a:rPr sz="1000" b="0" i="1" u="none" strike="noStrike">
                <a:solidFill>
                  <a:srgbClr val="E13716"/>
                </a:solidFill>
                <a:latin typeface="Calibri"/>
                <a:hlinkClick r:id="rId4" tooltip="Посмотреть в Витрине"/>
              </a:rPr>
              <a:t>подробнее</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Все каналы продвижения МИФ блогеры, СМИ, таргет, рассылки 300К, соцсети. </a:t>
            </a:r>
          </a:p>
        </p:txBody>
      </p:sp>
      <p:sp>
        <p:nvSpPr>
          <p:cNvPr id="3" name="TextBox 2"/>
          <p:cNvSpPr txBox="1"/>
          <p:nvPr/>
        </p:nvSpPr>
        <p:spPr>
          <a:xfrm>
            <a:off x="476250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4" name="TextBox 3"/>
          <p:cNvSpPr txBox="1"/>
          <p:nvPr/>
        </p:nvSpPr>
        <p:spPr>
          <a:xfrm>
            <a:off x="476250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2" tooltip="Скачать или посмотреть"/>
              </a:rPr>
              <a:t>MIF00051265.pdf </a:t>
            </a:r>
            <a:r>
              <a:t/>
            </a:r>
            <a:br/>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Точка зрения Всеведущего читателя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978-5-00281-204-2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27.08.2026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«Точка зрения Всеведущего читателя. Том 4»</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Мировой феномен 575 млн просмотров на WEBTOON и миллионы подписчиков по всему миру
Метаистория читатель становится участником сюжета, который знал наизусть
Легендарный дуэт отношения Ким Докчи и Ю Джунхёка породили огромный фандом и множество теорий
Масштабная сага завершенная история на сотни глав с продуманным лором
Экранизации интерес подогревают аниме, фильм и другие адаптации
Официальное издание профессиональный перевод на русский язык, редактур</a:t>
            </a:r>
          </a:p>
        </p:txBody>
      </p:sp>
      <p:sp>
        <p:nvSpPr>
          <p:cNvPr id="12" name="TextBox 11"/>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Четвертый том манхвы контроль над сюжетом потерян
История, в которой зеленых зон не хватит на всех
Монстры в подземелье и монстры внутри тебя самого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Четвертый том культовой манхвы Точка зрения Всеведущего читателя с фандомом в 4,4 млн подп... </a:t>
            </a:r>
            <a:r>
              <a:rPr sz="1000" b="0" i="1" u="none" strike="noStrike">
                <a:solidFill>
                  <a:srgbClr val="E13716"/>
                </a:solidFill>
                <a:latin typeface="Calibri"/>
                <a:hlinkClick r:id="rId4" tooltip="Посмотреть в Витрине"/>
              </a:rPr>
              <a:t>подробнее</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Все каналы продвижения МИФ блогеры, СМИ, таргет, рассылки 300К, соцсети. </a:t>
            </a:r>
          </a:p>
        </p:txBody>
      </p:sp>
      <p:sp>
        <p:nvSpPr>
          <p:cNvPr id="3" name="TextBox 2"/>
          <p:cNvSpPr txBox="1"/>
          <p:nvPr/>
        </p:nvSpPr>
        <p:spPr>
          <a:xfrm>
            <a:off x="4762500" y="952500"/>
            <a:ext cx="4381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4" name="TextBox 3"/>
          <p:cNvSpPr txBox="1"/>
          <p:nvPr/>
        </p:nvSpPr>
        <p:spPr>
          <a:xfrm>
            <a:off x="476250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2" tooltip="Скачать или посмотреть"/>
              </a:rPr>
              <a:t>MIF00051266.pdf </a:t>
            </a:r>
            <a:r>
              <a:t/>
            </a:r>
            <a:br/>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Харизма в действии. Для тех, кто хочет влиять и вдохновлять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978-5-04-245572-8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448050"/>
          </a:xfrm>
          <a:prstGeom prst="rect">
            <a:avLst/>
          </a:prstGeom>
        </p:spPr>
      </p:pic>
      <p:sp>
        <p:nvSpPr>
          <p:cNvPr id="10" name="TextBox 9"/>
          <p:cNvSpPr txBox="1"/>
          <p:nvPr/>
        </p:nvSpPr>
        <p:spPr>
          <a:xfrm>
            <a:off x="3143250" y="144566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dirty="0">
                <a:solidFill>
                  <a:srgbClr val="000000"/>
                </a:solidFill>
                <a:latin typeface="Calibri"/>
              </a:rPr>
              <a:t> «</a:t>
            </a:r>
            <a:r>
              <a:rPr sz="1600" b="1" i="0" u="none" strike="noStrike" dirty="0" err="1">
                <a:solidFill>
                  <a:srgbClr val="000000"/>
                </a:solidFill>
                <a:latin typeface="Calibri"/>
              </a:rPr>
              <a:t>Всегда</a:t>
            </a:r>
            <a:r>
              <a:rPr sz="1600" b="1" i="0" u="none" strike="noStrike" dirty="0">
                <a:solidFill>
                  <a:srgbClr val="000000"/>
                </a:solidFill>
                <a:latin typeface="Calibri"/>
              </a:rPr>
              <a:t> </a:t>
            </a:r>
            <a:r>
              <a:rPr sz="1600" b="1" i="0" u="none" strike="noStrike" dirty="0" err="1">
                <a:solidFill>
                  <a:srgbClr val="000000"/>
                </a:solidFill>
                <a:latin typeface="Calibri"/>
              </a:rPr>
              <a:t>выбирают</a:t>
            </a:r>
            <a:r>
              <a:rPr sz="1600" b="1" i="0" u="none" strike="noStrike" dirty="0">
                <a:solidFill>
                  <a:srgbClr val="000000"/>
                </a:solidFill>
                <a:latin typeface="Calibri"/>
              </a:rPr>
              <a:t> </a:t>
            </a:r>
            <a:r>
              <a:rPr sz="1600" b="1" i="0" u="none" strike="noStrike" dirty="0" err="1">
                <a:solidFill>
                  <a:srgbClr val="000000"/>
                </a:solidFill>
                <a:latin typeface="Calibri"/>
              </a:rPr>
              <a:t>меня</a:t>
            </a:r>
            <a:r>
              <a:rPr sz="1600" b="1" i="0" u="none" strike="noStrike" dirty="0">
                <a:solidFill>
                  <a:srgbClr val="000000"/>
                </a:solidFill>
                <a:latin typeface="Calibri"/>
              </a:rPr>
              <a:t>. </a:t>
            </a:r>
            <a:r>
              <a:rPr sz="1600" b="1" i="0" u="none" strike="noStrike" dirty="0" err="1">
                <a:solidFill>
                  <a:srgbClr val="000000"/>
                </a:solidFill>
                <a:latin typeface="Calibri"/>
              </a:rPr>
              <a:t>Как</a:t>
            </a:r>
            <a:r>
              <a:rPr sz="1600" b="1" i="0" u="none" strike="noStrike" dirty="0">
                <a:solidFill>
                  <a:srgbClr val="000000"/>
                </a:solidFill>
                <a:latin typeface="Calibri"/>
              </a:rPr>
              <a:t> </a:t>
            </a:r>
            <a:r>
              <a:rPr sz="1600" b="1" i="0" u="none" strike="noStrike" dirty="0" err="1">
                <a:solidFill>
                  <a:srgbClr val="000000"/>
                </a:solidFill>
                <a:latin typeface="Calibri"/>
              </a:rPr>
              <a:t>общаться</a:t>
            </a:r>
            <a:r>
              <a:rPr sz="1600" b="1" i="0" u="none" strike="noStrike" dirty="0">
                <a:solidFill>
                  <a:srgbClr val="000000"/>
                </a:solidFill>
                <a:latin typeface="Calibri"/>
              </a:rPr>
              <a:t>, </a:t>
            </a:r>
            <a:r>
              <a:rPr sz="1600" b="1" i="0" u="none" strike="noStrike" dirty="0" err="1">
                <a:solidFill>
                  <a:srgbClr val="000000"/>
                </a:solidFill>
                <a:latin typeface="Calibri"/>
              </a:rPr>
              <a:t>чтобы</a:t>
            </a:r>
            <a:r>
              <a:rPr sz="1600" b="1" i="0" u="none" strike="noStrike" dirty="0">
                <a:solidFill>
                  <a:srgbClr val="000000"/>
                </a:solidFill>
                <a:latin typeface="Calibri"/>
              </a:rPr>
              <a:t> </a:t>
            </a:r>
            <a:r>
              <a:rPr sz="1600" b="1" i="0" u="none" strike="noStrike" dirty="0" err="1">
                <a:solidFill>
                  <a:srgbClr val="000000"/>
                </a:solidFill>
                <a:latin typeface="Calibri"/>
              </a:rPr>
              <a:t>вас</a:t>
            </a:r>
            <a:r>
              <a:rPr sz="1600" b="1" i="0" u="none" strike="noStrike" dirty="0">
                <a:solidFill>
                  <a:srgbClr val="000000"/>
                </a:solidFill>
                <a:latin typeface="Calibri"/>
              </a:rPr>
              <a:t> </a:t>
            </a:r>
            <a:r>
              <a:rPr sz="1600" b="1" i="0" u="none" strike="noStrike" dirty="0" err="1">
                <a:solidFill>
                  <a:srgbClr val="000000"/>
                </a:solidFill>
                <a:latin typeface="Calibri"/>
              </a:rPr>
              <a:t>выбирали</a:t>
            </a:r>
            <a:r>
              <a:rPr sz="1600" b="1" i="0" u="none" strike="noStrike" dirty="0">
                <a:solidFill>
                  <a:srgbClr val="000000"/>
                </a:solidFill>
                <a:latin typeface="Calibri"/>
              </a:rPr>
              <a:t> в </a:t>
            </a:r>
            <a:r>
              <a:rPr sz="1600" b="1" i="0" u="none" strike="noStrike" dirty="0" err="1">
                <a:solidFill>
                  <a:srgbClr val="000000"/>
                </a:solidFill>
                <a:latin typeface="Calibri"/>
              </a:rPr>
              <a:t>бизнесе</a:t>
            </a:r>
            <a:r>
              <a:rPr sz="1600" b="1" i="0" u="none" strike="noStrike" dirty="0">
                <a:solidFill>
                  <a:srgbClr val="000000"/>
                </a:solidFill>
                <a:latin typeface="Calibri"/>
              </a:rPr>
              <a:t>, </a:t>
            </a:r>
            <a:r>
              <a:rPr sz="1600" b="1" i="0" u="none" strike="noStrike" dirty="0" err="1">
                <a:solidFill>
                  <a:srgbClr val="000000"/>
                </a:solidFill>
                <a:latin typeface="Calibri"/>
              </a:rPr>
              <a:t>дружбе</a:t>
            </a:r>
            <a:r>
              <a:rPr sz="1600" b="1" i="0" u="none" strike="noStrike" dirty="0">
                <a:solidFill>
                  <a:srgbClr val="000000"/>
                </a:solidFill>
                <a:latin typeface="Calibri"/>
              </a:rPr>
              <a:t> и </a:t>
            </a:r>
            <a:r>
              <a:rPr sz="1600" b="1" i="0" u="none" strike="noStrike" dirty="0" err="1">
                <a:solidFill>
                  <a:srgbClr val="000000"/>
                </a:solidFill>
                <a:latin typeface="Calibri"/>
              </a:rPr>
              <a:t>любви</a:t>
            </a:r>
            <a:r>
              <a:rPr sz="1600" b="1" i="0" u="none" strike="noStrike" dirty="0">
                <a:solidFill>
                  <a:srgbClr val="000000"/>
                </a:solidFill>
                <a:latin typeface="Calibri"/>
              </a:rPr>
              <a:t>»</a:t>
            </a:r>
          </a:p>
        </p:txBody>
      </p:sp>
      <p:sp>
        <p:nvSpPr>
          <p:cNvPr id="11" name="TextBox 10"/>
          <p:cNvSpPr txBox="1"/>
          <p:nvPr/>
        </p:nvSpPr>
        <p:spPr>
          <a:xfrm>
            <a:off x="3238500" y="1980621"/>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Метод Выбери меня  это практическая система позитивной коммуникации, помогающая стать человеком, которого выбирают в карьере, бизнесе, дружбе и любви. Он включает в себя навыки когнитивной эмпатии, лучшие дипломатические практики и приемы, позволяющие наладить коммуникацию с первых минут и сформировать до...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278779"/>
            <a:ext cx="5905500" cy="3170099"/>
          </a:xfrm>
          <a:prstGeom prst="rect">
            <a:avLst/>
          </a:prstGeom>
        </p:spPr>
        <p:txBody>
          <a:bodyPr wrap="square">
            <a:spAutoFit/>
          </a:bodyPr>
          <a:lstStyle/>
          <a:p>
            <a:r>
              <a:rPr lang="ru-RU" sz="1000" dirty="0" smtClean="0"/>
              <a:t>"Кети </a:t>
            </a:r>
            <a:r>
              <a:rPr lang="ru-RU" sz="1000" dirty="0" err="1" smtClean="0"/>
              <a:t>Сапович</a:t>
            </a:r>
            <a:r>
              <a:rPr lang="ru-RU" sz="1000" dirty="0" smtClean="0"/>
              <a:t> — бизнес-тренер, эксперт по коммуникации, спикер TED, обладатель международной награды за вклад в развитие делового протокола России, автор популярных </a:t>
            </a:r>
            <a:r>
              <a:rPr lang="ru-RU" sz="1000" dirty="0" err="1" smtClean="0"/>
              <a:t>видеоразборов</a:t>
            </a:r>
            <a:r>
              <a:rPr lang="ru-RU" sz="1000" dirty="0" smtClean="0"/>
              <a:t> в </a:t>
            </a:r>
            <a:r>
              <a:rPr lang="ru-RU" sz="1000" dirty="0" err="1" smtClean="0"/>
              <a:t>соцсетях</a:t>
            </a:r>
            <a:r>
              <a:rPr lang="ru-RU" sz="1000" dirty="0" smtClean="0"/>
              <a:t>, писатель.     Почему одних людей выбирают снова и снова, а другим приходится постоянно доказывать свою ценность и бороться за внимание?    Метод «Выбери меня» — это практическая система позитивной коммуникации. Она помогает стать человеком, которого выбирают: в карьере, бизнесе, дружбе и любви. Система включает в себя навыки когнитивной </a:t>
            </a:r>
            <a:r>
              <a:rPr lang="ru-RU" sz="1000" dirty="0" err="1" smtClean="0"/>
              <a:t>эмпатии</a:t>
            </a:r>
            <a:r>
              <a:rPr lang="ru-RU" sz="1000" dirty="0" smtClean="0"/>
              <a:t>, лучшие дипломатические практики и приемы, позволяющие наладить коммуникацию с первых минут.  Из этой книги вы узнаете, как:   • Договариваться о том, что раньше казалось невозможным.   • Получать помощь, поддержку и особое отношение без манипуляций.   • Формировать долгосрочные партнерские связи.   • Перестать бояться отказов, просьб и новых знакомств.   • Стать человеком, которому доверяют, которого рекомендуют и к которому хотят возвращаться.       «Всегда с удовольствием слушаю разборы Кети, и критические, и положительные. Они всегда по делу: если критика, то конструктивная и в той форме, в которой хочется прислушаться. А если похвала — то кажется, что заслуженная. Спасибо за красивую речь и небанальный взгляд на вещи». — Ксения Собчак, журналист, телеведущая, общественный деятель    «Кети </a:t>
            </a:r>
            <a:r>
              <a:rPr lang="ru-RU" sz="1000" dirty="0" err="1" smtClean="0"/>
              <a:t>Сапович</a:t>
            </a:r>
            <a:r>
              <a:rPr lang="ru-RU" sz="1000" dirty="0" smtClean="0"/>
              <a:t> написала редкую вещь — книгу о коммуникации, которую хочется читать не как учебник, а как разговор с очень живым и наблюдательным человеком. В основе простая и точная мысль: выбирают не за факты о нас, а за то, как мы умеем быть рядом с другими людьми. Отдельно отмечу главу об отказах как акт уважения, а не поражения. Рекомендую всем, кто хочет, чтобы общение приносило не только пользу, но и удовольствие». — Игорь </a:t>
            </a:r>
            <a:r>
              <a:rPr lang="ru-RU" sz="1000" dirty="0" err="1" smtClean="0"/>
              <a:t>Рызов</a:t>
            </a:r>
            <a:r>
              <a:rPr lang="ru-RU" sz="1000" dirty="0" smtClean="0"/>
              <a:t>, бизнес-тренер, автор книги «Кремлевская школа переговоров» и других бестселлеров"</a:t>
            </a:r>
            <a:endParaRPr lang="ru-RU" sz="10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Хонкаку-детектив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978-5-04-243188-3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6000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«Женщина с украденным лицом (#1)»</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E13716"/>
                </a:solidFill>
                <a:latin typeface="Calibri"/>
                <a:hlinkClick r:id="rId5" tooltip="Посмотреть в Витрине"/>
              </a:rPr>
              <a:t>подробнее</a:t>
            </a:r>
          </a:p>
        </p:txBody>
      </p:sp>
      <p:sp>
        <p:nvSpPr>
          <p:cNvPr id="16" name="Прямоугольник 15"/>
          <p:cNvSpPr/>
          <p:nvPr/>
        </p:nvSpPr>
        <p:spPr>
          <a:xfrm>
            <a:off x="3238500" y="2757696"/>
            <a:ext cx="5905500" cy="2400657"/>
          </a:xfrm>
          <a:prstGeom prst="rect">
            <a:avLst/>
          </a:prstGeom>
        </p:spPr>
        <p:txBody>
          <a:bodyPr wrap="square">
            <a:spAutoFit/>
          </a:bodyPr>
          <a:lstStyle/>
          <a:p>
            <a:r>
              <a:rPr lang="ru-RU" sz="1000" dirty="0" smtClean="0"/>
              <a:t>"Первый роман нового цикла от «Бога загадки», как называют автора в Японии. Этот сыщик не менее проницателен и </a:t>
            </a:r>
            <a:r>
              <a:rPr lang="ru-RU" sz="1000" dirty="0" err="1" smtClean="0"/>
              <a:t>харизматичен</a:t>
            </a:r>
            <a:r>
              <a:rPr lang="ru-RU" sz="1000" dirty="0" smtClean="0"/>
              <a:t>, чем полюбившийся всем </a:t>
            </a:r>
            <a:r>
              <a:rPr lang="ru-RU" sz="1000" dirty="0" err="1" smtClean="0"/>
              <a:t>Киёси</a:t>
            </a:r>
            <a:r>
              <a:rPr lang="ru-RU" sz="1000" dirty="0" smtClean="0"/>
              <a:t> </a:t>
            </a:r>
            <a:r>
              <a:rPr lang="ru-RU" sz="1000" dirty="0" err="1" smtClean="0"/>
              <a:t>Митараи</a:t>
            </a:r>
            <a:r>
              <a:rPr lang="ru-RU" sz="1000" dirty="0" smtClean="0"/>
              <a:t>.  Кто бы мог представить, что это дело из непростого превратится в фантастически невероятное… В январе 1984 года по чистой случайности был обнаружен труп молодой женщины по имени </a:t>
            </a:r>
            <a:r>
              <a:rPr lang="ru-RU" sz="1000" dirty="0" err="1" smtClean="0"/>
              <a:t>Тидзуко</a:t>
            </a:r>
            <a:r>
              <a:rPr lang="ru-RU" sz="1000" dirty="0" smtClean="0"/>
              <a:t> </a:t>
            </a:r>
            <a:r>
              <a:rPr lang="ru-RU" sz="1000" dirty="0" err="1" smtClean="0"/>
              <a:t>Кудзё</a:t>
            </a:r>
            <a:r>
              <a:rPr lang="ru-RU" sz="1000" dirty="0" smtClean="0"/>
              <a:t> — в ванной комнате ее собственных апартаментов. Убийца лишил ее не только жизни, но и лица — с непонятной целью содрал с него кожу и вырезал глаза.  У жертвы всегда была мечта — прокатиться на ночном экспрессе «</a:t>
            </a:r>
            <a:r>
              <a:rPr lang="ru-RU" sz="1000" dirty="0" err="1" smtClean="0"/>
              <a:t>Хаябуса</a:t>
            </a:r>
            <a:r>
              <a:rPr lang="ru-RU" sz="1000" dirty="0" smtClean="0"/>
              <a:t>». И она находилась в нем… ровно в то самое время, когда, согласно однозначному выводу судмедэкспертизы, ее убивали! Немыслимо, но целый ряд фотоснимков зафиксировал этот факт. И никакого монтажа. Но как могла женщина оказаться сразу в двух местах: в одном — мертвой, а в другом — живой?  Молодой полицейский детектив </a:t>
            </a:r>
            <a:r>
              <a:rPr lang="ru-RU" sz="1000" dirty="0" err="1" smtClean="0"/>
              <a:t>Такэси</a:t>
            </a:r>
            <a:r>
              <a:rPr lang="ru-RU" sz="1000" dirty="0" smtClean="0"/>
              <a:t> </a:t>
            </a:r>
            <a:r>
              <a:rPr lang="ru-RU" sz="1000" dirty="0" err="1" smtClean="0"/>
              <a:t>Ёсики</a:t>
            </a:r>
            <a:r>
              <a:rPr lang="ru-RU" sz="1000" dirty="0" smtClean="0"/>
              <a:t> обладает великолепным чутьем и блестящим логическим умом. Но, кажется, этого недостаточно. Чтобы приблизиться к разгадке, ему придется объехать на поездах чуть ли не всю Японию и решиться на одно очень рискованное мероприятие…   Обладатель литературной премии №1 в Японии — «Японской детективной литературы». Член элитной группы японских писателей </a:t>
            </a:r>
            <a:r>
              <a:rPr lang="ru-RU" sz="1000" dirty="0" err="1" smtClean="0"/>
              <a:t>Red</a:t>
            </a:r>
            <a:r>
              <a:rPr lang="ru-RU" sz="1000" dirty="0" smtClean="0"/>
              <a:t> </a:t>
            </a:r>
            <a:r>
              <a:rPr lang="ru-RU" sz="1000" dirty="0" err="1" smtClean="0"/>
              <a:t>Circle</a:t>
            </a:r>
            <a:r>
              <a:rPr lang="ru-RU" sz="1000" dirty="0" smtClean="0"/>
              <a:t> </a:t>
            </a:r>
            <a:r>
              <a:rPr lang="ru-RU" sz="1000" dirty="0" err="1" smtClean="0"/>
              <a:t>Authors</a:t>
            </a:r>
            <a:r>
              <a:rPr lang="ru-RU" sz="1000" dirty="0" smtClean="0"/>
              <a:t>. Несколько десятков миллионов книг, проданных в одной только Азии.  РОМАН ПЕРЕВЕДЕН С ЯПОНСКОГО</a:t>
            </a:r>
            <a:endParaRPr lang="ru-RU" sz="10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Хит"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Четверка из Трясины. Детективы для подростков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978-5-04-245692-3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09.09.2026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48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«Фальшивый аккорд»</a:t>
            </a:r>
          </a:p>
        </p:txBody>
      </p:sp>
      <p:sp>
        <p:nvSpPr>
          <p:cNvPr id="11" name="TextBox 10"/>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Пятая книга популярной серии  новинка одновременно работает на существующих поклонников и привлекает новых читателей.
2. Новый вход в интересы аудитории  музыка, фестиваль, закулисье и современные технологии расширяют привлекательность серии.
3. Продолжает покупательский цикл  поклонники предыдущих книг получают следующую историю знакомой команды. </a:t>
            </a:r>
          </a:p>
        </p:txBody>
      </p:sp>
      <p:sp>
        <p:nvSpPr>
          <p:cNvPr id="13" name="TextBox 12"/>
          <p:cNvSpPr txBox="1"/>
          <p:nvPr/>
        </p:nvSpPr>
        <p:spPr>
          <a:xfrm>
            <a:off x="3238500" y="4000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Новая тема  большой музыкальный фестиваль сцена, артисты, закулисье, волонтёры и тысячи зрителей.
2. Сильная детективная интрига  украдена вся выручка от продажи билетов, а найти виновного предстоит самой Четвёрке.
3. Более масштабное расследование  на кону не только деньги, но и репутация родного города.
4. Современная детективная механика  соцсети, сообщения, аудиозаписи, фото, видео и цифровые следы становятся уликами.
5. Герои взрослеют  в книг</a:t>
            </a:r>
          </a:p>
        </p:txBody>
      </p:sp>
      <p:sp>
        <p:nvSpPr>
          <p:cNvPr id="15" name="TextBox 14"/>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Артуру, Розе, Виоле и Люку выпала редкая возможность Около их родного городка проводится масштабный рокфестиваль и ребят взяли туда волонтерами. Друзья в предвкушении  вотвот они увидят своих кумиров и даже смогут взять автограф. Но вместо этого ребята вынуждены начать расследование. Ктото украл всю выруч... </a:t>
            </a:r>
            <a:r>
              <a:rPr sz="1000" b="0" i="1" u="none" strike="noStrike">
                <a:solidFill>
                  <a:srgbClr val="E13716"/>
                </a:solidFill>
                <a:latin typeface="Calibri"/>
                <a:hlinkClick r:id="rId5" tooltip="Посмотреть в Витрине"/>
              </a:rPr>
              <a:t>подробнее</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52500"/>
            <a:ext cx="8572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8477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Поддержка в социальных сетях издательства и импринта, а также ключевых партнеров анонсы, подборки, розыгрыши.
2  Комплексное продвижение книги на сайте Эксмо.ру.
3  Таргетированная реклама на книгу, включение в подборки.
4  Посевы контента в сообщества с целевой аудиторией в социальных сетях.
5  Обзоры книжных и lifestyle блогеров.
6  Платные интеграции.
7  Анонсирующая рассылка книги по актуальной базе СМИ.
8  Контентное и баннерное продвижение в ключевых интернетмагазинах.
9  Наполнение карточек книг дополнительным контентом. ... </a:t>
            </a:r>
            <a:r>
              <a:rPr sz="1000" b="0" i="1" u="none" strike="noStrike">
                <a:solidFill>
                  <a:srgbClr val="E13716"/>
                </a:solidFill>
                <a:latin typeface="Calibri"/>
                <a:hlinkClick r:id="rId2" tooltip="Посмотреть в Витрине"/>
              </a:rPr>
              <a:t>подробнее</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Хит"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Эмиль, Марго и друзья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978-5-00281-332-2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29527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«Эмиль и Марго. Курс на монстрова»</a:t>
            </a:r>
          </a:p>
        </p:txBody>
      </p:sp>
      <p:sp>
        <p:nvSpPr>
          <p:cNvPr id="10" name="TextBox 9"/>
          <p:cNvSpPr txBox="1"/>
          <p:nvPr/>
        </p:nvSpPr>
        <p:spPr>
          <a:xfrm>
            <a:off x="3238500" y="247650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Продолжение любимого детьми и взрослыми комикса о забавных приключениях принца Эмиля и принцессы Марго. В этой части снова веселые истории, добрые монстры и любознательные герои, озорные выходки. </a:t>
            </a:r>
          </a:p>
        </p:txBody>
      </p:sp>
      <p:sp>
        <p:nvSpPr>
          <p:cNvPr id="12" name="TextBox 11"/>
          <p:cNvSpPr txBox="1"/>
          <p:nvPr/>
        </p:nvSpPr>
        <p:spPr>
          <a:xfrm>
            <a:off x="3238500" y="347662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Новый</a:t>
            </a:r>
            <a:r>
              <a:rPr sz="1000" b="0" i="0" u="none" strike="noStrike" dirty="0">
                <a:solidFill>
                  <a:srgbClr val="000000"/>
                </a:solidFill>
                <a:latin typeface="Calibri"/>
              </a:rPr>
              <a:t> </a:t>
            </a:r>
            <a:r>
              <a:rPr sz="1000" b="0" i="0" u="none" strike="noStrike" dirty="0" err="1">
                <a:solidFill>
                  <a:srgbClr val="000000"/>
                </a:solidFill>
                <a:latin typeface="Calibri"/>
              </a:rPr>
              <a:t>том</a:t>
            </a:r>
            <a:r>
              <a:rPr sz="1000" b="0" i="0" u="none" strike="noStrike" dirty="0">
                <a:solidFill>
                  <a:srgbClr val="000000"/>
                </a:solidFill>
                <a:latin typeface="Calibri"/>
              </a:rPr>
              <a:t> </a:t>
            </a:r>
            <a:r>
              <a:rPr sz="1000" b="0" i="0" u="none" strike="noStrike" dirty="0" err="1">
                <a:solidFill>
                  <a:srgbClr val="000000"/>
                </a:solidFill>
                <a:latin typeface="Calibri"/>
              </a:rPr>
              <a:t>сериихита</a:t>
            </a:r>
            <a:r>
              <a:rPr sz="1000" b="0" i="0" u="none" strike="noStrike" dirty="0">
                <a:solidFill>
                  <a:srgbClr val="000000"/>
                </a:solidFill>
                <a:latin typeface="Calibri"/>
              </a:rPr>
              <a:t> </a:t>
            </a:r>
            <a:r>
              <a:rPr sz="1000" b="0" i="0" u="none" strike="noStrike" dirty="0" err="1">
                <a:solidFill>
                  <a:srgbClr val="000000"/>
                </a:solidFill>
                <a:latin typeface="Calibri"/>
              </a:rPr>
              <a:t>любимые</a:t>
            </a:r>
            <a:r>
              <a:rPr sz="1000" b="0" i="0" u="none" strike="noStrike" dirty="0">
                <a:solidFill>
                  <a:srgbClr val="000000"/>
                </a:solidFill>
                <a:latin typeface="Calibri"/>
              </a:rPr>
              <a:t> </a:t>
            </a:r>
            <a:r>
              <a:rPr sz="1000" b="0" i="0" u="none" strike="noStrike" dirty="0" err="1">
                <a:solidFill>
                  <a:srgbClr val="000000"/>
                </a:solidFill>
                <a:latin typeface="Calibri"/>
              </a:rPr>
              <a:t>герои</a:t>
            </a:r>
            <a:r>
              <a:rPr sz="1000" b="0" i="0" u="none" strike="noStrike" dirty="0">
                <a:solidFill>
                  <a:srgbClr val="000000"/>
                </a:solidFill>
                <a:latin typeface="Calibri"/>
              </a:rPr>
              <a:t> и </a:t>
            </a:r>
            <a:r>
              <a:rPr sz="1000" b="0" i="0" u="none" strike="noStrike" dirty="0" err="1">
                <a:solidFill>
                  <a:srgbClr val="000000"/>
                </a:solidFill>
                <a:latin typeface="Calibri"/>
              </a:rPr>
              <a:t>их</a:t>
            </a:r>
            <a:r>
              <a:rPr sz="1000" b="0" i="0" u="none" strike="noStrike" dirty="0">
                <a:solidFill>
                  <a:srgbClr val="000000"/>
                </a:solidFill>
                <a:latin typeface="Calibri"/>
              </a:rPr>
              <a:t> </a:t>
            </a:r>
            <a:r>
              <a:rPr sz="1000" b="0" i="0" u="none" strike="noStrike" dirty="0" err="1">
                <a:solidFill>
                  <a:srgbClr val="000000"/>
                </a:solidFill>
                <a:latin typeface="Calibri"/>
              </a:rPr>
              <a:t>проделки</a:t>
            </a:r>
            <a:r>
              <a:rPr sz="1000" b="0" i="0" u="none" strike="noStrike" dirty="0">
                <a:solidFill>
                  <a:srgbClr val="000000"/>
                </a:solidFill>
                <a:latin typeface="Calibri"/>
              </a:rPr>
              <a:t>
</a:t>
            </a:r>
            <a:r>
              <a:rPr sz="1000" b="0" i="0" u="none" strike="noStrike" dirty="0" err="1">
                <a:solidFill>
                  <a:srgbClr val="000000"/>
                </a:solidFill>
                <a:latin typeface="Calibri"/>
              </a:rPr>
              <a:t>Остров</a:t>
            </a:r>
            <a:r>
              <a:rPr sz="1000" b="0" i="0" u="none" strike="noStrike" dirty="0">
                <a:solidFill>
                  <a:srgbClr val="000000"/>
                </a:solidFill>
                <a:latin typeface="Calibri"/>
              </a:rPr>
              <a:t> с </a:t>
            </a:r>
            <a:r>
              <a:rPr sz="1000" b="0" i="0" u="none" strike="noStrike" dirty="0" err="1">
                <a:solidFill>
                  <a:srgbClr val="000000"/>
                </a:solidFill>
                <a:latin typeface="Calibri"/>
              </a:rPr>
              <a:t>шоколадными</a:t>
            </a:r>
            <a:r>
              <a:rPr sz="1000" b="0" i="0" u="none" strike="noStrike" dirty="0">
                <a:solidFill>
                  <a:srgbClr val="000000"/>
                </a:solidFill>
                <a:latin typeface="Calibri"/>
              </a:rPr>
              <a:t> </a:t>
            </a:r>
            <a:r>
              <a:rPr sz="1000" b="0" i="0" u="none" strike="noStrike" dirty="0" err="1">
                <a:solidFill>
                  <a:srgbClr val="000000"/>
                </a:solidFill>
                <a:latin typeface="Calibri"/>
              </a:rPr>
              <a:t>статуями</a:t>
            </a:r>
            <a:r>
              <a:rPr sz="1000" b="0" i="0" u="none" strike="noStrike" dirty="0">
                <a:solidFill>
                  <a:srgbClr val="000000"/>
                </a:solidFill>
                <a:latin typeface="Calibri"/>
              </a:rPr>
              <a:t> и </a:t>
            </a:r>
            <a:r>
              <a:rPr sz="1000" b="0" i="0" u="none" strike="noStrike" dirty="0" err="1">
                <a:solidFill>
                  <a:srgbClr val="000000"/>
                </a:solidFill>
                <a:latin typeface="Calibri"/>
              </a:rPr>
              <a:t>хитрый</a:t>
            </a:r>
            <a:r>
              <a:rPr sz="1000" b="0" i="0" u="none" strike="noStrike" dirty="0">
                <a:solidFill>
                  <a:srgbClr val="000000"/>
                </a:solidFill>
                <a:latin typeface="Calibri"/>
              </a:rPr>
              <a:t> </a:t>
            </a:r>
            <a:r>
              <a:rPr sz="1000" b="0" i="0" u="none" strike="noStrike" dirty="0" err="1">
                <a:solidFill>
                  <a:srgbClr val="000000"/>
                </a:solidFill>
                <a:latin typeface="Calibri"/>
              </a:rPr>
              <a:t>кайманов</a:t>
            </a:r>
            <a:r>
              <a:rPr sz="1000" b="0" i="0" u="none" strike="noStrike" dirty="0">
                <a:solidFill>
                  <a:srgbClr val="000000"/>
                </a:solidFill>
                <a:latin typeface="Calibri"/>
              </a:rPr>
              <a:t> </a:t>
            </a:r>
            <a:r>
              <a:rPr sz="1000" b="0" i="0" u="none" strike="noStrike" dirty="0" err="1">
                <a:solidFill>
                  <a:srgbClr val="000000"/>
                </a:solidFill>
                <a:latin typeface="Calibri"/>
              </a:rPr>
              <a:t>монстров</a:t>
            </a:r>
            <a:r>
              <a:rPr sz="1000" b="0" i="0" u="none" strike="noStrike" dirty="0">
                <a:solidFill>
                  <a:srgbClr val="000000"/>
                </a:solidFill>
                <a:latin typeface="Calibri"/>
              </a:rPr>
              <a:t>
</a:t>
            </a:r>
            <a:r>
              <a:rPr sz="1000" b="0" i="0" u="none" strike="noStrike" dirty="0" err="1">
                <a:solidFill>
                  <a:srgbClr val="000000"/>
                </a:solidFill>
                <a:latin typeface="Calibri"/>
              </a:rPr>
              <a:t>Короткие</a:t>
            </a:r>
            <a:r>
              <a:rPr sz="1000" b="0" i="0" u="none" strike="noStrike" dirty="0">
                <a:solidFill>
                  <a:srgbClr val="000000"/>
                </a:solidFill>
                <a:latin typeface="Calibri"/>
              </a:rPr>
              <a:t> </a:t>
            </a:r>
            <a:r>
              <a:rPr sz="1000" b="0" i="0" u="none" strike="noStrike" dirty="0" err="1">
                <a:solidFill>
                  <a:srgbClr val="000000"/>
                </a:solidFill>
                <a:latin typeface="Calibri"/>
              </a:rPr>
              <a:t>истории</a:t>
            </a:r>
            <a:r>
              <a:rPr sz="1000" b="0" i="0" u="none" strike="noStrike" dirty="0">
                <a:solidFill>
                  <a:srgbClr val="000000"/>
                </a:solidFill>
                <a:latin typeface="Calibri"/>
              </a:rPr>
              <a:t> в </a:t>
            </a:r>
            <a:r>
              <a:rPr sz="1000" b="0" i="0" u="none" strike="noStrike" dirty="0" err="1">
                <a:solidFill>
                  <a:srgbClr val="000000"/>
                </a:solidFill>
                <a:latin typeface="Calibri"/>
              </a:rPr>
              <a:t>комиксах</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самостоятельного</a:t>
            </a:r>
            <a:r>
              <a:rPr sz="1000" b="0" i="0" u="none" strike="noStrike" dirty="0">
                <a:solidFill>
                  <a:srgbClr val="000000"/>
                </a:solidFill>
                <a:latin typeface="Calibri"/>
              </a:rPr>
              <a:t> </a:t>
            </a:r>
            <a:r>
              <a:rPr sz="1000" b="0" i="0" u="none" strike="noStrike" dirty="0" err="1">
                <a:solidFill>
                  <a:srgbClr val="000000"/>
                </a:solidFill>
                <a:latin typeface="Calibri"/>
              </a:rPr>
              <a:t>чтения</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Эмиль и Марго знают где монстрики  там скуке нет места Макет корабля в бутылке становится пиратским судном, а обычный велосипед  летательным аппаратом, готовым унести в небесную высь. Даже наказание строгого учителя оборачивается приключением, если монстрики рядом А если держать курс на монстрова, чудесам... </a:t>
            </a:r>
            <a:r>
              <a:rPr sz="1000" b="0" i="1" u="none" strike="noStrike">
                <a:solidFill>
                  <a:srgbClr val="E13716"/>
                </a:solidFill>
                <a:latin typeface="Calibri"/>
                <a:hlinkClick r:id="rId4" tooltip="Посмотреть в Витрине"/>
              </a:rPr>
              <a:t>подробнее</a:t>
            </a:r>
          </a:p>
        </p:txBody>
      </p:sp>
      <p:sp>
        <p:nvSpPr>
          <p:cNvPr id="17" name="TextBox 16"/>
          <p:cNvSpPr txBox="1"/>
          <p:nvPr/>
        </p:nvSpPr>
        <p:spPr>
          <a:xfrm>
            <a:off x="3238500" y="4518660"/>
            <a:ext cx="590550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99660"/>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0" y="5476875"/>
            <a:ext cx="3143250" cy="285750"/>
          </a:xfrm>
          <a:prstGeom prst="rect">
            <a:avLst/>
          </a:prstGeom>
          <a:solidFill>
            <a:srgbClr val="E13716"/>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0" y="5857875"/>
            <a:ext cx="3074918"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MIF00051705.pdf </a:t>
            </a:r>
            <a:r>
              <a:rPr dirty="0"/>
              <a:t/>
            </a:r>
            <a:br>
              <a:rPr dirty="0"/>
            </a:br>
            <a:endParaRPr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Иконка: Медиа" descr="Иконка"/>
          <p:cNvPicPr>
            <a:picLocks noChangeAspect="1"/>
          </p:cNvPicPr>
          <p:nvPr/>
        </p:nvPicPr>
        <p:blipFill>
          <a:blip r:embed="rId2"/>
          <a:stretch>
            <a:fillRect/>
          </a:stretch>
        </p:blipFill>
        <p:spPr>
          <a:xfrm>
            <a:off x="333375" y="333375"/>
            <a:ext cx="1047750" cy="1047750"/>
          </a:xfrm>
          <a:prstGeom prst="rect">
            <a:avLst/>
          </a:prstGeom>
        </p:spPr>
      </p:pic>
      <p:sp>
        <p:nvSpPr>
          <p:cNvPr id="2" name="TextBox 1"/>
          <p:cNvSpPr txBox="1"/>
          <p:nvPr/>
        </p:nvSpPr>
        <p:spPr>
          <a:xfrm>
            <a:off x="1381125" y="619125"/>
            <a:ext cx="7715250" cy="76200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199288"/>
                </a:solidFill>
                <a:latin typeface="Calibri"/>
              </a:rPr>
              <a:t>Группа ФА: </a:t>
            </a:r>
            <a:r>
              <a:rPr sz="2400" b="1" i="0" u="none" strike="noStrike">
                <a:solidFill>
                  <a:srgbClr val="000000"/>
                </a:solidFill>
                <a:latin typeface="Calibri"/>
              </a:rPr>
              <a:t>Медиа</a:t>
            </a:r>
          </a:p>
        </p:txBody>
      </p:sp>
      <p:graphicFrame>
        <p:nvGraphicFramePr>
          <p:cNvPr id="3" name="Таблица 2"/>
          <p:cNvGraphicFramePr>
            <a:graphicFrameLocks noGrp="1"/>
          </p:cNvGraphicFramePr>
          <p:nvPr/>
        </p:nvGraphicFramePr>
        <p:xfrm>
          <a:off x="333375" y="1714500"/>
          <a:ext cx="8534400" cy="38061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Winx Club. Книги для фанатов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Официальный путеводитель по миру клуба винкс!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978-5-04-195792-6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221.00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Winx Club. Книги для фанатов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Волшебные рецепты Клуба Винкс. Официальная кулинарная книга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978-5-04-195583-0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221.00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Большая вселенная Смешариков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Большая книга Совуньи. Житейские мудрости, которых так не хватает во взрослой жизни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978-5-04-248053-9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Вселенная Harry Potter/ Гарри Поттер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Ирвин Хайтман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Малфой. Взлёт и падение самой коварной семьи волшебного мира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978-5-04-249791-9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Жемчужины пацанской мудрости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Пацанские анекдоты от Джейсона Стетхэма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978-5-04-242176-1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Живая еда. Книга по мотивам рейтинговой программы на НТВ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Сергей Малозёмов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Глюкоза решает. Пошаговый план с рецептами для снижения сахара в крови, избавления от тяги к сладкому и обретения стройности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978-5-04-230803-1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280035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История государства российского в комиксах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Александр Кондратьев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Сталин. История России в лицах. Графические биографии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978-5-04-241900-3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Комильфо. Манга. Проще говоря, это любовь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Сумино Ёру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Я хочу съесть твою поджелудочную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978-5-04-247068-4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Кулинария. Книги по культовым вселенным. От игр до сериалов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Элис Хортон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Книга рецептов Гарри Поттера. Более 120 рецептов из Хогвартса, Хогсмида и других волшебных мест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978-5-04-240702-4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Культовые автомобильные марки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Максим Вершинин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Mercedes-Benz. История легендарного производителя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978-5-04-229349-8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Простая кухня с Александром Бельковичем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Александр Белькович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ПроСТО кухня с Александром Бельковичем. Десятый сезон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978-5-04-244981-9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Winx Club. Книги для фанатов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978-5-04-195792-6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221.00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«Официальный путеводитель по миру клуба винкс!»</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Узнаваемая франшиза с лояльной аудиторией и несколькими поколениями поклонников.
2. Разные форматы  разные покупательские сценарии фанбук для погружения во вселенную и коллекционирования, кулинарная книга  для практического взаимодействия с любимыми героями.
3. Возможность дополнительных покупок  книги дополняют друг друга и позволяют собрать тематическую коллекцию.
4. Яркая тематическая выкладка  единое оформление помогает объединить книги в заметн</a:t>
            </a:r>
          </a:p>
        </p:txBody>
      </p:sp>
      <p:sp>
        <p:nvSpPr>
          <p:cNvPr id="13" name="TextBox 12"/>
          <p:cNvSpPr txBox="1"/>
          <p:nvPr/>
        </p:nvSpPr>
        <p:spPr>
          <a:xfrm>
            <a:off x="3238500" y="4000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Новый формат для поклонников Winx  не просто книга о героях, а возможность приготовить блюда по мотивам любимой вселенной.
2. Погружение в мир Магикса  рецепты сопровождаются тематическими заметками и отсылками к героям, местам и событиям Winx Club.
3. Понятные рецепты  доступные ингредиенты и пошаговые инструкции делают блюда удобными для приготовления дома.
4. Совместное время с семьёй и друзьями  книга становится поводом не только читать, но и го</a:t>
            </a:r>
          </a:p>
        </p:txBody>
      </p:sp>
      <p:sp>
        <p:nvSpPr>
          <p:cNvPr id="15" name="TextBox 14"/>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этом путеводителе вас ждёт всё самое интересное о Блум, Флоре, Стелле, Музе, Текне и Аише любимые персонажи, удивительные школы, волшебные планеты и другие тайны Магического измерения.
Узнайте больше о приключениях Винкс, рассмотрите их сказочные превращения и мечтательные образы, вспомните незабываемы... </a:t>
            </a:r>
            <a:r>
              <a:rPr sz="1000" b="0" i="1" u="none" strike="noStrike">
                <a:solidFill>
                  <a:srgbClr val="199288"/>
                </a:solidFill>
                <a:latin typeface="Calibri"/>
                <a:hlinkClick r:id="rId5" tooltip="Посмотреть в Витрине"/>
              </a:rPr>
              <a:t>подробнее</a:t>
            </a:r>
          </a:p>
        </p:txBody>
      </p:sp>
      <p:sp>
        <p:nvSpPr>
          <p:cNvPr id="18" name="TextBox 17"/>
          <p:cNvSpPr txBox="1"/>
          <p:nvPr/>
        </p:nvSpPr>
        <p:spPr>
          <a:xfrm>
            <a:off x="0" y="5476875"/>
            <a:ext cx="314325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857875"/>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ITD000000001319292.pdf </a:t>
            </a:r>
            <a:r>
              <a:rPr dirty="0"/>
              <a:t/>
            </a:r>
            <a:br>
              <a:rPr dirty="0"/>
            </a:br>
            <a:endParaRPr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Winx Club. Книги для фанатов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978-5-04-195583-0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221.00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004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«Волшебные рецепты Клуба Винкс. Официальная кулинарная книга»</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Узнаваемая франшиза с лояльной аудиторией и несколькими поколениями поклонников.
2. Разные форматы  разные покупательские сценарии фанбук для погружения во вселенную и коллекционирования, кулинарная книга  для практического взаимодействия с любимыми героями.
3. Возможность дополнительных покупок  книги дополняют друг друга и позволяют собрать тематическую коллекцию.
4. Яркая тематическая выкладка  единое оформление помогает объединить книги в заметн</a:t>
            </a:r>
          </a:p>
        </p:txBody>
      </p:sp>
      <p:sp>
        <p:nvSpPr>
          <p:cNvPr id="13" name="TextBox 12"/>
          <p:cNvSpPr txBox="1"/>
          <p:nvPr/>
        </p:nvSpPr>
        <p:spPr>
          <a:xfrm>
            <a:off x="3238500" y="4000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Новый формат для поклонников Winx  не просто книга о героях, а возможность приготовить блюда по мотивам любимой вселенной.
2. Погружение в мир Магикса  рецепты сопровождаются тематическими заметками и отсылками к героям, местам и событиям Winx Club.
3. Понятные рецепты  доступные ингредиенты и пошаговые инструкции делают блюда удобными для приготовления дома.
4. Совместное время с семьёй и друзьями  книга становится поводом не только читать, но и го</a:t>
            </a:r>
          </a:p>
        </p:txBody>
      </p:sp>
      <p:sp>
        <p:nvSpPr>
          <p:cNvPr id="15" name="TextBox 14"/>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Кулинарная книга по мотивам вселенной Winx Club приглашает читателей в гастрономическое путешествие по Волшебному измерению Магикс. Издание содержит оригинальные рецепты блюд, вдохновленные любимыми персонажами, магическими школами и волшебныими королевствами из популярного мультсериала.  ... </a:t>
            </a:r>
            <a:r>
              <a:rPr sz="1000" b="0" i="1" u="none" strike="noStrike">
                <a:solidFill>
                  <a:srgbClr val="199288"/>
                </a:solidFill>
                <a:latin typeface="Calibri"/>
                <a:hlinkClick r:id="rId5" tooltip="Посмотреть в Витрине"/>
              </a:rPr>
              <a:t>подробнее</a:t>
            </a:r>
          </a:p>
        </p:txBody>
      </p:sp>
      <p:sp>
        <p:nvSpPr>
          <p:cNvPr id="18" name="TextBox 17"/>
          <p:cNvSpPr txBox="1"/>
          <p:nvPr/>
        </p:nvSpPr>
        <p:spPr>
          <a:xfrm>
            <a:off x="0" y="5509569"/>
            <a:ext cx="314325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890569"/>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ITD000000001319379.pdf </a:t>
            </a:r>
            <a:r>
              <a:rPr dirty="0"/>
              <a:t/>
            </a:r>
            <a:br>
              <a:rPr dirty="0"/>
            </a:br>
            <a:endParaRPr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Большая вселенная Смешариков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978-5-04-248053-9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7719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«Большая книга Совуньи. Житейские мудрости, которых так не хватает во взрослой жизни»</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Как заварить вкусный чай с лесными ягодами, справиться с простудой, поднять тяжелое настроение и пережить день, который с самого утра пошел както не так В детстве нас этому учила Совунья  и, честно говоря, ее советы до сих пор не потеряли силы. В этой книге собраны полезные подсказки, житейские хитрости и... </a:t>
            </a:r>
            <a:r>
              <a:rPr sz="1000" b="0" i="1" u="none" strike="noStrike">
                <a:solidFill>
                  <a:srgbClr val="199288"/>
                </a:solidFill>
                <a:latin typeface="Calibri"/>
                <a:hlinkClick r:id="rId5" tooltip="Посмотреть в Витрине"/>
              </a:rPr>
              <a:t>подробнее</a:t>
            </a:r>
          </a:p>
        </p:txBody>
      </p:sp>
      <p:sp>
        <p:nvSpPr>
          <p:cNvPr id="16" name="TextBox 15"/>
          <p:cNvSpPr txBox="1"/>
          <p:nvPr/>
        </p:nvSpPr>
        <p:spPr>
          <a:xfrm>
            <a:off x="0" y="5623560"/>
            <a:ext cx="314325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0" y="600456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ITD000000001504550.pdf </a:t>
            </a:r>
            <a:r>
              <a:rPr dirty="0"/>
              <a:t/>
            </a:r>
            <a:br>
              <a:rPr dirty="0"/>
            </a:br>
            <a:endParaRPr dirty="0"/>
          </a:p>
        </p:txBody>
      </p:sp>
      <p:sp>
        <p:nvSpPr>
          <p:cNvPr id="18" name="Прямоугольник 17"/>
          <p:cNvSpPr/>
          <p:nvPr/>
        </p:nvSpPr>
        <p:spPr>
          <a:xfrm>
            <a:off x="3203574" y="2762250"/>
            <a:ext cx="5940425" cy="2554545"/>
          </a:xfrm>
          <a:prstGeom prst="rect">
            <a:avLst/>
          </a:prstGeom>
        </p:spPr>
        <p:txBody>
          <a:bodyPr wrap="square">
            <a:spAutoFit/>
          </a:bodyPr>
          <a:lstStyle/>
          <a:p>
            <a:r>
              <a:rPr lang="ru-RU" sz="1000" dirty="0" smtClean="0"/>
              <a:t>«Большая книга </a:t>
            </a:r>
            <a:r>
              <a:rPr lang="ru-RU" sz="1000" dirty="0" err="1" smtClean="0"/>
              <a:t>Совуньи</a:t>
            </a:r>
            <a:r>
              <a:rPr lang="ru-RU" sz="1000" dirty="0" smtClean="0"/>
              <a:t>. Все, что может пригодиться сегодня, завтра и в какой-нибудь очень странный день» — это вдохновляющая книга по мотивам любимых «</a:t>
            </a:r>
            <a:r>
              <a:rPr lang="ru-RU" sz="1000" dirty="0" err="1" smtClean="0"/>
              <a:t>Смешариков</a:t>
            </a:r>
            <a:r>
              <a:rPr lang="ru-RU" sz="1000" dirty="0" smtClean="0"/>
              <a:t>», в которой собраны наблюдения, подсказки и житейская мудрость </a:t>
            </a:r>
            <a:r>
              <a:rPr lang="ru-RU" sz="1000" dirty="0" err="1" smtClean="0"/>
              <a:t>Совуньи</a:t>
            </a:r>
            <a:r>
              <a:rPr lang="ru-RU" sz="1000" dirty="0" smtClean="0"/>
              <a:t> на все случаи жизни. Это не просто сборник добрых мыслей, а настоящий спутник для тех, кто вырос на мультсериале и хочет сохранить его тепло, юмор и здравый смысл во взрослом мире.  Внутри вас ждет: - Мудрость на каждый день — советы о заботе о себе, близких, порядке в делах и мыслях. Взгляните по-новому на привычные вещи и вспомните, что мудрость часто живет в самых простых словах. - Любимая атмосфера — узнаваемая интонация </a:t>
            </a:r>
            <a:r>
              <a:rPr lang="ru-RU" sz="1000" dirty="0" err="1" smtClean="0"/>
              <a:t>Совуньи</a:t>
            </a:r>
            <a:r>
              <a:rPr lang="ru-RU" sz="1000" dirty="0" smtClean="0"/>
              <a:t>: теплая, добрая, немного строгая и очень родная. Почувствуйте снова ту самую связь с миром «</a:t>
            </a:r>
            <a:r>
              <a:rPr lang="ru-RU" sz="1000" dirty="0" err="1" smtClean="0"/>
              <a:t>Смешариков</a:t>
            </a:r>
            <a:r>
              <a:rPr lang="ru-RU" sz="1000" dirty="0" smtClean="0"/>
              <a:t>», который учил важному мягко, умно и с юмором. - Практическая польза — идеи и напоминания, которые легко применять в реальной жизни. Найдите простые, понятные ориентиры для повседневной жизни: как заботиться о себе, сохранять внутреннее равновесие и не теряться в хаосе взрослых забот. - Эмоциональная поддержка — книга, к которой хочется возвращаться в минуты усталости, тревоги или сомнений. Получите не только удовольствие от чтения, но и ощущение уюта, поддержки и душевного тепла.  Эта книга не поучает — она мягко помогает. Она словно говорит: можно не знать всех ответов сразу, можно уставать, сомневаться, ошибаться, но всегда важно возвращаться к себе, к простым вещам и к тому, что действительно имеет значение.  </a:t>
            </a:r>
            <a:endParaRPr lang="ru-RU" sz="10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dirty="0" err="1">
                          <a:solidFill>
                            <a:srgbClr val="000000"/>
                          </a:solidFill>
                          <a:latin typeface="Calibri"/>
                        </a:rPr>
                        <a:t>Вселенная</a:t>
                      </a:r>
                      <a:r>
                        <a:rPr sz="1000" b="0" i="0" u="none" strike="noStrike" dirty="0">
                          <a:solidFill>
                            <a:srgbClr val="000000"/>
                          </a:solidFill>
                          <a:latin typeface="Calibri"/>
                        </a:rPr>
                        <a:t> Harry Potter/ </a:t>
                      </a:r>
                      <a:r>
                        <a:rPr sz="1000" b="0" i="0" u="none" strike="noStrike" dirty="0" err="1">
                          <a:solidFill>
                            <a:srgbClr val="000000"/>
                          </a:solidFill>
                          <a:latin typeface="Calibri"/>
                        </a:rPr>
                        <a:t>Гарри</a:t>
                      </a:r>
                      <a:r>
                        <a:rPr sz="1000" b="0" i="0" u="none" strike="noStrike" dirty="0">
                          <a:solidFill>
                            <a:srgbClr val="000000"/>
                          </a:solidFill>
                          <a:latin typeface="Calibri"/>
                        </a:rPr>
                        <a:t> </a:t>
                      </a:r>
                      <a:r>
                        <a:rPr sz="1000" b="0" i="0" u="none" strike="noStrike" dirty="0" err="1">
                          <a:solidFill>
                            <a:srgbClr val="000000"/>
                          </a:solidFill>
                          <a:latin typeface="Calibri"/>
                        </a:rPr>
                        <a:t>Поттер</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978-5-04-249791-9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«Малфой. Взлёт и падение самой коварной семьи волшебного мира»</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Драко Малфой  самый неоднозначный герой саги о Гарри Поттере. Эта книга проникает в самое сердце его влиятельной и надменной семьи. Вы узнаете, какая боль скрывалась за маской аристократизма и почему Драко так и не смог совершить убийство. Как Малфои выживали, когда их собственный дом превратился в мрачны... </a:t>
            </a:r>
            <a:r>
              <a:rPr sz="1000" b="0" i="1" u="none" strike="noStrike">
                <a:solidFill>
                  <a:srgbClr val="199288"/>
                </a:solidFill>
                <a:latin typeface="Calibri"/>
                <a:hlinkClick r:id="rId5" tooltip="Посмотреть в Витрине"/>
              </a:rPr>
              <a:t>подробнее</a:t>
            </a:r>
          </a:p>
        </p:txBody>
      </p:sp>
      <p:sp>
        <p:nvSpPr>
          <p:cNvPr id="16" name="Прямоугольник 15"/>
          <p:cNvSpPr/>
          <p:nvPr/>
        </p:nvSpPr>
        <p:spPr>
          <a:xfrm>
            <a:off x="3238500" y="2838093"/>
            <a:ext cx="5905500" cy="2400657"/>
          </a:xfrm>
          <a:prstGeom prst="rect">
            <a:avLst/>
          </a:prstGeom>
        </p:spPr>
        <p:txBody>
          <a:bodyPr wrap="square">
            <a:spAutoFit/>
          </a:bodyPr>
          <a:lstStyle/>
          <a:p>
            <a:r>
              <a:rPr lang="ru-RU" sz="1000" dirty="0" smtClean="0"/>
              <a:t>"«Есть события, пережив которые, нельзя не проникнуться друг к другу симпатией». — Джоан Роулинг  </a:t>
            </a:r>
            <a:r>
              <a:rPr lang="ru-RU" sz="1000" dirty="0" err="1" smtClean="0"/>
              <a:t>Драко</a:t>
            </a:r>
            <a:r>
              <a:rPr lang="ru-RU" sz="1000" dirty="0" smtClean="0"/>
              <a:t> </a:t>
            </a:r>
            <a:r>
              <a:rPr lang="ru-RU" sz="1000" dirty="0" err="1" smtClean="0"/>
              <a:t>Малфой</a:t>
            </a:r>
            <a:r>
              <a:rPr lang="ru-RU" sz="1000" dirty="0" smtClean="0"/>
              <a:t> — один из самых противоречивых и привлекательных героев саги. Эта книга проникает в самое сердце семьи </a:t>
            </a:r>
            <a:r>
              <a:rPr lang="ru-RU" sz="1000" dirty="0" err="1" smtClean="0"/>
              <a:t>Малфой</a:t>
            </a:r>
            <a:r>
              <a:rPr lang="ru-RU" sz="1000" dirty="0" smtClean="0"/>
              <a:t> и раскрывает их </a:t>
            </a:r>
            <a:r>
              <a:rPr lang="ru-RU" sz="1000" dirty="0" err="1" smtClean="0"/>
              <a:t>истиные</a:t>
            </a:r>
            <a:r>
              <a:rPr lang="ru-RU" sz="1000" dirty="0" smtClean="0"/>
              <a:t> мотивы. За напыщенным снобизмом и гордостью скрывается боль и отчаяние. Мог ли </a:t>
            </a:r>
            <a:r>
              <a:rPr lang="ru-RU" sz="1000" dirty="0" err="1" smtClean="0"/>
              <a:t>Драко</a:t>
            </a:r>
            <a:r>
              <a:rPr lang="ru-RU" sz="1000" dirty="0" smtClean="0"/>
              <a:t> действительно совершить то, что хотел от него Темный Лорд? Почему он так ненавидел Гарри? Мог ли стать другим? Перед вами книга, которая по-настоящему погружается в историю одного из самых спорных, сложных и притягательных персонажей мира Гарри Поттера.  Это не пересказ сюжета, а глубокое, захватывающее исследование </a:t>
            </a:r>
            <a:r>
              <a:rPr lang="ru-RU" sz="1000" dirty="0" err="1" smtClean="0"/>
              <a:t>Драко</a:t>
            </a:r>
            <a:r>
              <a:rPr lang="ru-RU" sz="1000" dirty="0" smtClean="0"/>
              <a:t> </a:t>
            </a:r>
            <a:r>
              <a:rPr lang="ru-RU" sz="1000" dirty="0" err="1" smtClean="0"/>
              <a:t>Малфоя</a:t>
            </a:r>
            <a:r>
              <a:rPr lang="ru-RU" sz="1000" dirty="0" smtClean="0"/>
              <a:t> — его поступков, страхов, воспитания, выбора и возможного искупления.  • Был ли у </a:t>
            </a:r>
            <a:r>
              <a:rPr lang="ru-RU" sz="1000" dirty="0" err="1" smtClean="0"/>
              <a:t>Драко</a:t>
            </a:r>
            <a:r>
              <a:rPr lang="ru-RU" sz="1000" dirty="0" smtClean="0"/>
              <a:t> шанс на другой выбор? Исследуем влияние Люциуса и истинные мотивы его воспитания. • Сломленный или верный? Что чувствовал </a:t>
            </a:r>
            <a:r>
              <a:rPr lang="ru-RU" sz="1000" dirty="0" err="1" smtClean="0"/>
              <a:t>Драко</a:t>
            </a:r>
            <a:r>
              <a:rPr lang="ru-RU" sz="1000" dirty="0" smtClean="0"/>
              <a:t>, когда его дом стал штабом Темного Лорда. • В чем сила Нарциссы? Как материнская любовь оказалась мощнее любых заклятий. • Правдивы ли теории фанатов? Разбираем самые безумные фанатские версии — от </a:t>
            </a:r>
            <a:r>
              <a:rPr lang="ru-RU" sz="1000" dirty="0" err="1" smtClean="0"/>
              <a:t>Драко</a:t>
            </a:r>
            <a:r>
              <a:rPr lang="ru-RU" sz="1000" dirty="0" smtClean="0"/>
              <a:t>-оборотня до скрытого благородства.  Оформление книги такое же элегантное, как и все представители семейства </a:t>
            </a:r>
            <a:r>
              <a:rPr lang="ru-RU" sz="1000" dirty="0" err="1" smtClean="0"/>
              <a:t>Малфой</a:t>
            </a:r>
            <a:r>
              <a:rPr lang="ru-RU" sz="1000" dirty="0" smtClean="0"/>
              <a:t>.  Весь текст напечатан благородными темно-зелеными чернилами, погружая в эстетику любимого факультета с первой страницы.  И помните — «Чистота всегда одержит победу», но важна не только чистота крови, но и души!"</a:t>
            </a:r>
            <a:endParaRPr lang="ru-RU" sz="10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Жемчужины пацанской мудрости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978-5-04-242176-1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48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«Пацанские анекдоты от Джейсона Стетхэма»</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Эта книга  как свой человек в компании всегда знает, когда вкинуть шутку, чтобы все легли со смеху. Здесь собраны анекдоты с характером  местами дерзкие, местами жизненные, но всегда в точку. Без лишней воды, без занудства, только крепкий юмор, который заходит и в своей компании, хоть на кухне, хоть на ры... </a:t>
            </a:r>
            <a:r>
              <a:rPr sz="1000" b="0" i="1" u="none" strike="noStrike">
                <a:solidFill>
                  <a:srgbClr val="199288"/>
                </a:solidFill>
                <a:latin typeface="Calibri"/>
                <a:hlinkClick r:id="rId5" tooltip="Посмотреть в Витрине"/>
              </a:rPr>
              <a:t>подробнее</a:t>
            </a:r>
          </a:p>
        </p:txBody>
      </p:sp>
      <p:sp>
        <p:nvSpPr>
          <p:cNvPr id="16" name="Прямоугольник 15"/>
          <p:cNvSpPr/>
          <p:nvPr/>
        </p:nvSpPr>
        <p:spPr>
          <a:xfrm>
            <a:off x="3238500" y="2882290"/>
            <a:ext cx="5905500" cy="1323439"/>
          </a:xfrm>
          <a:prstGeom prst="rect">
            <a:avLst/>
          </a:prstGeom>
        </p:spPr>
        <p:txBody>
          <a:bodyPr wrap="square">
            <a:spAutoFit/>
          </a:bodyPr>
          <a:lstStyle/>
          <a:p>
            <a:r>
              <a:rPr lang="ru-RU" sz="1000" dirty="0" smtClean="0"/>
              <a:t>"От этой книги у вас мускулы на лице пустятся в пляс. Нормальный смех — вещь серьёзная. Он и день вытянет, и компанию раскачает, и в нужный момент спасёт от тухлой атмосферы. Именно для этого и появилась эта книга: сборник анекдотов с характером, где каждая шутка — чёткая, в тему и жизни научит.  Внутри — никакой тягомотины. Только анекдоты, которые помогут: - от души посмеяться, а не вежливо хмыкнуть; - разрядить любую обстановку — дома, в гостях, в дороге и на рыбалке; - всегда держать под рукой шутку, которую не стыдно рассказать своим; - поймать то самое настроение, когда хочется чего-то мудрого, но с юморком.  Открывай с любой страницы. Читай, пересказывай, давай друзьям.  Хороший анекдот сам себя не расскажет."</a:t>
            </a:r>
            <a:endParaRPr lang="ru-RU" sz="10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Живая еда. Книга по мотивам рейтинговой программы на НТВ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978-5-04-230803-1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48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«Глюкоза решает. Пошаговый план с рецептами для снижения сахара в крови, избавления от тяги к сладкому и обретения стройности»</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новой книге известный телеведущий и врач Сергей Малозёмов берётся за один из самых коварных продуктов на нашей кухне  сахар Почему тяга к сладкому запрограммирована в нас эволюцией и как это эксплуатирует пищевая индустрия Что происходит с печенью ребёнка, который каждый день пьёт сладкую газировку  и м... </a:t>
            </a:r>
            <a:r>
              <a:rPr sz="1000" b="0" i="1" u="none" strike="noStrike">
                <a:solidFill>
                  <a:srgbClr val="199288"/>
                </a:solidFill>
                <a:latin typeface="Calibri"/>
                <a:hlinkClick r:id="rId5" tooltip="Посмотреть в Витрине"/>
              </a:rPr>
              <a:t>подробнее</a:t>
            </a:r>
          </a:p>
        </p:txBody>
      </p:sp>
      <p:sp>
        <p:nvSpPr>
          <p:cNvPr id="16" name="Прямоугольник 15"/>
          <p:cNvSpPr/>
          <p:nvPr/>
        </p:nvSpPr>
        <p:spPr>
          <a:xfrm>
            <a:off x="3238500" y="2871400"/>
            <a:ext cx="5905500" cy="1785104"/>
          </a:xfrm>
          <a:prstGeom prst="rect">
            <a:avLst/>
          </a:prstGeom>
        </p:spPr>
        <p:txBody>
          <a:bodyPr wrap="square">
            <a:spAutoFit/>
          </a:bodyPr>
          <a:lstStyle/>
          <a:p>
            <a:r>
              <a:rPr lang="ru-RU" sz="1000" dirty="0" smtClean="0"/>
              <a:t>"Вы пробовали отказаться от сладкого, но через пару дней срывались? Чувствовали, что организм требует сахара, даже когда вы сыты? Это не слабость. Это сигнал: ваш метаболизм сбит, а сахар незаметно перестроил работу мозга, печени и кишечника. Но хорошая новость: это можно исправить. И для этого не нужно голодать, запрещать себе всё подряд или сидеть на диетах. Сергей </a:t>
            </a:r>
            <a:r>
              <a:rPr lang="ru-RU" sz="1000" dirty="0" err="1" smtClean="0"/>
              <a:t>Малозёмов</a:t>
            </a:r>
            <a:r>
              <a:rPr lang="ru-RU" sz="1000" dirty="0" smtClean="0"/>
              <a:t>, известный телеведущий, дипломированный врач и журналист, написал книгу для тех, кто хочет перестать быть заложником сахара.  Вы узнаете, почему одни могут спокойно отказаться от десерта, а другие срываются на второй день. Разберётесь, какие продукты на самом деле скрывают сахар: где за красивыми этикетками прячется маркетинг. И получите пошаговый план, который помог автору изменить привычки. В заключении вас ждут рецепты на каждый день: завтраки, десерты, полезные соусы и напитки. Шоколадный мусс из авокадо, овсянка с грушей, ягодный </a:t>
            </a:r>
            <a:r>
              <a:rPr lang="ru-RU" sz="1000" dirty="0" err="1" smtClean="0"/>
              <a:t>смузи</a:t>
            </a:r>
            <a:r>
              <a:rPr lang="ru-RU" sz="1000" dirty="0" smtClean="0"/>
              <a:t> другие блюда, которые доказывают: вкусная еда бывает разной."</a:t>
            </a:r>
            <a:endParaRPr lang="ru-RU" sz="10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История государства российского в комиксах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978-5-04-241900-3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2" tooltip="Посмотреть в Витрине"/>
          </p:cNvPr>
          <p:cNvPicPr>
            <a:picLocks noChangeAspect="1"/>
          </p:cNvPicPr>
          <p:nvPr/>
        </p:nvPicPr>
        <p:blipFill>
          <a:blip r:embed="rId3"/>
          <a:stretch>
            <a:fillRect/>
          </a:stretch>
        </p:blipFill>
        <p:spPr>
          <a:xfrm>
            <a:off x="285750" y="1809750"/>
            <a:ext cx="2667000" cy="35528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«Сталин. История России в лицах. Графические биографии»</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Сталин. Графическая биография </a:t>
            </a:r>
          </a:p>
        </p:txBody>
      </p:sp>
      <p:sp>
        <p:nvSpPr>
          <p:cNvPr id="16" name="TextBox 15"/>
          <p:cNvSpPr txBox="1"/>
          <p:nvPr/>
        </p:nvSpPr>
        <p:spPr>
          <a:xfrm>
            <a:off x="3238500" y="4776916"/>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157916"/>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4" tooltip="Скачать или посмотреть"/>
              </a:rPr>
              <a:t>ITD000000001490081.pdf </a:t>
            </a:r>
            <a:r>
              <a:rPr dirty="0"/>
              <a:t/>
            </a:r>
            <a:br>
              <a:rPr dirty="0"/>
            </a:br>
            <a:endParaRPr dirty="0"/>
          </a:p>
        </p:txBody>
      </p:sp>
      <p:sp>
        <p:nvSpPr>
          <p:cNvPr id="18" name="Прямоугольник 17"/>
          <p:cNvSpPr/>
          <p:nvPr/>
        </p:nvSpPr>
        <p:spPr>
          <a:xfrm>
            <a:off x="3238500" y="3039904"/>
            <a:ext cx="2015295" cy="246221"/>
          </a:xfrm>
          <a:prstGeom prst="rect">
            <a:avLst/>
          </a:prstGeom>
        </p:spPr>
        <p:txBody>
          <a:bodyPr wrap="none">
            <a:spAutoFit/>
          </a:bodyPr>
          <a:lstStyle/>
          <a:p>
            <a:r>
              <a:rPr lang="ru-RU" sz="1000" dirty="0" smtClean="0"/>
              <a:t>(Сталин. Графическая биография)</a:t>
            </a:r>
            <a:endParaRPr lang="ru-RU" sz="10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Меди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Комильфо. Манга. Проще говоря, это любовь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978-5-04-247068-4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2386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«Я хочу съесть твою поджелудочную»</a:t>
            </a:r>
          </a:p>
        </p:txBody>
      </p:sp>
      <p:sp>
        <p:nvSpPr>
          <p:cNvPr id="10" name="TextBox 9"/>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 Известный первоисточник  роман Ёру Сумино 
 Популярные экранизации аниме и игровое кино
 Вся история в одном томе под твёрдой обложкой.
 </a:t>
            </a:r>
          </a:p>
        </p:txBody>
      </p:sp>
      <p:sp>
        <p:nvSpPr>
          <p:cNvPr id="12" name="TextBox 11"/>
          <p:cNvSpPr txBox="1"/>
          <p:nvPr/>
        </p:nvSpPr>
        <p:spPr>
          <a:xfrm>
            <a:off x="3238500" y="4000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Мангаадаптация знаменитого романа Ёру Сумино.
2. История уже обзавелась аниме и киноадаптациями.
3. Трагичная история взросления, познания жизни, смерти и любви. </a:t>
            </a:r>
          </a:p>
        </p:txBody>
      </p:sp>
      <p:sp>
        <p:nvSpPr>
          <p:cNvPr id="14" name="TextBox 13"/>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Случайно заглянув в личный дневник одноклассницы, главный герой узнаёт, что её дни сочтены. Он даже представить не мог, что такая общительная и жизнерадостная девочка на самом деле смертельно больна... 
И зачем ей вдруг приспичило общаться с ним, молчаливым и угрюмым интровертом Так начинается история дру... </a:t>
            </a:r>
            <a:r>
              <a:rPr sz="1000" b="0" i="1" u="none" strike="noStrike">
                <a:solidFill>
                  <a:srgbClr val="199288"/>
                </a:solidFill>
                <a:latin typeface="Calibri"/>
                <a:hlinkClick r:id="rId4" tooltip="Посмотреть в Витрине"/>
              </a:rPr>
              <a:t>подробнее</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Кулинария. Книги по культовым вселенным. От игр до сериалов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978-5-04-240702-4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3623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«Книга рецептов Гарри Поттера. Более 120 рецептов из Хогвартса, Хогсмида и других волшебных мест»</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Эта кулинарная книга вдохновлена миром Гарри Поттера и блюдами, которые появляются в ключевых сценах знаменитой саги. В сборник вошли рецепты завтраков, горячих блюд, выпечки, закусок и десертов, связанных с эпизодами из разных книг от школьных пиршеств в Большом зале до домашних угощений семьи Уизли. Изд... </a:t>
            </a:r>
            <a:r>
              <a:rPr sz="1000" b="0" i="1" u="none" strike="noStrike">
                <a:solidFill>
                  <a:srgbClr val="199288"/>
                </a:solidFill>
                <a:latin typeface="Calibri"/>
                <a:hlinkClick r:id="rId5" tooltip="Посмотреть в Витрине"/>
              </a:rPr>
              <a:t>подробнее</a:t>
            </a:r>
          </a:p>
        </p:txBody>
      </p:sp>
      <p:sp>
        <p:nvSpPr>
          <p:cNvPr id="16" name="TextBox 15"/>
          <p:cNvSpPr txBox="1"/>
          <p:nvPr/>
        </p:nvSpPr>
        <p:spPr>
          <a:xfrm>
            <a:off x="0" y="5505244"/>
            <a:ext cx="314325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0" y="5886244"/>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ITD000000001487414.pdf </a:t>
            </a:r>
            <a:r>
              <a:rPr dirty="0"/>
              <a:t/>
            </a:r>
            <a:br>
              <a:rPr dirty="0"/>
            </a:br>
            <a:endParaRPr dirty="0"/>
          </a:p>
        </p:txBody>
      </p:sp>
      <p:sp>
        <p:nvSpPr>
          <p:cNvPr id="18" name="Прямоугольник 17"/>
          <p:cNvSpPr/>
          <p:nvPr/>
        </p:nvSpPr>
        <p:spPr>
          <a:xfrm>
            <a:off x="3238500" y="2948344"/>
            <a:ext cx="5905500" cy="1631216"/>
          </a:xfrm>
          <a:prstGeom prst="rect">
            <a:avLst/>
          </a:prstGeom>
        </p:spPr>
        <p:txBody>
          <a:bodyPr wrap="square">
            <a:spAutoFit/>
          </a:bodyPr>
          <a:lstStyle/>
          <a:p>
            <a:r>
              <a:rPr lang="ru-RU" sz="1000" dirty="0" smtClean="0"/>
              <a:t>"Хотите очутиться в Большом зале и попробовать блюда, вдохновленные любимыми сценами из книг? Перед вами атмосферный сборник рецептов, созданный на основе книг о мальчике, который выжил. В книге собраны блюда, связанные с эпизодами из разных частей саги: завтраки, угощения из </a:t>
            </a:r>
            <a:r>
              <a:rPr lang="ru-RU" sz="1000" dirty="0" err="1" smtClean="0"/>
              <a:t>Хогвартса</a:t>
            </a:r>
            <a:r>
              <a:rPr lang="ru-RU" sz="1000" dirty="0" smtClean="0"/>
              <a:t> и </a:t>
            </a:r>
            <a:r>
              <a:rPr lang="ru-RU" sz="1000" dirty="0" err="1" smtClean="0"/>
              <a:t>Хогсмида</a:t>
            </a:r>
            <a:r>
              <a:rPr lang="ru-RU" sz="1000" dirty="0" smtClean="0"/>
              <a:t>, домашняя выпечка, сытные основные блюда, сладости и десерты. Вас ждут тосты, сливочное пиво, жареные томаты, картофель фри, жареная курица, булочки, пирожки, овощи гриль, лимонный пирог с меренгой, пончики и другие рецепты, создающие настроение </a:t>
            </a:r>
            <a:r>
              <a:rPr lang="ru-RU" sz="1000" dirty="0" err="1" smtClean="0"/>
              <a:t>Хогвартса</a:t>
            </a:r>
            <a:r>
              <a:rPr lang="ru-RU" sz="1000" dirty="0" smtClean="0"/>
              <a:t>, уют «Норы» и атмосферу волшебных застолий! Книга станет прекрасным подарком поклоннику Гарри Поттера, любителю тематических кулинарных изданий и коллекционеру красивых книг. А еще — поводом достать любимую часть саги, заварить чай, поставить на стол что-нибудь вкусное и хотя бы на один вечер снова почувствовать себя учеником </a:t>
            </a:r>
            <a:r>
              <a:rPr lang="ru-RU" sz="1000" dirty="0" err="1" smtClean="0"/>
              <a:t>Хогвартса</a:t>
            </a:r>
            <a:r>
              <a:rPr lang="ru-RU" sz="1000" dirty="0" smtClean="0"/>
              <a:t>."</a:t>
            </a:r>
            <a:endParaRPr lang="ru-RU" sz="10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Культовые автомобильные марки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978-5-04-229349-8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48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«Mercedes-Benz. История легендарного производителя»</a:t>
            </a:r>
          </a:p>
        </p:txBody>
      </p:sp>
      <p:sp>
        <p:nvSpPr>
          <p:cNvPr id="11" name="TextBox 10"/>
          <p:cNvSpPr txBox="1"/>
          <p:nvPr/>
        </p:nvSpPr>
        <p:spPr>
          <a:xfrm>
            <a:off x="3238500" y="2476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За почти полтора века компания MercedesBenz прошла путь от одного из пионеров автомобилестроения до одного из главных технологических лидеров современной индустрии. Именно под трехлучевой звездой появились решения, изменившие представление о безопасности, комфорте и инженерном совершенстве.
Эта книга расс... </a:t>
            </a:r>
            <a:r>
              <a:rPr sz="1000" b="0" i="1" u="none" strike="noStrike">
                <a:solidFill>
                  <a:srgbClr val="199288"/>
                </a:solidFill>
                <a:latin typeface="Calibri"/>
                <a:hlinkClick r:id="rId5" tooltip="Посмотреть в Витрине"/>
              </a:rPr>
              <a:t>подробнее</a:t>
            </a:r>
          </a:p>
        </p:txBody>
      </p:sp>
      <p:sp>
        <p:nvSpPr>
          <p:cNvPr id="16" name="TextBox 15"/>
          <p:cNvSpPr txBox="1"/>
          <p:nvPr/>
        </p:nvSpPr>
        <p:spPr>
          <a:xfrm>
            <a:off x="3238500" y="480441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185410"/>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ITD000000001463869.pdf </a:t>
            </a:r>
            <a:r>
              <a:rPr dirty="0"/>
              <a:t/>
            </a:r>
            <a:br>
              <a:rPr dirty="0"/>
            </a:br>
            <a:endParaRPr dirty="0"/>
          </a:p>
        </p:txBody>
      </p:sp>
      <p:sp>
        <p:nvSpPr>
          <p:cNvPr id="18" name="Прямоугольник 17"/>
          <p:cNvSpPr/>
          <p:nvPr/>
        </p:nvSpPr>
        <p:spPr>
          <a:xfrm>
            <a:off x="3238499" y="2994660"/>
            <a:ext cx="5905501" cy="400110"/>
          </a:xfrm>
          <a:prstGeom prst="rect">
            <a:avLst/>
          </a:prstGeom>
        </p:spPr>
        <p:txBody>
          <a:bodyPr wrap="square">
            <a:spAutoFit/>
          </a:bodyPr>
          <a:lstStyle/>
          <a:p>
            <a:r>
              <a:rPr lang="ru-RU" sz="1000" dirty="0" smtClean="0"/>
              <a:t>Серия книг о самых известных автомобильных марках в мире. В каждой книге — история бренда, самые крутые модели, фотографии и интересные факты.</a:t>
            </a:r>
            <a:endParaRPr lang="ru-RU" sz="10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Меди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Простая кухня с Александром Бельковичем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978-5-04-244981-9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«ПроСТО кухня с Александром Бельковичем. Десятый сезон»</a:t>
            </a:r>
          </a:p>
        </p:txBody>
      </p:sp>
      <p:sp>
        <p:nvSpPr>
          <p:cNvPr id="11" name="TextBox 10"/>
          <p:cNvSpPr txBox="1"/>
          <p:nvPr/>
        </p:nvSpPr>
        <p:spPr>
          <a:xfrm>
            <a:off x="3238500" y="21673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Десятая, юбилейная книга серии ПроСТО кухня от Александра Бельковича  это новые рецепты, проверенные идеи и вдохновение для тех, кто любит готовить дома. Домашняя лапша и кубанский борщ, стейк тартар и голубцы из индейки, поморский пирог, моти и торт Черный лес  в книге собраны блюда на каждый день и для ... </a:t>
            </a:r>
            <a:r>
              <a:rPr sz="1000" b="0" i="1" u="none" strike="noStrike">
                <a:solidFill>
                  <a:srgbClr val="199288"/>
                </a:solidFill>
                <a:latin typeface="Calibri"/>
                <a:hlinkClick r:id="rId5" tooltip="Посмотреть в Витрине"/>
              </a:rPr>
              <a:t>подробнее</a:t>
            </a:r>
          </a:p>
        </p:txBody>
      </p:sp>
      <p:sp>
        <p:nvSpPr>
          <p:cNvPr id="16" name="TextBox 15"/>
          <p:cNvSpPr txBox="1"/>
          <p:nvPr/>
        </p:nvSpPr>
        <p:spPr>
          <a:xfrm>
            <a:off x="3238500" y="4833500"/>
            <a:ext cx="5905500" cy="285750"/>
          </a:xfrm>
          <a:prstGeom prst="rect">
            <a:avLst/>
          </a:prstGeom>
          <a:solidFill>
            <a:srgbClr val="199288"/>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214500"/>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ITD000000001497585.pdf </a:t>
            </a:r>
            <a:r>
              <a:rPr dirty="0"/>
              <a:t/>
            </a:r>
            <a:br>
              <a:rPr dirty="0"/>
            </a:br>
            <a:endParaRPr dirty="0"/>
          </a:p>
        </p:txBody>
      </p:sp>
      <p:sp>
        <p:nvSpPr>
          <p:cNvPr id="18" name="Прямоугольник 17"/>
          <p:cNvSpPr/>
          <p:nvPr/>
        </p:nvSpPr>
        <p:spPr>
          <a:xfrm>
            <a:off x="3238500" y="2461103"/>
            <a:ext cx="5905500" cy="2246769"/>
          </a:xfrm>
          <a:prstGeom prst="rect">
            <a:avLst/>
          </a:prstGeom>
        </p:spPr>
        <p:txBody>
          <a:bodyPr wrap="square">
            <a:spAutoFit/>
          </a:bodyPr>
          <a:lstStyle/>
          <a:p>
            <a:r>
              <a:rPr lang="ru-RU" sz="1000" dirty="0" smtClean="0"/>
              <a:t>"Александр </a:t>
            </a:r>
            <a:r>
              <a:rPr lang="ru-RU" sz="1000" dirty="0" err="1" smtClean="0"/>
              <a:t>Белькович</a:t>
            </a:r>
            <a:r>
              <a:rPr lang="ru-RU" sz="1000" dirty="0" smtClean="0"/>
              <a:t> — шеф-повар, телеведущий и автор бестселлеров о кулинарии, который уже много лет доказывает: готовить вкусно, красиво и разнообразно можно из самых обычных продуктов. Его рецепты любят за понятные пошаговые инструкции, доступные ингредиенты и неизменно отличный результат.  Перед вами десятая, юбилейная книга серии «</a:t>
            </a:r>
            <a:r>
              <a:rPr lang="ru-RU" sz="1000" dirty="0" err="1" smtClean="0"/>
              <a:t>ПроСТО</a:t>
            </a:r>
            <a:r>
              <a:rPr lang="ru-RU" sz="1000" dirty="0" smtClean="0"/>
              <a:t> кухня» — коллекция новых рецептов, которые одинаково хорошо подойдут и для семейного ужина, и для праздничного стола.  Внутри вас ждут: • согревающие супы — от домашней куриной лапши и кубанского борща до тыквенного супа и </a:t>
            </a:r>
            <a:r>
              <a:rPr lang="ru-RU" sz="1000" dirty="0" err="1" smtClean="0"/>
              <a:t>бискa</a:t>
            </a:r>
            <a:r>
              <a:rPr lang="ru-RU" sz="1000" dirty="0" smtClean="0"/>
              <a:t> из красного перца; • оригинальные закуски — шведский сэндвич с форелью </a:t>
            </a:r>
            <a:r>
              <a:rPr lang="ru-RU" sz="1000" dirty="0" err="1" smtClean="0"/>
              <a:t>гравлакс</a:t>
            </a:r>
            <a:r>
              <a:rPr lang="ru-RU" sz="1000" dirty="0" smtClean="0"/>
              <a:t>, рыба </a:t>
            </a:r>
            <a:r>
              <a:rPr lang="ru-RU" sz="1000" dirty="0" err="1" smtClean="0"/>
              <a:t>хе</a:t>
            </a:r>
            <a:r>
              <a:rPr lang="ru-RU" sz="1000" dirty="0" smtClean="0"/>
              <a:t>, стейк тартар, кабачковая икра и другие любимые блюда; • горячие блюда на каждый день и для особых случаев — картофельная бабка, голубцы из индейки, гречка с уткой, свинина в апельсиновой глазури, утиная грудка с томленой грушей и многое другое; • домашняя выпечка и эффектные десерты — французские булочки с корицей, поморский пирог, торт «Черный лес», </a:t>
            </a:r>
            <a:r>
              <a:rPr lang="ru-RU" sz="1000" dirty="0" err="1" smtClean="0"/>
              <a:t>моти</a:t>
            </a:r>
            <a:r>
              <a:rPr lang="ru-RU" sz="1000" dirty="0" smtClean="0"/>
              <a:t>, кофейно-шоколадный </a:t>
            </a:r>
            <a:r>
              <a:rPr lang="ru-RU" sz="1000" dirty="0" err="1" smtClean="0"/>
              <a:t>чизкейк</a:t>
            </a:r>
            <a:r>
              <a:rPr lang="ru-RU" sz="1000" dirty="0" smtClean="0"/>
              <a:t> и другие сладости.  Юбилейная «</a:t>
            </a:r>
            <a:r>
              <a:rPr lang="ru-RU" sz="1000" dirty="0" err="1" smtClean="0"/>
              <a:t>ПроСТО</a:t>
            </a:r>
            <a:r>
              <a:rPr lang="ru-RU" sz="1000" dirty="0" smtClean="0"/>
              <a:t> кухня» — это новые идеи, проверенные рецепты и вдохновение готовить чаще. Книга станет отличным подарком для всех, кто любит домашнюю еду, ценит хороший вкус и хочет каждый день радовать близких красивыми и аппетитными блюдами."</a:t>
            </a:r>
            <a:endParaRPr lang="ru-RU" sz="10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Иконка: Ожидаемая новинка" descr="Иконка"/>
          <p:cNvPicPr>
            <a:picLocks noChangeAspect="1"/>
          </p:cNvPicPr>
          <p:nvPr/>
        </p:nvPicPr>
        <p:blipFill>
          <a:blip r:embed="rId2"/>
          <a:stretch>
            <a:fillRect/>
          </a:stretch>
        </p:blipFill>
        <p:spPr>
          <a:xfrm>
            <a:off x="333375" y="333375"/>
            <a:ext cx="1047750" cy="1047750"/>
          </a:xfrm>
          <a:prstGeom prst="rect">
            <a:avLst/>
          </a:prstGeom>
        </p:spPr>
      </p:pic>
      <p:sp>
        <p:nvSpPr>
          <p:cNvPr id="2" name="TextBox 1"/>
          <p:cNvSpPr txBox="1"/>
          <p:nvPr/>
        </p:nvSpPr>
        <p:spPr>
          <a:xfrm>
            <a:off x="1381125" y="619125"/>
            <a:ext cx="7715250" cy="76200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295FE9"/>
                </a:solidFill>
                <a:latin typeface="Calibri"/>
              </a:rPr>
              <a:t>Группа ФА: </a:t>
            </a:r>
            <a:r>
              <a:rPr sz="2400" b="1" i="0" u="none" strike="noStrike">
                <a:solidFill>
                  <a:srgbClr val="000000"/>
                </a:solidFill>
                <a:latin typeface="Calibri"/>
              </a:rPr>
              <a:t>Ожидаемая новинка</a:t>
            </a:r>
          </a:p>
        </p:txBody>
      </p:sp>
      <p:graphicFrame>
        <p:nvGraphicFramePr>
          <p:cNvPr id="3" name="Таблица 2"/>
          <p:cNvGraphicFramePr>
            <a:graphicFrameLocks noGrp="1"/>
          </p:cNvGraphicFramePr>
          <p:nvPr/>
        </p:nvGraphicFramePr>
        <p:xfrm>
          <a:off x="333375" y="1714500"/>
          <a:ext cx="8534400" cy="38061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Freedom. Легендарные истории. Деловое предложение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Perilla,., NARAK,., Haehwa / Yeondam,.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Деловое предложение. Манхва. Том 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978-5-04-245985-6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Freedom. Праздничные огни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Кортни Уолш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Рождество за поворотом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978-5-04-235763-3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Red Violet. Больше чем магия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Поваренная книга для загробной жизни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978-5-00281-307-0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Red Violet. Больше чем магия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Детективы с кладбища на 13-й Аллее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978-5-00281-323-0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Red Violet. Больше чем магия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Вампиры из книжного клуба по пятницам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978-5-00281-312-4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Skolkovo Business Review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Тактильная экономика. Как живой контакт развивает бизнес и города в эпоху цифровой усталости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978-5-00281-348-3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3489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РРЦ, </a:t>
                      </a:r>
                      <a:r>
                        <a:rPr sz="1000" b="0" i="0" u="none" strike="noStrike" dirty="0" err="1">
                          <a:solidFill>
                            <a:srgbClr val="000000"/>
                          </a:solidFill>
                          <a:latin typeface="Calibri"/>
                        </a:rPr>
                        <a:t>руб</a:t>
                      </a:r>
                      <a:r>
                        <a:rPr sz="1000" b="0" i="0" u="none" strike="noStrike" dirty="0">
                          <a:solidFill>
                            <a:srgbClr val="000000"/>
                          </a:solidFill>
                          <a:latin typeface="Calibri"/>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Tok</a:t>
                      </a:r>
                      <a:r>
                        <a:rPr sz="1000" b="0" i="0" u="none" strike="noStrike" dirty="0">
                          <a:solidFill>
                            <a:srgbClr val="000000"/>
                          </a:solidFill>
                          <a:latin typeface="Calibri"/>
                        </a:rPr>
                        <a:t>. </a:t>
                      </a:r>
                      <a:r>
                        <a:rPr sz="1000" b="0" i="0" u="none" strike="noStrike" dirty="0" err="1">
                          <a:solidFill>
                            <a:srgbClr val="000000"/>
                          </a:solidFill>
                          <a:latin typeface="Calibri"/>
                        </a:rPr>
                        <a:t>Вкусная</a:t>
                      </a:r>
                      <a:r>
                        <a:rPr sz="1000" b="0" i="0" u="none" strike="noStrike" dirty="0">
                          <a:solidFill>
                            <a:srgbClr val="000000"/>
                          </a:solidFill>
                          <a:latin typeface="Calibri"/>
                        </a:rPr>
                        <a:t> </a:t>
                      </a:r>
                      <a:r>
                        <a:rPr sz="1000" b="0" i="0" u="none" strike="noStrike" dirty="0" err="1">
                          <a:solidFill>
                            <a:srgbClr val="000000"/>
                          </a:solidFill>
                          <a:latin typeface="Calibri"/>
                        </a:rPr>
                        <a:t>коллекция</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Джоанн Флюк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Убийственные печеньки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978-5-04-243833-2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Tok</a:t>
                      </a:r>
                      <a:r>
                        <a:rPr sz="1000" b="0" i="0" u="none" strike="noStrike" dirty="0">
                          <a:solidFill>
                            <a:srgbClr val="000000"/>
                          </a:solidFill>
                          <a:latin typeface="Calibri"/>
                        </a:rPr>
                        <a:t>. </a:t>
                      </a:r>
                      <a:r>
                        <a:rPr sz="1000" b="0" i="0" u="none" strike="noStrike" dirty="0" err="1">
                          <a:solidFill>
                            <a:srgbClr val="000000"/>
                          </a:solidFill>
                          <a:latin typeface="Calibri"/>
                        </a:rPr>
                        <a:t>Главный</a:t>
                      </a:r>
                      <a:r>
                        <a:rPr sz="1000" b="0" i="0" u="none" strike="noStrike" dirty="0">
                          <a:solidFill>
                            <a:srgbClr val="000000"/>
                          </a:solidFill>
                          <a:latin typeface="Calibri"/>
                        </a:rPr>
                        <a:t> </a:t>
                      </a:r>
                      <a:r>
                        <a:rPr sz="1000" b="0" i="0" u="none" strike="noStrike" dirty="0" err="1">
                          <a:solidFill>
                            <a:srgbClr val="000000"/>
                          </a:solidFill>
                          <a:latin typeface="Calibri"/>
                        </a:rPr>
                        <a:t>детектив</a:t>
                      </a:r>
                      <a:r>
                        <a:rPr sz="1000" b="0" i="0" u="none" strike="noStrike" dirty="0">
                          <a:solidFill>
                            <a:srgbClr val="000000"/>
                          </a:solidFill>
                          <a:latin typeface="Calibri"/>
                        </a:rPr>
                        <a:t> </a:t>
                      </a:r>
                      <a:r>
                        <a:rPr sz="1000" b="0" i="0" u="none" strike="noStrike" dirty="0" err="1">
                          <a:solidFill>
                            <a:srgbClr val="000000"/>
                          </a:solidFill>
                          <a:latin typeface="Calibri"/>
                        </a:rPr>
                        <a:t>года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Дервла Мактирнан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Что случилось с Ниной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978-5-04-243839-4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Tok</a:t>
                      </a:r>
                      <a:r>
                        <a:rPr sz="1000" b="0" i="0" u="none" strike="noStrike" dirty="0">
                          <a:solidFill>
                            <a:srgbClr val="000000"/>
                          </a:solidFill>
                          <a:latin typeface="Calibri"/>
                        </a:rPr>
                        <a:t>. </a:t>
                      </a:r>
                      <a:r>
                        <a:rPr sz="1000" b="0" i="0" u="none" strike="noStrike" dirty="0" err="1">
                          <a:solidFill>
                            <a:srgbClr val="000000"/>
                          </a:solidFill>
                          <a:latin typeface="Calibri"/>
                        </a:rPr>
                        <a:t>Рождественские</a:t>
                      </a:r>
                      <a:r>
                        <a:rPr sz="1000" b="0" i="0" u="none" strike="noStrike" dirty="0">
                          <a:solidFill>
                            <a:srgbClr val="000000"/>
                          </a:solidFill>
                          <a:latin typeface="Calibri"/>
                        </a:rPr>
                        <a:t> </a:t>
                      </a:r>
                      <a:r>
                        <a:rPr sz="1000" b="0" i="0" u="none" strike="noStrike" dirty="0" err="1">
                          <a:solidFill>
                            <a:srgbClr val="000000"/>
                          </a:solidFill>
                          <a:latin typeface="Calibri"/>
                        </a:rPr>
                        <a:t>убийства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Пер</a:t>
                      </a:r>
                      <a:r>
                        <a:rPr sz="1000" b="0" i="0" u="none" strike="noStrike" dirty="0">
                          <a:solidFill>
                            <a:srgbClr val="000000"/>
                          </a:solidFill>
                          <a:latin typeface="Calibri"/>
                        </a:rPr>
                        <a:t> </a:t>
                      </a:r>
                      <a:r>
                        <a:rPr sz="1000" b="0" i="0" u="none" strike="noStrike" dirty="0" err="1">
                          <a:solidFill>
                            <a:srgbClr val="000000"/>
                          </a:solidFill>
                          <a:latin typeface="Calibri"/>
                        </a:rPr>
                        <a:t>Якобсен</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Игра</a:t>
                      </a:r>
                      <a:r>
                        <a:rPr sz="1000" b="0" i="0" u="none" strike="noStrike" dirty="0">
                          <a:solidFill>
                            <a:srgbClr val="000000"/>
                          </a:solidFill>
                          <a:latin typeface="Calibri"/>
                        </a:rPr>
                        <a:t> </a:t>
                      </a:r>
                      <a:r>
                        <a:rPr sz="1000" b="0" i="0" u="none" strike="noStrike" dirty="0" err="1">
                          <a:solidFill>
                            <a:srgbClr val="000000"/>
                          </a:solidFill>
                          <a:latin typeface="Calibri"/>
                        </a:rPr>
                        <a:t>тайного</a:t>
                      </a:r>
                      <a:r>
                        <a:rPr sz="1000" b="0" i="0" u="none" strike="noStrike" dirty="0">
                          <a:solidFill>
                            <a:srgbClr val="000000"/>
                          </a:solidFill>
                          <a:latin typeface="Calibri"/>
                        </a:rPr>
                        <a:t> </a:t>
                      </a:r>
                      <a:r>
                        <a:rPr sz="1000" b="0" i="0" u="none" strike="noStrike" dirty="0" err="1">
                          <a:solidFill>
                            <a:srgbClr val="000000"/>
                          </a:solidFill>
                          <a:latin typeface="Calibri"/>
                        </a:rPr>
                        <a:t>Санты</a:t>
                      </a:r>
                      <a:r>
                        <a:rPr sz="1000" b="0" i="0" u="none" strike="noStrike" dirty="0">
                          <a:solidFill>
                            <a:srgbClr val="000000"/>
                          </a:solidFill>
                          <a:latin typeface="Calibri"/>
                        </a:rPr>
                        <a:t>. </a:t>
                      </a:r>
                      <a:r>
                        <a:rPr sz="1000" b="0" i="0" u="none" strike="noStrike" dirty="0" err="1">
                          <a:solidFill>
                            <a:srgbClr val="000000"/>
                          </a:solidFill>
                          <a:latin typeface="Calibri"/>
                        </a:rPr>
                        <a:t>Смертельный</a:t>
                      </a:r>
                      <a:r>
                        <a:rPr sz="1000" b="0" i="0" u="none" strike="noStrike" dirty="0">
                          <a:solidFill>
                            <a:srgbClr val="000000"/>
                          </a:solidFill>
                          <a:latin typeface="Calibri"/>
                        </a:rPr>
                        <a:t> </a:t>
                      </a:r>
                      <a:r>
                        <a:rPr sz="1000" b="0" i="0" u="none" strike="noStrike" dirty="0" err="1">
                          <a:solidFill>
                            <a:srgbClr val="000000"/>
                          </a:solidFill>
                          <a:latin typeface="Calibri"/>
                        </a:rPr>
                        <a:t>адвент-календарь</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978-5-04-249000-2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Tok. Японские пазлы. Детективы, взорвавшие жанр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Асакура Акинари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Шесть</a:t>
                      </a:r>
                      <a:r>
                        <a:rPr sz="1000" b="0" i="0" u="none" strike="noStrike" dirty="0">
                          <a:solidFill>
                            <a:srgbClr val="000000"/>
                          </a:solidFill>
                          <a:latin typeface="Calibri"/>
                        </a:rPr>
                        <a:t> </a:t>
                      </a:r>
                      <a:r>
                        <a:rPr sz="1000" b="0" i="0" u="none" strike="noStrike" dirty="0" err="1">
                          <a:solidFill>
                            <a:srgbClr val="000000"/>
                          </a:solidFill>
                          <a:latin typeface="Calibri"/>
                        </a:rPr>
                        <a:t>лживых</a:t>
                      </a:r>
                      <a:r>
                        <a:rPr sz="1000" b="0" i="0" u="none" strike="noStrike" dirty="0">
                          <a:solidFill>
                            <a:srgbClr val="000000"/>
                          </a:solidFill>
                          <a:latin typeface="Calibri"/>
                        </a:rPr>
                        <a:t> </a:t>
                      </a:r>
                      <a:r>
                        <a:rPr sz="1000" b="0" i="0" u="none" strike="noStrike" dirty="0" err="1">
                          <a:solidFill>
                            <a:srgbClr val="000000"/>
                          </a:solidFill>
                          <a:latin typeface="Calibri"/>
                        </a:rPr>
                        <a:t>студентов</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978-5-04-243114-2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Ароматерапия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Чайная под солнцем Тосканы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978-5-00281-322-3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Архив коротких историй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Два лика Новогодья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978-5-00281-273-8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1411258101"/>
              </p:ext>
            </p:extLst>
          </p:nvPr>
        </p:nvGraphicFramePr>
        <p:xfrm>
          <a:off x="333375" y="3682365"/>
          <a:ext cx="8534400" cy="109728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Архив</a:t>
                      </a:r>
                      <a:r>
                        <a:rPr sz="1000" b="0" i="0" u="none" strike="noStrike" dirty="0">
                          <a:solidFill>
                            <a:srgbClr val="000000"/>
                          </a:solidFill>
                          <a:latin typeface="Calibri"/>
                        </a:rPr>
                        <a:t> </a:t>
                      </a:r>
                      <a:r>
                        <a:rPr sz="1000" b="0" i="0" u="none" strike="noStrike" dirty="0" err="1">
                          <a:solidFill>
                            <a:srgbClr val="000000"/>
                          </a:solidFill>
                          <a:latin typeface="Calibri"/>
                        </a:rPr>
                        <a:t>коротких</a:t>
                      </a:r>
                      <a:r>
                        <a:rPr sz="1000" b="0" i="0" u="none" strike="noStrike" dirty="0">
                          <a:solidFill>
                            <a:srgbClr val="000000"/>
                          </a:solidFill>
                          <a:latin typeface="Calibri"/>
                        </a:rPr>
                        <a:t> </a:t>
                      </a:r>
                      <a:r>
                        <a:rPr sz="1000" b="0" i="0" u="none" strike="noStrike" dirty="0" err="1">
                          <a:solidFill>
                            <a:srgbClr val="000000"/>
                          </a:solidFill>
                          <a:latin typeface="Calibri"/>
                        </a:rPr>
                        <a:t>историй</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Нечистый Питер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978-5-00281-265-3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Архив</a:t>
                      </a:r>
                      <a:r>
                        <a:rPr sz="1000" b="0" i="0" u="none" strike="noStrike" dirty="0">
                          <a:solidFill>
                            <a:srgbClr val="000000"/>
                          </a:solidFill>
                          <a:latin typeface="Calibri"/>
                        </a:rPr>
                        <a:t> </a:t>
                      </a:r>
                      <a:r>
                        <a:rPr sz="1000" b="0" i="0" u="none" strike="noStrike" dirty="0" err="1">
                          <a:solidFill>
                            <a:srgbClr val="000000"/>
                          </a:solidFill>
                          <a:latin typeface="Calibri"/>
                        </a:rPr>
                        <a:t>коротких</a:t>
                      </a:r>
                      <a:r>
                        <a:rPr sz="1000" b="0" i="0" u="none" strike="noStrike" dirty="0">
                          <a:solidFill>
                            <a:srgbClr val="000000"/>
                          </a:solidFill>
                          <a:latin typeface="Calibri"/>
                        </a:rPr>
                        <a:t> </a:t>
                      </a:r>
                      <a:r>
                        <a:rPr sz="1000" b="0" i="0" u="none" strike="noStrike" dirty="0" err="1">
                          <a:solidFill>
                            <a:srgbClr val="000000"/>
                          </a:solidFill>
                          <a:latin typeface="Calibri"/>
                        </a:rPr>
                        <a:t>историй</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Нечистый Екб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978-5-00281-314-8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8061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Клуб убийств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Расследование в книжном «Второй шанс»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978-5-00281-099-4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Книга-маяк. МИФ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Клуб влюбленных в книги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978-5-00281-040-6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Культура России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Погребальные обряды в Карелии. Дерево карсикко, путь в Туонелу и могучие предки сюндюзет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978-5-00250-932-4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МИФ x Шуфлядка Писателя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Монстры с минской пропиской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978-5-00281-270-7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МИФ, Терапевтические сказки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Терапевтические сказки для детей: маленькие истории про большие чувства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978-5-00281-309-4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Мудрые истории для детей и взрослых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Маркот, воришка свечей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978-5-00281-245-5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878687194"/>
              </p:ext>
            </p:extLst>
          </p:nvPr>
        </p:nvGraphicFramePr>
        <p:xfrm>
          <a:off x="333375" y="4139565"/>
          <a:ext cx="8534400" cy="234696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Библиотека</a:t>
                      </a:r>
                      <a:r>
                        <a:rPr sz="1000" b="0" i="0" u="none" strike="noStrike" dirty="0">
                          <a:solidFill>
                            <a:srgbClr val="000000"/>
                          </a:solidFill>
                          <a:latin typeface="Calibri"/>
                        </a:rPr>
                        <a:t> </a:t>
                      </a:r>
                      <a:r>
                        <a:rPr sz="1000" b="0" i="0" u="none" strike="noStrike" dirty="0" err="1">
                          <a:solidFill>
                            <a:srgbClr val="000000"/>
                          </a:solidFill>
                          <a:latin typeface="Calibri"/>
                        </a:rPr>
                        <a:t>кошмаров</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Библиотека</a:t>
                      </a:r>
                      <a:r>
                        <a:rPr sz="1000" b="0" i="0" u="none" strike="noStrike" dirty="0">
                          <a:solidFill>
                            <a:srgbClr val="000000"/>
                          </a:solidFill>
                          <a:latin typeface="Calibri"/>
                        </a:rPr>
                        <a:t> </a:t>
                      </a:r>
                      <a:r>
                        <a:rPr sz="1000" b="0" i="0" u="none" strike="noStrike" dirty="0" err="1">
                          <a:solidFill>
                            <a:srgbClr val="000000"/>
                          </a:solidFill>
                          <a:latin typeface="Calibri"/>
                        </a:rPr>
                        <a:t>кошмаров</a:t>
                      </a:r>
                      <a:r>
                        <a:rPr sz="1000" b="0" i="0" u="none" strike="noStrike" dirty="0">
                          <a:solidFill>
                            <a:srgbClr val="000000"/>
                          </a:solidFill>
                          <a:latin typeface="Calibri"/>
                        </a:rPr>
                        <a:t>. </a:t>
                      </a:r>
                      <a:r>
                        <a:rPr sz="1000" b="0" i="0" u="none" strike="noStrike" dirty="0" err="1">
                          <a:solidFill>
                            <a:srgbClr val="000000"/>
                          </a:solidFill>
                          <a:latin typeface="Calibri"/>
                        </a:rPr>
                        <a:t>Том</a:t>
                      </a:r>
                      <a:r>
                        <a:rPr sz="1000" b="0" i="0" u="none" strike="noStrike" dirty="0">
                          <a:solidFill>
                            <a:srgbClr val="000000"/>
                          </a:solidFill>
                          <a:latin typeface="Calibri"/>
                        </a:rPr>
                        <a:t> 2. </a:t>
                      </a:r>
                      <a:r>
                        <a:rPr sz="1000" b="0" i="0" u="none" strike="noStrike" dirty="0" err="1">
                          <a:solidFill>
                            <a:srgbClr val="000000"/>
                          </a:solidFill>
                          <a:latin typeface="Calibri"/>
                        </a:rPr>
                        <a:t>Монстр</a:t>
                      </a:r>
                      <a:r>
                        <a:rPr sz="1000" b="0" i="0" u="none" strike="noStrike" dirty="0">
                          <a:solidFill>
                            <a:srgbClr val="000000"/>
                          </a:solidFill>
                          <a:latin typeface="Calibri"/>
                        </a:rPr>
                        <a:t> </a:t>
                      </a:r>
                      <a:r>
                        <a:rPr sz="1000" b="0" i="0" u="none" strike="noStrike" dirty="0" err="1">
                          <a:solidFill>
                            <a:srgbClr val="000000"/>
                          </a:solidFill>
                          <a:latin typeface="Calibri"/>
                        </a:rPr>
                        <a:t>звёздной</a:t>
                      </a:r>
                      <a:r>
                        <a:rPr sz="1000" b="0" i="0" u="none" strike="noStrike" dirty="0">
                          <a:solidFill>
                            <a:srgbClr val="000000"/>
                          </a:solidFill>
                          <a:latin typeface="Calibri"/>
                        </a:rPr>
                        <a:t> </a:t>
                      </a:r>
                      <a:r>
                        <a:rPr sz="1000" b="0" i="0" u="none" strike="noStrike" dirty="0" err="1">
                          <a:solidFill>
                            <a:srgbClr val="000000"/>
                          </a:solidFill>
                          <a:latin typeface="Calibri"/>
                        </a:rPr>
                        <a:t>ночи</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978-5-00281-308-7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Библиотека кошмаров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Библиотека</a:t>
                      </a:r>
                      <a:r>
                        <a:rPr sz="1000" b="0" i="0" u="none" strike="noStrike" dirty="0">
                          <a:solidFill>
                            <a:srgbClr val="000000"/>
                          </a:solidFill>
                          <a:latin typeface="Calibri"/>
                        </a:rPr>
                        <a:t> </a:t>
                      </a:r>
                      <a:r>
                        <a:rPr sz="1000" b="0" i="0" u="none" strike="noStrike" dirty="0" err="1">
                          <a:solidFill>
                            <a:srgbClr val="000000"/>
                          </a:solidFill>
                          <a:latin typeface="Calibri"/>
                        </a:rPr>
                        <a:t>кошмаров</a:t>
                      </a:r>
                      <a:r>
                        <a:rPr sz="1000" b="0" i="0" u="none" strike="noStrike" dirty="0">
                          <a:solidFill>
                            <a:srgbClr val="000000"/>
                          </a:solidFill>
                          <a:latin typeface="Calibri"/>
                        </a:rPr>
                        <a:t>. </a:t>
                      </a:r>
                      <a:r>
                        <a:rPr sz="1000" b="0" i="0" u="none" strike="noStrike" dirty="0" err="1">
                          <a:solidFill>
                            <a:srgbClr val="000000"/>
                          </a:solidFill>
                          <a:latin typeface="Calibri"/>
                        </a:rPr>
                        <a:t>Том</a:t>
                      </a:r>
                      <a:r>
                        <a:rPr sz="1000" b="0" i="0" u="none" strike="noStrike" dirty="0">
                          <a:solidFill>
                            <a:srgbClr val="000000"/>
                          </a:solidFill>
                          <a:latin typeface="Calibri"/>
                        </a:rPr>
                        <a:t> 1. </a:t>
                      </a:r>
                      <a:r>
                        <a:rPr sz="1000" b="0" i="0" u="none" strike="noStrike" dirty="0" err="1">
                          <a:solidFill>
                            <a:srgbClr val="000000"/>
                          </a:solidFill>
                          <a:latin typeface="Calibri"/>
                        </a:rPr>
                        <a:t>Чернильное</a:t>
                      </a:r>
                      <a:r>
                        <a:rPr sz="1000" b="0" i="0" u="none" strike="noStrike" dirty="0">
                          <a:solidFill>
                            <a:srgbClr val="000000"/>
                          </a:solidFill>
                          <a:latin typeface="Calibri"/>
                        </a:rPr>
                        <a:t> </a:t>
                      </a:r>
                      <a:r>
                        <a:rPr sz="1000" b="0" i="0" u="none" strike="noStrike" dirty="0" err="1">
                          <a:solidFill>
                            <a:srgbClr val="000000"/>
                          </a:solidFill>
                          <a:latin typeface="Calibri"/>
                        </a:rPr>
                        <a:t>чудовище</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978-5-00281-231-8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Вне серий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Некрополи мира. 130 кладбищ, которые нужно увидеть прежде, чем умереть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978-5-00281-037-6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10.09.2026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Жемчужины пацанской мудрости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Головоломки от Джейсона Стетхэма. Пацанский сборник: думай тихо, решай быстро, отвечай по делу.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978-5-04-242177-8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9585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Недурные слова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Неверные приметы. От стука по дереву до рассыпанной соли: почему мы верим в то, чего нет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978-5-00281-376-6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Полка темного фольклора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Круг жизни. Женщина в русском обрядовом фольклоре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978-5-00250-523-4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Психология культовых вселенных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Ярослава Рындина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Страсти по Драмионе. Как фанатский пейринг стал культурным феноменом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978-5-04-248711-8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Путеводные истории о смысле и счастье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Маленькая панда Бао и красота в мелочах: теплая история об искусстве быть здесь и сейчас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978-5-00281-038-3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Путеводные истории о смысле и счастье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Лягушонок, Лошадь и звезды за горизонтом. Медитативная история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978-5-00281-158-8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Рассветные небеса. Популярные азиатские новеллы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Пэ Йелам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Корейская ассоциация по контролю за монстрами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978-5-04-238786-9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645187261"/>
              </p:ext>
            </p:extLst>
          </p:nvPr>
        </p:nvGraphicFramePr>
        <p:xfrm>
          <a:off x="333375" y="4291965"/>
          <a:ext cx="8534400" cy="149352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Романы</a:t>
                      </a:r>
                      <a:r>
                        <a:rPr sz="1000" b="0" i="0" u="none" strike="noStrike" dirty="0">
                          <a:solidFill>
                            <a:srgbClr val="000000"/>
                          </a:solidFill>
                          <a:latin typeface="Calibri"/>
                        </a:rPr>
                        <a:t> МИФ. </a:t>
                      </a:r>
                      <a:r>
                        <a:rPr sz="1000" b="0" i="0" u="none" strike="noStrike" dirty="0" err="1">
                          <a:solidFill>
                            <a:srgbClr val="000000"/>
                          </a:solidFill>
                          <a:latin typeface="Calibri"/>
                        </a:rPr>
                        <a:t>Коллекционное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И жили они долго и счастливо. Специальное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978-5-00281-278-3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Романы МИФ. Прекрасные мгновения жизни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Книжный</a:t>
                      </a:r>
                      <a:r>
                        <a:rPr sz="1000" b="0" i="0" u="none" strike="noStrike" dirty="0">
                          <a:solidFill>
                            <a:srgbClr val="000000"/>
                          </a:solidFill>
                          <a:latin typeface="Calibri"/>
                        </a:rPr>
                        <a:t> </a:t>
                      </a:r>
                      <a:r>
                        <a:rPr sz="1000" b="0" i="0" u="none" strike="noStrike" dirty="0" err="1">
                          <a:solidFill>
                            <a:srgbClr val="000000"/>
                          </a:solidFill>
                          <a:latin typeface="Calibri"/>
                        </a:rPr>
                        <a:t>дом</a:t>
                      </a:r>
                      <a:r>
                        <a:rPr sz="1000" b="0" i="0" u="none" strike="noStrike" dirty="0">
                          <a:solidFill>
                            <a:srgbClr val="000000"/>
                          </a:solidFill>
                          <a:latin typeface="Calibri"/>
                        </a:rPr>
                        <a:t> в </a:t>
                      </a:r>
                      <a:r>
                        <a:rPr sz="1000" b="0" i="0" u="none" strike="noStrike" dirty="0" err="1">
                          <a:solidFill>
                            <a:srgbClr val="000000"/>
                          </a:solidFill>
                          <a:latin typeface="Calibri"/>
                        </a:rPr>
                        <a:t>сердце</a:t>
                      </a:r>
                      <a:r>
                        <a:rPr sz="1000" b="0" i="0" u="none" strike="noStrike" dirty="0">
                          <a:solidFill>
                            <a:srgbClr val="000000"/>
                          </a:solidFill>
                          <a:latin typeface="Calibri"/>
                        </a:rPr>
                        <a:t> </a:t>
                      </a:r>
                      <a:r>
                        <a:rPr sz="1000" b="0" i="0" u="none" strike="noStrike" dirty="0" err="1">
                          <a:solidFill>
                            <a:srgbClr val="000000"/>
                          </a:solidFill>
                          <a:latin typeface="Calibri"/>
                        </a:rPr>
                        <a:t>зимы</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978-5-00281-324-7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Убийство из-за книги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Анна Дельвиг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Убийство в издательстве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978-5-04-247659-4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Freedom. Легендарные истории. Деловое предложение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978-5-04-245985-6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909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«Деловое предложение. Манхва. Том 1»</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Проект объединяет две активные аудитории  поклонников манхвы и корейских дорам. Более 150 млн просмотров на KakaoPage и высокая узнаваемость экранизации снижают барьер знакомства с новинкой название и герои уже известны потенциальному покупателю. Первый том запускает серию и создает потенциал дальнейших повторных продаж. </a:t>
            </a:r>
          </a:p>
        </p:txBody>
      </p:sp>
      <p:sp>
        <p:nvSpPr>
          <p:cNvPr id="13" name="TextBox 12"/>
          <p:cNvSpPr txBox="1"/>
          <p:nvPr/>
        </p:nvSpPr>
        <p:spPr>
          <a:xfrm>
            <a:off x="3238500" y="4000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Любимая дорама теперь в формате официальной русскоязычной манхвы. Читатель получает знакомую романтическую историю в ее визуальном первоисточнике свидание вслепую идет совершенно не по плану, незнакомец оказывается начальником героини, а попытка скрыть правду постепенно превращается в фиктивные отношения и настоящую любовь. Легкий юмор, романтика, химия между героями и популярные тропы делают историю идеальной для поклонников корейских ромкомов. </a:t>
            </a:r>
          </a:p>
        </p:txBody>
      </p:sp>
      <p:sp>
        <p:nvSpPr>
          <p:cNvPr id="15" name="TextBox 14"/>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Син Хари идет на свидание вслепую под видом своей подруги, чтобы отпугнуть очередного кава... </a:t>
            </a:r>
            <a:r>
              <a:rPr sz="1000" b="0" i="1" u="none" strike="noStrike">
                <a:solidFill>
                  <a:srgbClr val="295FE9"/>
                </a:solidFill>
                <a:latin typeface="Calibri"/>
                <a:hlinkClick r:id="rId5" tooltip="Посмотреть в Витрине"/>
              </a:rPr>
              <a:t>подробнее</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52500"/>
            <a:ext cx="4381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2" name="TextBox 1"/>
          <p:cNvSpPr txBox="1"/>
          <p:nvPr/>
        </p:nvSpPr>
        <p:spPr>
          <a:xfrm>
            <a:off x="9525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SMMкампания с опорой на узнаваемость дорамы продвижение у блогеров по манхве, дорамам и азиатской культуре фанатский и вирусный контент с любимыми сценами, тропами и героями коммуникация Смотрите дораму  читайте манхву продвижение первого тома как старта новой коллекционной серии. </a:t>
            </a:r>
          </a:p>
        </p:txBody>
      </p:sp>
      <p:sp>
        <p:nvSpPr>
          <p:cNvPr id="3" name="TextBox 2"/>
          <p:cNvSpPr txBox="1"/>
          <p:nvPr/>
        </p:nvSpPr>
        <p:spPr>
          <a:xfrm>
            <a:off x="4762500" y="952500"/>
            <a:ext cx="4381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4" name="TextBox 3"/>
          <p:cNvSpPr txBox="1"/>
          <p:nvPr/>
        </p:nvSpPr>
        <p:spPr>
          <a:xfrm>
            <a:off x="4762500" y="1333500"/>
            <a:ext cx="428625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2" tooltip="Скачать или посмотреть"/>
              </a:rPr>
              <a:t>ITD000000001485428.pdf </a:t>
            </a:r>
            <a:r>
              <a:t/>
            </a:r>
            <a:br/>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Freedom. Праздничные огни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978-5-04-235763-3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48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«Рождество за поворотом»</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Лорен Ричмонд не любит Рождество.
Именно поэтому она редко ездит домой на праздники. В конце концов, у нее и так много дел   работа декоратором на съемках ситкома.
Но в этом декабре брат Лорен и его жена ждут ребенка, поэтому брат договаривается о том, ч... </a:t>
            </a:r>
            <a:r>
              <a:rPr sz="1000" b="0" i="1" u="none" strike="noStrike">
                <a:solidFill>
                  <a:srgbClr val="295FE9"/>
                </a:solidFill>
                <a:latin typeface="Calibri"/>
                <a:hlinkClick r:id="rId5" tooltip="Посмотреть в Витрине"/>
              </a:rPr>
              <a:t>подробнее</a:t>
            </a:r>
          </a:p>
        </p:txBody>
      </p:sp>
      <p:sp>
        <p:nvSpPr>
          <p:cNvPr id="16" name="Прямоугольник 15"/>
          <p:cNvSpPr/>
          <p:nvPr/>
        </p:nvSpPr>
        <p:spPr>
          <a:xfrm>
            <a:off x="3238500" y="2911941"/>
            <a:ext cx="5905500" cy="1477328"/>
          </a:xfrm>
          <a:prstGeom prst="rect">
            <a:avLst/>
          </a:prstGeom>
        </p:spPr>
        <p:txBody>
          <a:bodyPr wrap="square">
            <a:spAutoFit/>
          </a:bodyPr>
          <a:lstStyle/>
          <a:p>
            <a:r>
              <a:rPr lang="ru-RU" sz="1000" dirty="0" smtClean="0"/>
              <a:t>"Лорен Ричмонд не любит </a:t>
            </a:r>
            <a:r>
              <a:rPr lang="ru-RU" sz="1000" dirty="0" err="1" smtClean="0"/>
              <a:t>Рождество.Именно</a:t>
            </a:r>
            <a:r>
              <a:rPr lang="ru-RU" sz="1000" dirty="0" smtClean="0"/>
              <a:t> поэтому она редко ездит домой на праздники. В конце концов, у нее и так много дел —  работа декоратором на съемках </a:t>
            </a:r>
            <a:r>
              <a:rPr lang="ru-RU" sz="1000" dirty="0" err="1" smtClean="0"/>
              <a:t>ситкома.Но</a:t>
            </a:r>
            <a:r>
              <a:rPr lang="ru-RU" sz="1000" dirty="0" smtClean="0"/>
              <a:t> в этом декабре брат Лорен и его жена ждут ребенка, поэтому брат договаривается о том, чтобы ее подвез домой его хороший друг </a:t>
            </a:r>
            <a:r>
              <a:rPr lang="ru-RU" sz="1000" dirty="0" err="1" smtClean="0"/>
              <a:t>Уилл.К</a:t>
            </a:r>
            <a:r>
              <a:rPr lang="ru-RU" sz="1000" dirty="0" smtClean="0"/>
              <a:t> несчастью для Лорен, она уже более десяти лет пытается забыть тренера по бейсболу из колледжа и свою детскую любовь </a:t>
            </a:r>
            <a:r>
              <a:rPr lang="ru-RU" sz="1000" dirty="0" err="1" smtClean="0"/>
              <a:t>Уилла</a:t>
            </a:r>
            <a:r>
              <a:rPr lang="ru-RU" sz="1000" dirty="0" smtClean="0"/>
              <a:t> </a:t>
            </a:r>
            <a:r>
              <a:rPr lang="ru-RU" sz="1000" dirty="0" err="1" smtClean="0"/>
              <a:t>Синклера.Теперь</a:t>
            </a:r>
            <a:r>
              <a:rPr lang="ru-RU" sz="1000" dirty="0" smtClean="0"/>
              <a:t>, из-за боязни полетов, она застряла с ним в машине от Калифорнии до </a:t>
            </a:r>
            <a:r>
              <a:rPr lang="ru-RU" sz="1000" dirty="0" err="1" smtClean="0"/>
              <a:t>Иллинойса.Она</a:t>
            </a:r>
            <a:r>
              <a:rPr lang="ru-RU" sz="1000" dirty="0" smtClean="0"/>
              <a:t> осторожна и организована. Он игрив и </a:t>
            </a:r>
            <a:r>
              <a:rPr lang="ru-RU" sz="1000" dirty="0" err="1" smtClean="0"/>
              <a:t>спонтанен.Она</a:t>
            </a:r>
            <a:r>
              <a:rPr lang="ru-RU" sz="1000" dirty="0" smtClean="0"/>
              <a:t> убеждена, что люди не меняются. Он пытается доказать ей (и себе), что он </a:t>
            </a:r>
            <a:r>
              <a:rPr lang="ru-RU" sz="1000" dirty="0" err="1" smtClean="0"/>
              <a:t>изменился.В</a:t>
            </a:r>
            <a:r>
              <a:rPr lang="ru-RU" sz="1000" dirty="0" smtClean="0"/>
              <a:t> этом путешествии через всю страну они оба обнаружат, что история не всегда повторяется… но, как у любой хорошей рождественской песни, у нее есть второй куплет"</a:t>
            </a:r>
            <a:endParaRPr lang="ru-RU" sz="10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Red Violet. Больше чем магия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978-5-00281-307-0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«Поваренная книга для загробной жизни»</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Уютное фэнтези о бывшем рыцаре Смерти, который после сотен лет военной службы выходит на пенсию и открывает ресторан в городе мертвых. История о поиске себя и нового смысла жизни в духе бестселлера Legends  Lattes. </a:t>
            </a:r>
          </a:p>
        </p:txBody>
      </p:sp>
      <p:sp>
        <p:nvSpPr>
          <p:cNvPr id="12" name="TextBox 11"/>
          <p:cNvSpPr txBox="1"/>
          <p:nvPr/>
        </p:nvSpPr>
        <p:spPr>
          <a:xfrm>
            <a:off x="3238500" y="3680016"/>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013391"/>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Уютное</a:t>
            </a:r>
            <a:r>
              <a:rPr sz="1000" b="0" i="0" u="none" strike="noStrike" dirty="0">
                <a:solidFill>
                  <a:srgbClr val="000000"/>
                </a:solidFill>
                <a:latin typeface="Calibri"/>
              </a:rPr>
              <a:t> </a:t>
            </a:r>
            <a:r>
              <a:rPr sz="1000" b="0" i="0" u="none" strike="noStrike" dirty="0" err="1">
                <a:solidFill>
                  <a:srgbClr val="000000"/>
                </a:solidFill>
                <a:latin typeface="Calibri"/>
              </a:rPr>
              <a:t>фэнтези</a:t>
            </a:r>
            <a:r>
              <a:rPr sz="1000" b="0" i="0" u="none" strike="noStrike" dirty="0">
                <a:solidFill>
                  <a:srgbClr val="000000"/>
                </a:solidFill>
                <a:latin typeface="Calibri"/>
              </a:rPr>
              <a:t> о </a:t>
            </a:r>
            <a:r>
              <a:rPr sz="1000" b="0" i="0" u="none" strike="noStrike" dirty="0" err="1">
                <a:solidFill>
                  <a:srgbClr val="000000"/>
                </a:solidFill>
                <a:latin typeface="Calibri"/>
              </a:rPr>
              <a:t>загробной</a:t>
            </a:r>
            <a:r>
              <a:rPr sz="1000" b="0" i="0" u="none" strike="noStrike" dirty="0">
                <a:solidFill>
                  <a:srgbClr val="000000"/>
                </a:solidFill>
                <a:latin typeface="Calibri"/>
              </a:rPr>
              <a:t> </a:t>
            </a:r>
            <a:r>
              <a:rPr sz="1000" b="0" i="0" u="none" strike="noStrike" dirty="0" err="1">
                <a:solidFill>
                  <a:srgbClr val="000000"/>
                </a:solidFill>
                <a:latin typeface="Calibri"/>
              </a:rPr>
              <a:t>жизни</a:t>
            </a:r>
            <a:r>
              <a:rPr sz="1000" b="0" i="0" u="none" strike="noStrike" dirty="0">
                <a:solidFill>
                  <a:srgbClr val="000000"/>
                </a:solidFill>
                <a:latin typeface="Calibri"/>
              </a:rPr>
              <a:t> </a:t>
            </a:r>
            <a:r>
              <a:rPr sz="1000" b="0" i="0" u="none" strike="noStrike" dirty="0" err="1">
                <a:solidFill>
                  <a:srgbClr val="000000"/>
                </a:solidFill>
                <a:latin typeface="Calibri"/>
              </a:rPr>
              <a:t>после</a:t>
            </a:r>
            <a:r>
              <a:rPr sz="1000" b="0" i="0" u="none" strike="noStrike" dirty="0">
                <a:solidFill>
                  <a:srgbClr val="000000"/>
                </a:solidFill>
                <a:latin typeface="Calibri"/>
              </a:rPr>
              <a:t> </a:t>
            </a:r>
            <a:r>
              <a:rPr sz="1000" b="0" i="0" u="none" strike="noStrike" dirty="0" err="1">
                <a:solidFill>
                  <a:srgbClr val="000000"/>
                </a:solidFill>
                <a:latin typeface="Calibri"/>
              </a:rPr>
              <a:t>столетий</a:t>
            </a:r>
            <a:r>
              <a:rPr sz="1000" b="0" i="0" u="none" strike="noStrike" dirty="0">
                <a:solidFill>
                  <a:srgbClr val="000000"/>
                </a:solidFill>
                <a:latin typeface="Calibri"/>
              </a:rPr>
              <a:t> </a:t>
            </a:r>
            <a:r>
              <a:rPr sz="1000" b="0" i="0" u="none" strike="noStrike" dirty="0" err="1">
                <a:solidFill>
                  <a:srgbClr val="000000"/>
                </a:solidFill>
                <a:latin typeface="Calibri"/>
              </a:rPr>
              <a:t>службы</a:t>
            </a:r>
            <a:r>
              <a:rPr sz="1000" b="0" i="0" u="none" strike="noStrike" dirty="0">
                <a:solidFill>
                  <a:srgbClr val="000000"/>
                </a:solidFill>
                <a:latin typeface="Calibri"/>
              </a:rPr>
              <a:t>
</a:t>
            </a:r>
            <a:r>
              <a:rPr sz="1000" b="0" i="0" u="none" strike="noStrike" dirty="0" err="1">
                <a:solidFill>
                  <a:srgbClr val="000000"/>
                </a:solidFill>
                <a:latin typeface="Calibri"/>
              </a:rPr>
              <a:t>Сможет</a:t>
            </a:r>
            <a:r>
              <a:rPr sz="1000" b="0" i="0" u="none" strike="noStrike" dirty="0">
                <a:solidFill>
                  <a:srgbClr val="000000"/>
                </a:solidFill>
                <a:latin typeface="Calibri"/>
              </a:rPr>
              <a:t> </a:t>
            </a:r>
            <a:r>
              <a:rPr sz="1000" b="0" i="0" u="none" strike="noStrike" dirty="0" err="1">
                <a:solidFill>
                  <a:srgbClr val="000000"/>
                </a:solidFill>
                <a:latin typeface="Calibri"/>
              </a:rPr>
              <a:t>ли</a:t>
            </a:r>
            <a:r>
              <a:rPr sz="1000" b="0" i="0" u="none" strike="noStrike" dirty="0">
                <a:solidFill>
                  <a:srgbClr val="000000"/>
                </a:solidFill>
                <a:latin typeface="Calibri"/>
              </a:rPr>
              <a:t> </a:t>
            </a:r>
            <a:r>
              <a:rPr sz="1000" b="0" i="0" u="none" strike="noStrike" dirty="0" err="1">
                <a:solidFill>
                  <a:srgbClr val="000000"/>
                </a:solidFill>
                <a:latin typeface="Calibri"/>
              </a:rPr>
              <a:t>рыцарь</a:t>
            </a:r>
            <a:r>
              <a:rPr sz="1000" b="0" i="0" u="none" strike="noStrike" dirty="0">
                <a:solidFill>
                  <a:srgbClr val="000000"/>
                </a:solidFill>
                <a:latin typeface="Calibri"/>
              </a:rPr>
              <a:t> </a:t>
            </a:r>
            <a:r>
              <a:rPr sz="1000" b="0" i="0" u="none" strike="noStrike" dirty="0" err="1">
                <a:solidFill>
                  <a:srgbClr val="000000"/>
                </a:solidFill>
                <a:latin typeface="Calibri"/>
              </a:rPr>
              <a:t>Смерти</a:t>
            </a:r>
            <a:r>
              <a:rPr sz="1000" b="0" i="0" u="none" strike="noStrike" dirty="0">
                <a:solidFill>
                  <a:srgbClr val="000000"/>
                </a:solidFill>
                <a:latin typeface="Calibri"/>
              </a:rPr>
              <a:t> </a:t>
            </a:r>
            <a:r>
              <a:rPr sz="1000" b="0" i="0" u="none" strike="noStrike" dirty="0" err="1">
                <a:solidFill>
                  <a:srgbClr val="000000"/>
                </a:solidFill>
                <a:latin typeface="Calibri"/>
              </a:rPr>
              <a:t>открыть</a:t>
            </a:r>
            <a:r>
              <a:rPr sz="1000" b="0" i="0" u="none" strike="noStrike" dirty="0">
                <a:solidFill>
                  <a:srgbClr val="000000"/>
                </a:solidFill>
                <a:latin typeface="Calibri"/>
              </a:rPr>
              <a:t> </a:t>
            </a:r>
            <a:r>
              <a:rPr sz="1000" b="0" i="0" u="none" strike="noStrike" dirty="0" err="1">
                <a:solidFill>
                  <a:srgbClr val="000000"/>
                </a:solidFill>
                <a:latin typeface="Calibri"/>
              </a:rPr>
              <a:t>ресторан</a:t>
            </a:r>
            <a:r>
              <a:rPr sz="1000" b="0" i="0" u="none" strike="noStrike" dirty="0">
                <a:solidFill>
                  <a:srgbClr val="000000"/>
                </a:solidFill>
                <a:latin typeface="Calibri"/>
              </a:rPr>
              <a:t> в </a:t>
            </a:r>
            <a:r>
              <a:rPr sz="1000" b="0" i="0" u="none" strike="noStrike" dirty="0" err="1">
                <a:solidFill>
                  <a:srgbClr val="000000"/>
                </a:solidFill>
                <a:latin typeface="Calibri"/>
              </a:rPr>
              <a:t>Некрополисе</a:t>
            </a:r>
            <a:r>
              <a:rPr sz="1000" b="0" i="0" u="none" strike="noStrike" dirty="0">
                <a:solidFill>
                  <a:srgbClr val="000000"/>
                </a:solidFill>
                <a:latin typeface="Calibri"/>
              </a:rPr>
              <a:t>
</a:t>
            </a:r>
            <a:r>
              <a:rPr sz="1000" b="0" i="0" u="none" strike="noStrike" dirty="0" err="1">
                <a:solidFill>
                  <a:srgbClr val="000000"/>
                </a:solidFill>
                <a:latin typeface="Calibri"/>
              </a:rPr>
              <a:t>Великий</a:t>
            </a:r>
            <a:r>
              <a:rPr sz="1000" b="0" i="0" u="none" strike="noStrike" dirty="0">
                <a:solidFill>
                  <a:srgbClr val="000000"/>
                </a:solidFill>
                <a:latin typeface="Calibri"/>
              </a:rPr>
              <a:t> </a:t>
            </a:r>
            <a:r>
              <a:rPr sz="1000" b="0" i="0" u="none" strike="noStrike" dirty="0" err="1">
                <a:solidFill>
                  <a:srgbClr val="000000"/>
                </a:solidFill>
                <a:latin typeface="Calibri"/>
              </a:rPr>
              <a:t>Странник</a:t>
            </a:r>
            <a:r>
              <a:rPr sz="1000" b="0" i="0" u="none" strike="noStrike" dirty="0">
                <a:solidFill>
                  <a:srgbClr val="000000"/>
                </a:solidFill>
                <a:latin typeface="Calibri"/>
              </a:rPr>
              <a:t>, </a:t>
            </a:r>
            <a:r>
              <a:rPr sz="1000" b="0" i="0" u="none" strike="noStrike" dirty="0" err="1">
                <a:solidFill>
                  <a:srgbClr val="000000"/>
                </a:solidFill>
                <a:latin typeface="Calibri"/>
              </a:rPr>
              <a:t>малышка</a:t>
            </a:r>
            <a:r>
              <a:rPr sz="1000" b="0" i="0" u="none" strike="noStrike" dirty="0">
                <a:solidFill>
                  <a:srgbClr val="000000"/>
                </a:solidFill>
                <a:latin typeface="Calibri"/>
              </a:rPr>
              <a:t> </a:t>
            </a:r>
            <a:r>
              <a:rPr sz="1000" b="0" i="0" u="none" strike="noStrike" dirty="0" err="1">
                <a:solidFill>
                  <a:srgbClr val="000000"/>
                </a:solidFill>
                <a:latin typeface="Calibri"/>
              </a:rPr>
              <a:t>Астра</a:t>
            </a:r>
            <a:r>
              <a:rPr sz="1000" b="0" i="0" u="none" strike="noStrike" dirty="0">
                <a:solidFill>
                  <a:srgbClr val="000000"/>
                </a:solidFill>
                <a:latin typeface="Calibri"/>
              </a:rPr>
              <a:t>, </a:t>
            </a:r>
            <a:r>
              <a:rPr sz="1000" b="0" i="0" u="none" strike="noStrike" dirty="0" err="1">
                <a:solidFill>
                  <a:srgbClr val="000000"/>
                </a:solidFill>
                <a:latin typeface="Calibri"/>
              </a:rPr>
              <a:t>дама</a:t>
            </a:r>
            <a:r>
              <a:rPr sz="1000" b="0" i="0" u="none" strike="noStrike" dirty="0">
                <a:solidFill>
                  <a:srgbClr val="000000"/>
                </a:solidFill>
                <a:latin typeface="Calibri"/>
              </a:rPr>
              <a:t> с </a:t>
            </a:r>
            <a:r>
              <a:rPr sz="1000" b="0" i="0" u="none" strike="noStrike" dirty="0" err="1">
                <a:solidFill>
                  <a:srgbClr val="000000"/>
                </a:solidFill>
                <a:latin typeface="Calibri"/>
              </a:rPr>
              <a:t>медовыми</a:t>
            </a:r>
            <a:r>
              <a:rPr sz="1000" b="0" i="0" u="none" strike="noStrike" dirty="0">
                <a:solidFill>
                  <a:srgbClr val="000000"/>
                </a:solidFill>
                <a:latin typeface="Calibri"/>
              </a:rPr>
              <a:t> </a:t>
            </a:r>
            <a:r>
              <a:rPr sz="1000" b="0" i="0" u="none" strike="noStrike" dirty="0" err="1">
                <a:solidFill>
                  <a:srgbClr val="000000"/>
                </a:solidFill>
                <a:latin typeface="Calibri"/>
              </a:rPr>
              <a:t>сотами</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Уютное фэнтези о бывшем рыцаре Смерти, который после сотен лет военной службы выходит на п...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853702"/>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234702"/>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Red Violet. Больше чем магия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978-5-00281-323-0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«Детективы с кладбища на 13-й Аллее»</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Рождественская детективная история с мавзолеемофисом, друзьямидетективами и происшествием, которое не выглядит как несчастный случай. Расследование, с которым стоит поторопиться, ведь праздник не подождет, а убийца может нанести ответный удар. </a:t>
            </a:r>
          </a:p>
        </p:txBody>
      </p:sp>
      <p:sp>
        <p:nvSpPr>
          <p:cNvPr id="12" name="TextBox 11"/>
          <p:cNvSpPr txBox="1"/>
          <p:nvPr/>
        </p:nvSpPr>
        <p:spPr>
          <a:xfrm>
            <a:off x="3238500" y="351853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5191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Рождественское</a:t>
            </a:r>
            <a:r>
              <a:rPr sz="1000" b="0" i="0" u="none" strike="noStrike" dirty="0">
                <a:solidFill>
                  <a:srgbClr val="000000"/>
                </a:solidFill>
                <a:latin typeface="Calibri"/>
              </a:rPr>
              <a:t> </a:t>
            </a:r>
            <a:r>
              <a:rPr sz="1000" b="0" i="0" u="none" strike="noStrike" dirty="0" err="1">
                <a:solidFill>
                  <a:srgbClr val="000000"/>
                </a:solidFill>
                <a:latin typeface="Calibri"/>
              </a:rPr>
              <a:t>расследование</a:t>
            </a:r>
            <a:r>
              <a:rPr sz="1000" b="0" i="0" u="none" strike="noStrike" dirty="0">
                <a:solidFill>
                  <a:srgbClr val="000000"/>
                </a:solidFill>
                <a:latin typeface="Calibri"/>
              </a:rPr>
              <a:t> </a:t>
            </a:r>
            <a:r>
              <a:rPr sz="1000" b="0" i="0" u="none" strike="noStrike" dirty="0" err="1">
                <a:solidFill>
                  <a:srgbClr val="000000"/>
                </a:solidFill>
                <a:latin typeface="Calibri"/>
              </a:rPr>
              <a:t>опасных</a:t>
            </a:r>
            <a:r>
              <a:rPr sz="1000" b="0" i="0" u="none" strike="noStrike" dirty="0">
                <a:solidFill>
                  <a:srgbClr val="000000"/>
                </a:solidFill>
                <a:latin typeface="Calibri"/>
              </a:rPr>
              <a:t> </a:t>
            </a:r>
            <a:r>
              <a:rPr sz="1000" b="0" i="0" u="none" strike="noStrike" dirty="0" err="1">
                <a:solidFill>
                  <a:srgbClr val="000000"/>
                </a:solidFill>
                <a:latin typeface="Calibri"/>
              </a:rPr>
              <a:t>кладбищенских</a:t>
            </a:r>
            <a:r>
              <a:rPr sz="1000" b="0" i="0" u="none" strike="noStrike" dirty="0">
                <a:solidFill>
                  <a:srgbClr val="000000"/>
                </a:solidFill>
                <a:latin typeface="Calibri"/>
              </a:rPr>
              <a:t> </a:t>
            </a:r>
            <a:r>
              <a:rPr sz="1000" b="0" i="0" u="none" strike="noStrike" dirty="0" err="1">
                <a:solidFill>
                  <a:srgbClr val="000000"/>
                </a:solidFill>
                <a:latin typeface="Calibri"/>
              </a:rPr>
              <a:t>тайн</a:t>
            </a:r>
            <a:r>
              <a:rPr sz="1000" b="0" i="0" u="none" strike="noStrike" dirty="0">
                <a:solidFill>
                  <a:srgbClr val="000000"/>
                </a:solidFill>
                <a:latin typeface="Calibri"/>
              </a:rPr>
              <a:t>
</a:t>
            </a:r>
            <a:r>
              <a:rPr sz="1000" b="0" i="0" u="none" strike="noStrike" dirty="0" err="1">
                <a:solidFill>
                  <a:srgbClr val="000000"/>
                </a:solidFill>
                <a:latin typeface="Calibri"/>
              </a:rPr>
              <a:t>Книжный</a:t>
            </a:r>
            <a:r>
              <a:rPr sz="1000" b="0" i="0" u="none" strike="noStrike" dirty="0">
                <a:solidFill>
                  <a:srgbClr val="000000"/>
                </a:solidFill>
                <a:latin typeface="Calibri"/>
              </a:rPr>
              <a:t> </a:t>
            </a:r>
            <a:r>
              <a:rPr sz="1000" b="0" i="0" u="none" strike="noStrike" dirty="0" err="1">
                <a:solidFill>
                  <a:srgbClr val="000000"/>
                </a:solidFill>
                <a:latin typeface="Calibri"/>
              </a:rPr>
              <a:t>адвенткалендарь</a:t>
            </a:r>
            <a:r>
              <a:rPr sz="1000" b="0" i="0" u="none" strike="noStrike" dirty="0">
                <a:solidFill>
                  <a:srgbClr val="000000"/>
                </a:solidFill>
                <a:latin typeface="Calibri"/>
              </a:rPr>
              <a:t> </a:t>
            </a:r>
            <a:r>
              <a:rPr sz="1000" b="0" i="0" u="none" strike="noStrike" dirty="0" err="1">
                <a:solidFill>
                  <a:srgbClr val="000000"/>
                </a:solidFill>
                <a:latin typeface="Calibri"/>
              </a:rPr>
              <a:t>можно</a:t>
            </a:r>
            <a:r>
              <a:rPr sz="1000" b="0" i="0" u="none" strike="noStrike" dirty="0">
                <a:solidFill>
                  <a:srgbClr val="000000"/>
                </a:solidFill>
                <a:latin typeface="Calibri"/>
              </a:rPr>
              <a:t> </a:t>
            </a:r>
            <a:r>
              <a:rPr sz="1000" b="0" i="0" u="none" strike="noStrike" dirty="0" err="1">
                <a:solidFill>
                  <a:srgbClr val="000000"/>
                </a:solidFill>
                <a:latin typeface="Calibri"/>
              </a:rPr>
              <a:t>читать</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главе</a:t>
            </a:r>
            <a:r>
              <a:rPr sz="1000" b="0" i="0" u="none" strike="noStrike" dirty="0">
                <a:solidFill>
                  <a:srgbClr val="000000"/>
                </a:solidFill>
                <a:latin typeface="Calibri"/>
              </a:rPr>
              <a:t> в </a:t>
            </a:r>
            <a:r>
              <a:rPr sz="1000" b="0" i="0" u="none" strike="noStrike" dirty="0" err="1">
                <a:solidFill>
                  <a:srgbClr val="000000"/>
                </a:solidFill>
                <a:latin typeface="Calibri"/>
              </a:rPr>
              <a:t>день</a:t>
            </a:r>
            <a:r>
              <a:rPr sz="1000" b="0" i="0" u="none" strike="noStrike" dirty="0">
                <a:solidFill>
                  <a:srgbClr val="000000"/>
                </a:solidFill>
                <a:latin typeface="Calibri"/>
              </a:rPr>
              <a:t>
</a:t>
            </a:r>
            <a:r>
              <a:rPr sz="1000" b="0" i="0" u="none" strike="noStrike" dirty="0" err="1">
                <a:solidFill>
                  <a:srgbClr val="000000"/>
                </a:solidFill>
                <a:latin typeface="Calibri"/>
              </a:rPr>
              <a:t>Похоронное</a:t>
            </a:r>
            <a:r>
              <a:rPr sz="1000" b="0" i="0" u="none" strike="noStrike" dirty="0">
                <a:solidFill>
                  <a:srgbClr val="000000"/>
                </a:solidFill>
                <a:latin typeface="Calibri"/>
              </a:rPr>
              <a:t> </a:t>
            </a:r>
            <a:r>
              <a:rPr sz="1000" b="0" i="0" u="none" strike="noStrike" dirty="0" err="1">
                <a:solidFill>
                  <a:srgbClr val="000000"/>
                </a:solidFill>
                <a:latin typeface="Calibri"/>
              </a:rPr>
              <a:t>бюро</a:t>
            </a:r>
            <a:r>
              <a:rPr sz="1000" b="0" i="0" u="none" strike="noStrike" dirty="0">
                <a:solidFill>
                  <a:srgbClr val="000000"/>
                </a:solidFill>
                <a:latin typeface="Calibri"/>
              </a:rPr>
              <a:t>, </a:t>
            </a:r>
            <a:r>
              <a:rPr sz="1000" b="0" i="0" u="none" strike="noStrike" dirty="0" err="1">
                <a:solidFill>
                  <a:srgbClr val="000000"/>
                </a:solidFill>
                <a:latin typeface="Calibri"/>
              </a:rPr>
              <a:t>штабмавзолей</a:t>
            </a:r>
            <a:r>
              <a:rPr sz="1000" b="0" i="0" u="none" strike="noStrike" dirty="0">
                <a:solidFill>
                  <a:srgbClr val="000000"/>
                </a:solidFill>
                <a:latin typeface="Calibri"/>
              </a:rPr>
              <a:t> и </a:t>
            </a:r>
            <a:r>
              <a:rPr sz="1000" b="0" i="0" u="none" strike="noStrike" dirty="0" err="1">
                <a:solidFill>
                  <a:srgbClr val="000000"/>
                </a:solidFill>
                <a:latin typeface="Calibri"/>
              </a:rPr>
              <a:t>друзьядетективы</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Рождественская детективная история про кладбище, похоронное бюро и расследование, которое ...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391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94910"/>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Red Violet. Больше чем магия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978-5-00281-312-4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«Вампиры из книжного клуба по пятницам»</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Новинка от gadezz, автора Бюро ненормальных дел и Мертвых мальчишек Гровроуза. Уютный осенний детектив про вампиров и книжный клуб, взросление и поиск своего я. </a:t>
            </a:r>
          </a:p>
        </p:txBody>
      </p:sp>
      <p:sp>
        <p:nvSpPr>
          <p:cNvPr id="12" name="TextBox 11"/>
          <p:cNvSpPr txBox="1"/>
          <p:nvPr/>
        </p:nvSpPr>
        <p:spPr>
          <a:xfrm>
            <a:off x="3238500" y="3476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Уютная</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в </a:t>
            </a:r>
            <a:r>
              <a:rPr sz="1000" b="0" i="0" u="none" strike="noStrike" dirty="0" err="1">
                <a:solidFill>
                  <a:srgbClr val="000000"/>
                </a:solidFill>
                <a:latin typeface="Calibri"/>
              </a:rPr>
              <a:t>духе</a:t>
            </a:r>
            <a:r>
              <a:rPr sz="1000" b="0" i="0" u="none" strike="noStrike" dirty="0">
                <a:solidFill>
                  <a:srgbClr val="000000"/>
                </a:solidFill>
                <a:latin typeface="Calibri"/>
              </a:rPr>
              <a:t> </a:t>
            </a:r>
            <a:r>
              <a:rPr sz="1000" b="0" i="0" u="none" strike="noStrike" dirty="0" err="1">
                <a:solidFill>
                  <a:srgbClr val="000000"/>
                </a:solidFill>
                <a:latin typeface="Calibri"/>
              </a:rPr>
              <a:t>Вампирского</a:t>
            </a:r>
            <a:r>
              <a:rPr sz="1000" b="0" i="0" u="none" strike="noStrike" dirty="0">
                <a:solidFill>
                  <a:srgbClr val="000000"/>
                </a:solidFill>
                <a:latin typeface="Calibri"/>
              </a:rPr>
              <a:t> </a:t>
            </a:r>
            <a:r>
              <a:rPr sz="1000" b="0" i="0" u="none" strike="noStrike" dirty="0" err="1">
                <a:solidFill>
                  <a:srgbClr val="000000"/>
                </a:solidFill>
                <a:latin typeface="Calibri"/>
              </a:rPr>
              <a:t>клуба</a:t>
            </a:r>
            <a:r>
              <a:rPr sz="1000" b="0" i="0" u="none" strike="noStrike" dirty="0">
                <a:solidFill>
                  <a:srgbClr val="000000"/>
                </a:solidFill>
                <a:latin typeface="Calibri"/>
              </a:rPr>
              <a:t> </a:t>
            </a:r>
            <a:r>
              <a:rPr sz="1000" b="0" i="0" u="none" strike="noStrike" dirty="0" err="1">
                <a:solidFill>
                  <a:srgbClr val="000000"/>
                </a:solidFill>
                <a:latin typeface="Calibri"/>
              </a:rPr>
              <a:t>вязания</a:t>
            </a:r>
            <a:r>
              <a:rPr sz="1000" b="0" i="0" u="none" strike="noStrike" dirty="0">
                <a:solidFill>
                  <a:srgbClr val="000000"/>
                </a:solidFill>
                <a:latin typeface="Calibri"/>
              </a:rPr>
              <a:t>
</a:t>
            </a:r>
            <a:r>
              <a:rPr sz="1000" b="0" i="0" u="none" strike="noStrike" dirty="0" err="1">
                <a:solidFill>
                  <a:srgbClr val="000000"/>
                </a:solidFill>
                <a:latin typeface="Calibri"/>
              </a:rPr>
              <a:t>Выпечка</a:t>
            </a:r>
            <a:r>
              <a:rPr sz="1000" b="0" i="0" u="none" strike="noStrike" dirty="0">
                <a:solidFill>
                  <a:srgbClr val="000000"/>
                </a:solidFill>
                <a:latin typeface="Calibri"/>
              </a:rPr>
              <a:t>, </a:t>
            </a:r>
            <a:r>
              <a:rPr sz="1000" b="0" i="0" u="none" strike="noStrike" dirty="0" err="1">
                <a:solidFill>
                  <a:srgbClr val="000000"/>
                </a:solidFill>
                <a:latin typeface="Calibri"/>
              </a:rPr>
              <a:t>вампиры</a:t>
            </a:r>
            <a:r>
              <a:rPr sz="1000" b="0" i="0" u="none" strike="noStrike" dirty="0">
                <a:solidFill>
                  <a:srgbClr val="000000"/>
                </a:solidFill>
                <a:latin typeface="Calibri"/>
              </a:rPr>
              <a:t>, </a:t>
            </a:r>
            <a:r>
              <a:rPr sz="1000" b="0" i="0" u="none" strike="noStrike" dirty="0" err="1">
                <a:solidFill>
                  <a:srgbClr val="000000"/>
                </a:solidFill>
                <a:latin typeface="Calibri"/>
              </a:rPr>
              <a:t>книжный</a:t>
            </a:r>
            <a:r>
              <a:rPr sz="1000" b="0" i="0" u="none" strike="noStrike" dirty="0">
                <a:solidFill>
                  <a:srgbClr val="000000"/>
                </a:solidFill>
                <a:latin typeface="Calibri"/>
              </a:rPr>
              <a:t> </a:t>
            </a:r>
            <a:r>
              <a:rPr sz="1000" b="0" i="0" u="none" strike="noStrike" dirty="0" err="1">
                <a:solidFill>
                  <a:srgbClr val="000000"/>
                </a:solidFill>
                <a:latin typeface="Calibri"/>
              </a:rPr>
              <a:t>клуб</a:t>
            </a:r>
            <a:r>
              <a:rPr sz="1000" b="0" i="0" u="none" strike="noStrike" dirty="0">
                <a:solidFill>
                  <a:srgbClr val="000000"/>
                </a:solidFill>
                <a:latin typeface="Calibri"/>
              </a:rPr>
              <a:t> и </a:t>
            </a:r>
            <a:r>
              <a:rPr sz="1000" b="0" i="0" u="none" strike="noStrike" dirty="0" err="1">
                <a:solidFill>
                  <a:srgbClr val="000000"/>
                </a:solidFill>
                <a:latin typeface="Calibri"/>
              </a:rPr>
              <a:t>поиск</a:t>
            </a:r>
            <a:r>
              <a:rPr sz="1000" b="0" i="0" u="none" strike="noStrike" dirty="0">
                <a:solidFill>
                  <a:srgbClr val="000000"/>
                </a:solidFill>
                <a:latin typeface="Calibri"/>
              </a:rPr>
              <a:t> </a:t>
            </a:r>
            <a:r>
              <a:rPr sz="1000" b="0" i="0" u="none" strike="noStrike" dirty="0" err="1">
                <a:solidFill>
                  <a:srgbClr val="000000"/>
                </a:solidFill>
                <a:latin typeface="Calibri"/>
              </a:rPr>
              <a:t>своего</a:t>
            </a:r>
            <a:r>
              <a:rPr sz="1000" b="0" i="0" u="none" strike="noStrike" dirty="0">
                <a:solidFill>
                  <a:srgbClr val="000000"/>
                </a:solidFill>
                <a:latin typeface="Calibri"/>
              </a:rPr>
              <a:t> я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автора</a:t>
            </a:r>
            <a:r>
              <a:rPr sz="1000" b="0" i="0" u="none" strike="noStrike" dirty="0">
                <a:solidFill>
                  <a:srgbClr val="000000"/>
                </a:solidFill>
                <a:latin typeface="Calibri"/>
              </a:rPr>
              <a:t> </a:t>
            </a:r>
            <a:r>
              <a:rPr sz="1000" b="0" i="0" u="none" strike="noStrike" dirty="0" err="1">
                <a:solidFill>
                  <a:srgbClr val="000000"/>
                </a:solidFill>
                <a:latin typeface="Calibri"/>
              </a:rPr>
              <a:t>Мертвых</a:t>
            </a:r>
            <a:r>
              <a:rPr sz="1000" b="0" i="0" u="none" strike="noStrike" dirty="0">
                <a:solidFill>
                  <a:srgbClr val="000000"/>
                </a:solidFill>
                <a:latin typeface="Calibri"/>
              </a:rPr>
              <a:t> </a:t>
            </a:r>
            <a:r>
              <a:rPr sz="1000" b="0" i="0" u="none" strike="noStrike" dirty="0" err="1">
                <a:solidFill>
                  <a:srgbClr val="000000"/>
                </a:solidFill>
                <a:latin typeface="Calibri"/>
              </a:rPr>
              <a:t>мальчишек</a:t>
            </a:r>
            <a:r>
              <a:rPr sz="1000" b="0" i="0" u="none" strike="noStrike" dirty="0">
                <a:solidFill>
                  <a:srgbClr val="000000"/>
                </a:solidFill>
                <a:latin typeface="Calibri"/>
              </a:rPr>
              <a:t> </a:t>
            </a:r>
            <a:r>
              <a:rPr sz="1000" b="0" i="0" u="none" strike="noStrike" dirty="0" err="1">
                <a:solidFill>
                  <a:srgbClr val="000000"/>
                </a:solidFill>
                <a:latin typeface="Calibri"/>
              </a:rPr>
              <a:t>Гровроуза</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Уютный осенний детектив про вампиров и книжный клуб, взросление и поиск своего я от автора...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Все каналы продвижения МИФ блогеры, СМИ, таргет, рассылки 300К, соцсети.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Skolkovo Business Review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978-5-00281-348-3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«Тактильная экономика. Как живой контакт развивает бизнес и города в эпоху цифровой усталости»</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Первое и единственное научно обоснованное руководство от топового эксперта МШУ Сколково о том, как создавать трансформирующий физический опыт для клиента, формировать доверие, долгосрочную лояльность и новую бизнесценность в эпоху искусственного интеллекта. </a:t>
            </a:r>
          </a:p>
        </p:txBody>
      </p:sp>
      <p:sp>
        <p:nvSpPr>
          <p:cNvPr id="12" name="TextBox 11"/>
          <p:cNvSpPr txBox="1"/>
          <p:nvPr/>
        </p:nvSpPr>
        <p:spPr>
          <a:xfrm>
            <a:off x="3238500" y="351853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5191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Как</a:t>
            </a:r>
            <a:r>
              <a:rPr sz="1000" b="0" i="0" u="none" strike="noStrike" dirty="0">
                <a:solidFill>
                  <a:srgbClr val="000000"/>
                </a:solidFill>
                <a:latin typeface="Calibri"/>
              </a:rPr>
              <a:t> </a:t>
            </a:r>
            <a:r>
              <a:rPr sz="1000" b="0" i="0" u="none" strike="noStrike" dirty="0" err="1">
                <a:solidFill>
                  <a:srgbClr val="000000"/>
                </a:solidFill>
                <a:latin typeface="Calibri"/>
              </a:rPr>
              <a:t>привлекать</a:t>
            </a:r>
            <a:r>
              <a:rPr sz="1000" b="0" i="0" u="none" strike="noStrike" dirty="0">
                <a:solidFill>
                  <a:srgbClr val="000000"/>
                </a:solidFill>
                <a:latin typeface="Calibri"/>
              </a:rPr>
              <a:t> </a:t>
            </a:r>
            <a:r>
              <a:rPr sz="1000" b="0" i="0" u="none" strike="noStrike" dirty="0" err="1">
                <a:solidFill>
                  <a:srgbClr val="000000"/>
                </a:solidFill>
                <a:latin typeface="Calibri"/>
              </a:rPr>
              <a:t>клиентов</a:t>
            </a:r>
            <a:r>
              <a:rPr sz="1000" b="0" i="0" u="none" strike="noStrike" dirty="0">
                <a:solidFill>
                  <a:srgbClr val="000000"/>
                </a:solidFill>
                <a:latin typeface="Calibri"/>
              </a:rPr>
              <a:t> </a:t>
            </a:r>
            <a:r>
              <a:rPr sz="1000" b="0" i="0" u="none" strike="noStrike" dirty="0" err="1">
                <a:solidFill>
                  <a:srgbClr val="000000"/>
                </a:solidFill>
                <a:latin typeface="Calibri"/>
              </a:rPr>
              <a:t>через</a:t>
            </a:r>
            <a:r>
              <a:rPr sz="1000" b="0" i="0" u="none" strike="noStrike" dirty="0">
                <a:solidFill>
                  <a:srgbClr val="000000"/>
                </a:solidFill>
                <a:latin typeface="Calibri"/>
              </a:rPr>
              <a:t> </a:t>
            </a:r>
            <a:r>
              <a:rPr sz="1000" b="0" i="0" u="none" strike="noStrike" dirty="0" err="1">
                <a:solidFill>
                  <a:srgbClr val="000000"/>
                </a:solidFill>
                <a:latin typeface="Calibri"/>
              </a:rPr>
              <a:t>сенсорный</a:t>
            </a:r>
            <a:r>
              <a:rPr sz="1000" b="0" i="0" u="none" strike="noStrike" dirty="0">
                <a:solidFill>
                  <a:srgbClr val="000000"/>
                </a:solidFill>
                <a:latin typeface="Calibri"/>
              </a:rPr>
              <a:t> </a:t>
            </a:r>
            <a:r>
              <a:rPr sz="1000" b="0" i="0" u="none" strike="noStrike" dirty="0" err="1">
                <a:solidFill>
                  <a:srgbClr val="000000"/>
                </a:solidFill>
                <a:latin typeface="Calibri"/>
              </a:rPr>
              <a:t>опыт</a:t>
            </a:r>
            <a:r>
              <a:rPr sz="1000" b="0" i="0" u="none" strike="noStrike" dirty="0">
                <a:solidFill>
                  <a:srgbClr val="000000"/>
                </a:solidFill>
                <a:latin typeface="Calibri"/>
              </a:rPr>
              <a:t>
</a:t>
            </a:r>
            <a:r>
              <a:rPr sz="1000" b="0" i="0" u="none" strike="noStrike" dirty="0" err="1">
                <a:solidFill>
                  <a:srgbClr val="000000"/>
                </a:solidFill>
                <a:latin typeface="Calibri"/>
              </a:rPr>
              <a:t>Кейсы</a:t>
            </a:r>
            <a:r>
              <a:rPr sz="1000" b="0" i="0" u="none" strike="noStrike" dirty="0">
                <a:solidFill>
                  <a:srgbClr val="000000"/>
                </a:solidFill>
                <a:latin typeface="Calibri"/>
              </a:rPr>
              <a:t> </a:t>
            </a:r>
            <a:r>
              <a:rPr sz="1000" b="0" i="0" u="none" strike="noStrike" dirty="0" err="1">
                <a:solidFill>
                  <a:srgbClr val="000000"/>
                </a:solidFill>
                <a:latin typeface="Calibri"/>
              </a:rPr>
              <a:t>Кофемании</a:t>
            </a:r>
            <a:r>
              <a:rPr sz="1000" b="0" i="0" u="none" strike="noStrike" dirty="0">
                <a:solidFill>
                  <a:srgbClr val="000000"/>
                </a:solidFill>
                <a:latin typeface="Calibri"/>
              </a:rPr>
              <a:t>, </a:t>
            </a:r>
            <a:r>
              <a:rPr sz="1000" b="0" i="0" u="none" strike="noStrike" dirty="0" err="1">
                <a:solidFill>
                  <a:srgbClr val="000000"/>
                </a:solidFill>
                <a:latin typeface="Calibri"/>
              </a:rPr>
              <a:t>Зарядья</a:t>
            </a:r>
            <a:r>
              <a:rPr sz="1000" b="0" i="0" u="none" strike="noStrike" dirty="0">
                <a:solidFill>
                  <a:srgbClr val="000000"/>
                </a:solidFill>
                <a:latin typeface="Calibri"/>
              </a:rPr>
              <a:t>, ГЭС2
</a:t>
            </a:r>
            <a:r>
              <a:rPr sz="1000" b="0" i="0" u="none" strike="noStrike" dirty="0" err="1">
                <a:solidFill>
                  <a:srgbClr val="000000"/>
                </a:solidFill>
                <a:latin typeface="Calibri"/>
              </a:rPr>
              <a:t>Чеклисты</a:t>
            </a:r>
            <a:r>
              <a:rPr sz="1000" b="0" i="0" u="none" strike="noStrike" dirty="0">
                <a:solidFill>
                  <a:srgbClr val="000000"/>
                </a:solidFill>
                <a:latin typeface="Calibri"/>
              </a:rPr>
              <a:t>, </a:t>
            </a:r>
            <a:r>
              <a:rPr sz="1000" b="0" i="0" u="none" strike="noStrike" dirty="0" err="1">
                <a:solidFill>
                  <a:srgbClr val="000000"/>
                </a:solidFill>
                <a:latin typeface="Calibri"/>
              </a:rPr>
              <a:t>карты</a:t>
            </a:r>
            <a:r>
              <a:rPr sz="1000" b="0" i="0" u="none" strike="noStrike" dirty="0">
                <a:solidFill>
                  <a:srgbClr val="000000"/>
                </a:solidFill>
                <a:latin typeface="Calibri"/>
              </a:rPr>
              <a:t> и </a:t>
            </a:r>
            <a:r>
              <a:rPr sz="1000" b="0" i="0" u="none" strike="noStrike" dirty="0" err="1">
                <a:solidFill>
                  <a:srgbClr val="000000"/>
                </a:solidFill>
                <a:latin typeface="Calibri"/>
              </a:rPr>
              <a:t>методики</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работы</a:t>
            </a:r>
            <a:r>
              <a:rPr sz="1000" b="0" i="0" u="none" strike="noStrike" dirty="0">
                <a:solidFill>
                  <a:srgbClr val="000000"/>
                </a:solidFill>
                <a:latin typeface="Calibri"/>
              </a:rPr>
              <a:t> </a:t>
            </a:r>
            <a:r>
              <a:rPr sz="1000" b="0" i="0" u="none" strike="noStrike" dirty="0" err="1">
                <a:solidFill>
                  <a:srgbClr val="000000"/>
                </a:solidFill>
                <a:latin typeface="Calibri"/>
              </a:rPr>
              <a:t>над</a:t>
            </a:r>
            <a:r>
              <a:rPr sz="1000" b="0" i="0" u="none" strike="noStrike" dirty="0">
                <a:solidFill>
                  <a:srgbClr val="000000"/>
                </a:solidFill>
                <a:latin typeface="Calibri"/>
              </a:rPr>
              <a:t> </a:t>
            </a:r>
            <a:r>
              <a:rPr sz="1000" b="0" i="0" u="none" strike="noStrike" dirty="0" err="1">
                <a:solidFill>
                  <a:srgbClr val="000000"/>
                </a:solidFill>
                <a:latin typeface="Calibri"/>
              </a:rPr>
              <a:t>реальными</a:t>
            </a:r>
            <a:r>
              <a:rPr sz="1000" b="0" i="0" u="none" strike="noStrike" dirty="0">
                <a:solidFill>
                  <a:srgbClr val="000000"/>
                </a:solidFill>
                <a:latin typeface="Calibri"/>
              </a:rPr>
              <a:t> </a:t>
            </a:r>
            <a:r>
              <a:rPr sz="1000" b="0" i="0" u="none" strike="noStrike" dirty="0" err="1">
                <a:solidFill>
                  <a:srgbClr val="000000"/>
                </a:solidFill>
                <a:latin typeface="Calibri"/>
              </a:rPr>
              <a:t>проектами</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Системное научно обоснованное руководство от топового эксперта Сколково о том, как создава...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42279"/>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23279"/>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Tok. Вкусная коллекция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978-5-04-243833-2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«Убийственные печеньки»</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4" name="Прямоугольник 13"/>
          <p:cNvSpPr/>
          <p:nvPr/>
        </p:nvSpPr>
        <p:spPr>
          <a:xfrm>
            <a:off x="3238500" y="2994660"/>
            <a:ext cx="5905500" cy="2862322"/>
          </a:xfrm>
          <a:prstGeom prst="rect">
            <a:avLst/>
          </a:prstGeom>
        </p:spPr>
        <p:txBody>
          <a:bodyPr wrap="square">
            <a:spAutoFit/>
          </a:bodyPr>
          <a:lstStyle/>
          <a:p>
            <a:r>
              <a:rPr lang="ru-RU" sz="1000" dirty="0" smtClean="0"/>
              <a:t>"ИДЕАЛЬНОЕ УЮТНОЕ ЧТЕНИЕ ДЛЯ ПОКЛОННИКОВ «УБИЙСТВ И КЕКСИКОВ» ПИТЕРА БОЛАНДА, «ОПАСНОЙ ИГРЫ БАБУЛИ» КРИСТЕН ПЕРРИН И «РЕЦЕПТА УБИЙСТВА ДЛЯ НАСТОЯЩЕЙ ЛЕНТЯЙКИ» М. С. БИТОН.  БЕСТСЕЛЛЕР, ПОКОРИВШИЙ СЕРДЦА ЧИТАТЕЛЕЙ ПО ВСЕМУ МИРУ.  ТЕКСТ КНИГИ ДОПОЛНЕН АВТОРСКИМИ РЕЦЕПТАМИ ВЫПЕЧКИ ПО СЮЖЕТУ.  В ИЗДАНИЕ ВОШЕЛ БОНУСНЫЙ РОЖДЕСТВЕНСКИЙ РАССКАЗ С ПРАЗДНИЧНЫМИ РЕЦЕПТАМИ.  Никто не умеет так мастерски распутывать захватывающие детективные тайны, как Ханна </a:t>
            </a:r>
            <a:r>
              <a:rPr lang="ru-RU" sz="1000" dirty="0" err="1" smtClean="0"/>
              <a:t>Свенсен</a:t>
            </a:r>
            <a:r>
              <a:rPr lang="ru-RU" sz="1000" dirty="0" smtClean="0"/>
              <a:t>, которая печет десерты и чьи имбирные пряники такие же терпкие, как и ее шутки. И все началось на этих страницах: с пекарни, убийства и неожиданно скандальных шоколадных </a:t>
            </a:r>
            <a:r>
              <a:rPr lang="ru-RU" sz="1000" dirty="0" err="1" smtClean="0"/>
              <a:t>печенек</a:t>
            </a:r>
            <a:r>
              <a:rPr lang="ru-RU" sz="1000" dirty="0" smtClean="0"/>
              <a:t>.   Ханне </a:t>
            </a:r>
            <a:r>
              <a:rPr lang="ru-RU" sz="1000" dirty="0" err="1" smtClean="0"/>
              <a:t>Свенсен</a:t>
            </a:r>
            <a:r>
              <a:rPr lang="ru-RU" sz="1000" dirty="0" smtClean="0"/>
              <a:t> хватает хлопот. В маленьком городке </a:t>
            </a:r>
            <a:r>
              <a:rPr lang="ru-RU" sz="1000" dirty="0" err="1" smtClean="0"/>
              <a:t>Лейк</a:t>
            </a:r>
            <a:r>
              <a:rPr lang="ru-RU" sz="1000" dirty="0" smtClean="0"/>
              <a:t>-Иден она управляет самой популярной кофейней «</a:t>
            </a:r>
            <a:r>
              <a:rPr lang="ru-RU" sz="1000" dirty="0" err="1" smtClean="0"/>
              <a:t>Печеньки</a:t>
            </a:r>
            <a:r>
              <a:rPr lang="ru-RU" sz="1000" dirty="0" smtClean="0"/>
              <a:t> к чаю». Вести бизнес нелегко, особенно, когда на задворках собственного кафе находишь тело местного молочника с фермы «Милая буренка». И, что еще хуже — в руке с самым популярным печеньем.  Такая реклама Ханне точно не нужна, но, к счастью, ее зять Билл — полицейский. И он соглашается не разглашать эту неприятную информацию в обмен на помощь в расследовании. В их городке убийства — редкость, и большого опыта у него нет. А вот с Ханной, особенно за чашечкой ароматного кофе с вкуснейшей выпечкой, местные жители с готовностью поделятся сплетнями. К тому же ее природное любопытство и страсть к детективам точно должны помочь ей распутать это странное дело.  Отбиваясь от нападок матери, активно пытающейся свести дочь со всеми холостяками городка, Ханна пускается в опасное детективное приключение, которое может стоить ей сладкой жизни.  </a:t>
            </a:r>
            <a:endParaRPr lang="ru-RU" sz="10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Tok. Главный детектив года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978-5-04-243839-4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«Что случилось с Ниной»</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Нина и Саймон  идеальная пара. Молодые, веселые и безмерно влюбленные. Но все меняется, когда они уезжают на выходные в семейный домик Саймона в Вермонте, а возвращается только он один 
Никто ничего не знает. Объяснения Саймона о том, что произошло в их последние часы вместе,... </a:t>
            </a:r>
            <a:r>
              <a:rPr sz="1000" b="0" i="1" u="none" strike="noStrike">
                <a:solidFill>
                  <a:srgbClr val="295FE9"/>
                </a:solidFill>
                <a:latin typeface="Calibri"/>
                <a:hlinkClick r:id="rId5" tooltip="Посмотреть в Витрине"/>
              </a:rPr>
              <a:t>подробнее</a:t>
            </a:r>
          </a:p>
        </p:txBody>
      </p:sp>
      <p:sp>
        <p:nvSpPr>
          <p:cNvPr id="16" name="Прямоугольник 15"/>
          <p:cNvSpPr/>
          <p:nvPr/>
        </p:nvSpPr>
        <p:spPr>
          <a:xfrm>
            <a:off x="3238500" y="3065621"/>
            <a:ext cx="5905500" cy="1169551"/>
          </a:xfrm>
          <a:prstGeom prst="rect">
            <a:avLst/>
          </a:prstGeom>
        </p:spPr>
        <p:txBody>
          <a:bodyPr wrap="square">
            <a:spAutoFit/>
          </a:bodyPr>
          <a:lstStyle/>
          <a:p>
            <a:r>
              <a:rPr lang="ru-RU" sz="1000" dirty="0" smtClean="0"/>
              <a:t>"«Что случилось с Ниной» — детектив с элементами психологического триллера о внезапном исчезновении молодой женщины и о том, как личная трагедия превращается в публичный конфликт. Частная история быстро выходит за пределы семьи и следствия: на первый план выходят давление общественного мнения, борьба за право говорить первым и попытка удержать правду среди шума чужих версий. Действие связано с Вермонтом, где замкнутое пространство небольшого сообщества усиливает напряжение. Здесь важен не только вопрос, что произошло, но и то, кто сумеет навязать свою картину случившегося. </a:t>
            </a:r>
            <a:endParaRPr lang="ru-RU" sz="10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Tok. Рождественские убийства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978-5-04-249000-2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1338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«Игра тайного Санты. Смертельный адвент-календарь»</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Надеясь сплотить семью, Адам Грей устраивает отпуск в уединенной хижине на склонах заснеженной горы. Однако события принимают мрачный оборот, когда ктото начинает оставлять странные подарки в рождественском чулке, прикрепленном к двери сарая.
Каждое утро приносит чтото новое  и с каждым днем содержимое чу... </a:t>
            </a:r>
            <a:r>
              <a:rPr sz="1000" b="0" i="1" u="none" strike="noStrike">
                <a:solidFill>
                  <a:srgbClr val="295FE9"/>
                </a:solidFill>
                <a:latin typeface="Calibri"/>
                <a:hlinkClick r:id="rId5" tooltip="Посмотреть в Витрине"/>
              </a:rPr>
              <a:t>подробнее</a:t>
            </a:r>
          </a:p>
        </p:txBody>
      </p:sp>
      <p:sp>
        <p:nvSpPr>
          <p:cNvPr id="16" name="Прямоугольник 15"/>
          <p:cNvSpPr/>
          <p:nvPr/>
        </p:nvSpPr>
        <p:spPr>
          <a:xfrm>
            <a:off x="3238500" y="2923163"/>
            <a:ext cx="5905500" cy="1477328"/>
          </a:xfrm>
          <a:prstGeom prst="rect">
            <a:avLst/>
          </a:prstGeom>
        </p:spPr>
        <p:txBody>
          <a:bodyPr wrap="square">
            <a:spAutoFit/>
          </a:bodyPr>
          <a:lstStyle/>
          <a:p>
            <a:r>
              <a:rPr lang="ru-RU" sz="1000" dirty="0" smtClean="0"/>
              <a:t>"СМЕРТЕЛЬНЫЙ АДВЕНТ-</a:t>
            </a:r>
            <a:r>
              <a:rPr lang="ru-RU" sz="1000" dirty="0" err="1" smtClean="0"/>
              <a:t>КАЛЕНДАРЬДвадцать</a:t>
            </a:r>
            <a:r>
              <a:rPr lang="ru-RU" sz="1000" dirty="0" smtClean="0"/>
              <a:t> пять дней до Рождества… или смерти.  Надеясь сплотить семью, Адам Грей устраивает отпуск в уединенной хижине на склонах заснеженной горы. Однако события принимают мрачный оборот, когда кто-то начинает оставлять странные подарки в рождественском чулке, прикрепленном к двери сарая. Каждое утро приносит что-то новое — и с каждым днем содержимое чулка становится все более ужасающим. Вскоре семья приходит к леденящему душу осознанию: их втянули в безумную игру «Тайный Санта», и если они хотят выжить, им придется бороться изо всех сил. И сотворить настоящее чудо…  Захватывающий рождественский детективный триллер о семье, страшных тайнах и втором шансе. Идеальная книга для зимнего чтения: напряженная, атмосферная и по-настоящему праздничная."</a:t>
            </a:r>
            <a:endParaRPr lang="ru-RU" sz="10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Tok. Японские пазлы. Детективы, взорвавшие жанр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978-5-04-243114-2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«Шесть лживых студентов»</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НЕЗАКОННОЕ ПОТРЕБЛЕНИЕ НАРКОТИЧЕСКИХ СРЕДСТВ, ПСИХОТРОПНЫХ ВЕЩЕСТВ, ИХ АНАЛОГОВ ПРИЧИНЯЕТ ... </a:t>
            </a:r>
            <a:r>
              <a:rPr sz="1000" b="0" i="1" u="none" strike="noStrike">
                <a:solidFill>
                  <a:srgbClr val="295FE9"/>
                </a:solidFill>
                <a:latin typeface="Calibri"/>
                <a:hlinkClick r:id="rId5" tooltip="Посмотреть в Витрине"/>
              </a:rPr>
              <a:t>подробнее</a:t>
            </a:r>
          </a:p>
        </p:txBody>
      </p:sp>
      <p:sp>
        <p:nvSpPr>
          <p:cNvPr id="16" name="Прямоугольник 15"/>
          <p:cNvSpPr/>
          <p:nvPr/>
        </p:nvSpPr>
        <p:spPr>
          <a:xfrm>
            <a:off x="3238500" y="2918462"/>
            <a:ext cx="5905500" cy="1785104"/>
          </a:xfrm>
          <a:prstGeom prst="rect">
            <a:avLst/>
          </a:prstGeom>
        </p:spPr>
        <p:txBody>
          <a:bodyPr wrap="square">
            <a:spAutoFit/>
          </a:bodyPr>
          <a:lstStyle/>
          <a:p>
            <a:r>
              <a:rPr lang="ru-RU" sz="1000" dirty="0" smtClean="0"/>
              <a:t>"НЕЗАКОННОЕ ПОТРЕБЛЕНИЕ НАРКОТИЧЕСКИХ СРЕДСТВ, ПСИХОТРОПНЫХ ВЕЩЕСТВ, ИХ АНАЛОГОВ ПРИЧИНЯЕТ ВРЕД ЗДОРОВЬЮ, ИХ НЕЗАКОННЫЙ ОБОРОТ ЗАПРЕЩЕН И ВЛЕЧЕТ УСТАНОВЛЕННУЮ ЗАКОНОДАТЕЛЬСТВОМ ОТВЕТСТВЕННОСТЬДЕТЕКТИВ №1 В ЯПОНИИ В 2022 Г. — ПРОДАНО СВЫШЕ МИЛЛИОНА КНИГ. ПСИХОЛОГИЧЕСКИЙ ЭКСПЕРИМЕНТ В ЗАПЕРТОЙ КОМНАТЕ ОБЕРНУЛСЯ ИГРОЙ НА ВЫЖИВАНИЕ.  Стремительно растущая IT-компания впервые открывает вакансию для выпускников. Из сотен кандидатов всего лишь шесть лучших проходят в финал. И — сюрприз! — они должны сами единогласно выбрать, кто из них получит работу мечты.  3 правила финального этапа: 1. Не покидать комнату. 2. Выбрать победителя за 2,5 часа. 3. Ради победы — можно всё.  Их резюме — безупречны. Но их тайны — отвратительны. Кто-то пронес в комнату шесть запечатанных конвертов — с шестью разоблачениями каждого студента.   В этой комнате не будут искать лучшего. Здесь будут уничтожать тех, чей грех — страшнее. Одного за другим.  Но самая опасная ложь откроется последней…</a:t>
            </a:r>
            <a:endParaRPr lang="ru-RU" sz="10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Ароматерапия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978-5-00281-322-3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2481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«Чайная под солнцем Тосканы»</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Вдохновляющая история внутреннего преображения героини от автора более 30 романов о сильных женщинах, путешествиях, красивых местах и новых началах. </a:t>
            </a:r>
          </a:p>
        </p:txBody>
      </p:sp>
      <p:sp>
        <p:nvSpPr>
          <p:cNvPr id="12" name="TextBox 11"/>
          <p:cNvSpPr txBox="1"/>
          <p:nvPr/>
        </p:nvSpPr>
        <p:spPr>
          <a:xfrm>
            <a:off x="3238500" y="3476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Необычное</a:t>
            </a:r>
            <a:r>
              <a:rPr sz="1000" b="0" i="0" u="none" strike="noStrike" dirty="0">
                <a:solidFill>
                  <a:srgbClr val="000000"/>
                </a:solidFill>
                <a:latin typeface="Calibri"/>
              </a:rPr>
              <a:t> </a:t>
            </a:r>
            <a:r>
              <a:rPr sz="1000" b="0" i="0" u="none" strike="noStrike" dirty="0" err="1">
                <a:solidFill>
                  <a:srgbClr val="000000"/>
                </a:solidFill>
                <a:latin typeface="Calibri"/>
              </a:rPr>
              <a:t>сочетание</a:t>
            </a:r>
            <a:r>
              <a:rPr sz="1000" b="0" i="0" u="none" strike="noStrike" dirty="0">
                <a:solidFill>
                  <a:srgbClr val="000000"/>
                </a:solidFill>
                <a:latin typeface="Calibri"/>
              </a:rPr>
              <a:t> </a:t>
            </a:r>
            <a:r>
              <a:rPr sz="1000" b="0" i="0" u="none" strike="noStrike" dirty="0" err="1">
                <a:solidFill>
                  <a:srgbClr val="000000"/>
                </a:solidFill>
                <a:latin typeface="Calibri"/>
              </a:rPr>
              <a:t>британской</a:t>
            </a:r>
            <a:r>
              <a:rPr sz="1000" b="0" i="0" u="none" strike="noStrike" dirty="0">
                <a:solidFill>
                  <a:srgbClr val="000000"/>
                </a:solidFill>
                <a:latin typeface="Calibri"/>
              </a:rPr>
              <a:t> </a:t>
            </a:r>
            <a:r>
              <a:rPr sz="1000" b="0" i="0" u="none" strike="noStrike" dirty="0" err="1">
                <a:solidFill>
                  <a:srgbClr val="000000"/>
                </a:solidFill>
                <a:latin typeface="Calibri"/>
              </a:rPr>
              <a:t>традиции</a:t>
            </a:r>
            <a:r>
              <a:rPr sz="1000" b="0" i="0" u="none" strike="noStrike" dirty="0">
                <a:solidFill>
                  <a:srgbClr val="000000"/>
                </a:solidFill>
                <a:latin typeface="Calibri"/>
              </a:rPr>
              <a:t> и </a:t>
            </a:r>
            <a:r>
              <a:rPr sz="1000" b="0" i="0" u="none" strike="noStrike" dirty="0" err="1">
                <a:solidFill>
                  <a:srgbClr val="000000"/>
                </a:solidFill>
                <a:latin typeface="Calibri"/>
              </a:rPr>
              <a:t>итальянского</a:t>
            </a:r>
            <a:r>
              <a:rPr sz="1000" b="0" i="0" u="none" strike="noStrike" dirty="0">
                <a:solidFill>
                  <a:srgbClr val="000000"/>
                </a:solidFill>
                <a:latin typeface="Calibri"/>
              </a:rPr>
              <a:t> </a:t>
            </a:r>
            <a:r>
              <a:rPr sz="1000" b="0" i="0" u="none" strike="noStrike" dirty="0" err="1">
                <a:solidFill>
                  <a:srgbClr val="000000"/>
                </a:solidFill>
                <a:latin typeface="Calibri"/>
              </a:rPr>
              <a:t>колорита</a:t>
            </a:r>
            <a:r>
              <a:rPr sz="1000" b="0" i="0" u="none" strike="noStrike" dirty="0">
                <a:solidFill>
                  <a:srgbClr val="000000"/>
                </a:solidFill>
                <a:latin typeface="Calibri"/>
              </a:rPr>
              <a:t>
</a:t>
            </a:r>
            <a:r>
              <a:rPr sz="1000" b="0" i="0" u="none" strike="noStrike" dirty="0" err="1">
                <a:solidFill>
                  <a:srgbClr val="000000"/>
                </a:solidFill>
                <a:latin typeface="Calibri"/>
              </a:rPr>
              <a:t>Яркая</a:t>
            </a:r>
            <a:r>
              <a:rPr sz="1000" b="0" i="0" u="none" strike="noStrike" dirty="0">
                <a:solidFill>
                  <a:srgbClr val="000000"/>
                </a:solidFill>
                <a:latin typeface="Calibri"/>
              </a:rPr>
              <a:t> </a:t>
            </a:r>
            <a:r>
              <a:rPr sz="1000" b="0" i="0" u="none" strike="noStrike" dirty="0" err="1">
                <a:solidFill>
                  <a:srgbClr val="000000"/>
                </a:solidFill>
                <a:latin typeface="Calibri"/>
              </a:rPr>
              <a:t>сенсорная</a:t>
            </a:r>
            <a:r>
              <a:rPr sz="1000" b="0" i="0" u="none" strike="noStrike" dirty="0">
                <a:solidFill>
                  <a:srgbClr val="000000"/>
                </a:solidFill>
                <a:latin typeface="Calibri"/>
              </a:rPr>
              <a:t> </a:t>
            </a:r>
            <a:r>
              <a:rPr sz="1000" b="0" i="0" u="none" strike="noStrike" dirty="0" err="1">
                <a:solidFill>
                  <a:srgbClr val="000000"/>
                </a:solidFill>
                <a:latin typeface="Calibri"/>
              </a:rPr>
              <a:t>проза</a:t>
            </a:r>
            <a:r>
              <a:rPr sz="1000" b="0" i="0" u="none" strike="noStrike" dirty="0">
                <a:solidFill>
                  <a:srgbClr val="000000"/>
                </a:solidFill>
                <a:latin typeface="Calibri"/>
              </a:rPr>
              <a:t> </a:t>
            </a:r>
            <a:r>
              <a:rPr sz="1000" b="0" i="0" u="none" strike="noStrike" dirty="0" err="1">
                <a:solidFill>
                  <a:srgbClr val="000000"/>
                </a:solidFill>
                <a:latin typeface="Calibri"/>
              </a:rPr>
              <a:t>чай</a:t>
            </a:r>
            <a:r>
              <a:rPr sz="1000" b="0" i="0" u="none" strike="noStrike" dirty="0">
                <a:solidFill>
                  <a:srgbClr val="000000"/>
                </a:solidFill>
                <a:latin typeface="Calibri"/>
              </a:rPr>
              <a:t>, </a:t>
            </a:r>
            <a:r>
              <a:rPr sz="1000" b="0" i="0" u="none" strike="noStrike" dirty="0" err="1">
                <a:solidFill>
                  <a:srgbClr val="000000"/>
                </a:solidFill>
                <a:latin typeface="Calibri"/>
              </a:rPr>
              <a:t>выпечка</a:t>
            </a:r>
            <a:r>
              <a:rPr sz="1000" b="0" i="0" u="none" strike="noStrike" dirty="0">
                <a:solidFill>
                  <a:srgbClr val="000000"/>
                </a:solidFill>
                <a:latin typeface="Calibri"/>
              </a:rPr>
              <a:t>, </a:t>
            </a:r>
            <a:r>
              <a:rPr sz="1000" b="0" i="0" u="none" strike="noStrike" dirty="0" err="1">
                <a:solidFill>
                  <a:srgbClr val="000000"/>
                </a:solidFill>
                <a:latin typeface="Calibri"/>
              </a:rPr>
              <a:t>лимоны</a:t>
            </a:r>
            <a:r>
              <a:rPr sz="1000" b="0" i="0" u="none" strike="noStrike" dirty="0">
                <a:solidFill>
                  <a:srgbClr val="000000"/>
                </a:solidFill>
                <a:latin typeface="Calibri"/>
              </a:rPr>
              <a:t>, </a:t>
            </a:r>
            <a:r>
              <a:rPr sz="1000" b="0" i="0" u="none" strike="noStrike" dirty="0" err="1">
                <a:solidFill>
                  <a:srgbClr val="000000"/>
                </a:solidFill>
                <a:latin typeface="Calibri"/>
              </a:rPr>
              <a:t>жасмин</a:t>
            </a:r>
            <a:r>
              <a:rPr sz="1000" b="0" i="0" u="none" strike="noStrike" dirty="0">
                <a:solidFill>
                  <a:srgbClr val="000000"/>
                </a:solidFill>
                <a:latin typeface="Calibri"/>
              </a:rPr>
              <a:t>, </a:t>
            </a:r>
            <a:r>
              <a:rPr sz="1000" b="0" i="0" u="none" strike="noStrike" dirty="0" err="1">
                <a:solidFill>
                  <a:srgbClr val="000000"/>
                </a:solidFill>
                <a:latin typeface="Calibri"/>
              </a:rPr>
              <a:t>кофе</a:t>
            </a:r>
            <a:r>
              <a:rPr sz="1000" b="0" i="0" u="none" strike="noStrike" dirty="0">
                <a:solidFill>
                  <a:srgbClr val="000000"/>
                </a:solidFill>
                <a:latin typeface="Calibri"/>
              </a:rPr>
              <a:t>, </a:t>
            </a:r>
            <a:r>
              <a:rPr sz="1000" b="0" i="0" u="none" strike="noStrike" dirty="0" err="1">
                <a:solidFill>
                  <a:srgbClr val="000000"/>
                </a:solidFill>
                <a:latin typeface="Calibri"/>
              </a:rPr>
              <a:t>летние</a:t>
            </a:r>
            <a:r>
              <a:rPr sz="1000" b="0" i="0" u="none" strike="noStrike" dirty="0">
                <a:solidFill>
                  <a:srgbClr val="000000"/>
                </a:solidFill>
                <a:latin typeface="Calibri"/>
              </a:rPr>
              <a:t> </a:t>
            </a:r>
            <a:r>
              <a:rPr sz="1000" b="0" i="0" u="none" strike="noStrike" dirty="0" err="1">
                <a:solidFill>
                  <a:srgbClr val="000000"/>
                </a:solidFill>
                <a:latin typeface="Calibri"/>
              </a:rPr>
              <a:t>вечера</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a:t>
            </a:r>
            <a:r>
              <a:rPr sz="1000" b="0" i="0" u="none" strike="noStrike" dirty="0" err="1">
                <a:solidFill>
                  <a:srgbClr val="000000"/>
                </a:solidFill>
                <a:latin typeface="Calibri"/>
              </a:rPr>
              <a:t>внутреннего</a:t>
            </a:r>
            <a:r>
              <a:rPr sz="1000" b="0" i="0" u="none" strike="noStrike" dirty="0">
                <a:solidFill>
                  <a:srgbClr val="000000"/>
                </a:solidFill>
                <a:latin typeface="Calibri"/>
              </a:rPr>
              <a:t> </a:t>
            </a:r>
            <a:r>
              <a:rPr sz="1000" b="0" i="0" u="none" strike="noStrike" dirty="0" err="1">
                <a:solidFill>
                  <a:srgbClr val="000000"/>
                </a:solidFill>
                <a:latin typeface="Calibri"/>
              </a:rPr>
              <a:t>преображения</a:t>
            </a:r>
            <a:r>
              <a:rPr sz="1000" b="0" i="0" u="none" strike="noStrike" dirty="0">
                <a:solidFill>
                  <a:srgbClr val="000000"/>
                </a:solidFill>
                <a:latin typeface="Calibri"/>
              </a:rPr>
              <a:t> </a:t>
            </a:r>
            <a:r>
              <a:rPr sz="1000" b="0" i="0" u="none" strike="noStrike" dirty="0" err="1">
                <a:solidFill>
                  <a:srgbClr val="000000"/>
                </a:solidFill>
                <a:latin typeface="Calibri"/>
              </a:rPr>
              <a:t>героини</a:t>
            </a:r>
            <a:r>
              <a:rPr sz="1000" b="0" i="0" u="none" strike="noStrike" dirty="0">
                <a:solidFill>
                  <a:srgbClr val="000000"/>
                </a:solidFill>
                <a:latin typeface="Calibri"/>
              </a:rPr>
              <a:t>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чернобелого</a:t>
            </a:r>
            <a:r>
              <a:rPr sz="1000" b="0" i="0" u="none" strike="noStrike" dirty="0">
                <a:solidFill>
                  <a:srgbClr val="000000"/>
                </a:solidFill>
                <a:latin typeface="Calibri"/>
              </a:rPr>
              <a:t> </a:t>
            </a:r>
            <a:r>
              <a:rPr sz="1000" b="0" i="0" u="none" strike="noStrike" dirty="0" err="1">
                <a:solidFill>
                  <a:srgbClr val="000000"/>
                </a:solidFill>
                <a:latin typeface="Calibri"/>
              </a:rPr>
              <a:t>восприятия</a:t>
            </a:r>
            <a:r>
              <a:rPr sz="1000" b="0" i="0" u="none" strike="noStrike" dirty="0">
                <a:solidFill>
                  <a:srgbClr val="000000"/>
                </a:solidFill>
                <a:latin typeface="Calibri"/>
              </a:rPr>
              <a:t> </a:t>
            </a:r>
            <a:r>
              <a:rPr sz="1000" b="0" i="0" u="none" strike="noStrike" dirty="0" err="1">
                <a:solidFill>
                  <a:srgbClr val="000000"/>
                </a:solidFill>
                <a:latin typeface="Calibri"/>
              </a:rPr>
              <a:t>мира</a:t>
            </a:r>
            <a:r>
              <a:rPr sz="1000" b="0" i="0" u="none" strike="noStrike" dirty="0">
                <a:solidFill>
                  <a:srgbClr val="000000"/>
                </a:solidFill>
                <a:latin typeface="Calibri"/>
              </a:rPr>
              <a:t> к </a:t>
            </a:r>
            <a:r>
              <a:rPr sz="1000" b="0" i="0" u="none" strike="noStrike" dirty="0" err="1">
                <a:solidFill>
                  <a:srgbClr val="000000"/>
                </a:solidFill>
                <a:latin typeface="Calibri"/>
              </a:rPr>
              <a:t>жизни</a:t>
            </a:r>
            <a:r>
              <a:rPr sz="1000" b="0" i="0" u="none" strike="noStrike" dirty="0">
                <a:solidFill>
                  <a:srgbClr val="000000"/>
                </a:solidFill>
                <a:latin typeface="Calibri"/>
              </a:rPr>
              <a:t> в </a:t>
            </a:r>
            <a:r>
              <a:rPr sz="1000" b="0" i="0" u="none" strike="noStrike" dirty="0" err="1">
                <a:solidFill>
                  <a:srgbClr val="000000"/>
                </a:solidFill>
                <a:latin typeface="Calibri"/>
              </a:rPr>
              <a:t>цвете</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свои тридцать четыре Тилли привыкла жить осторожно чернобелые фотографии, крепкий кофе и никаких лишних надежд. Но после пожара, уничтожившего ее галерею, и предательства любимого человека привычный мир рушится. И Тилли отправляется в солнечную Тоскану  присмотреть за чайной сестры. В маленьком СанВинче...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Архив коротких историй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978-5-00281-273-8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«Два лика Новогодья»</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Новогодние рассказы современных авторов. 12 рассказов  как 12 ударов курантов разделяют прошлое и будущее. Ника Веймар, Эмили Ли, Лина Смит, Влада Виксен, Виолетта Гузино, Дарья Жук, Аксана Кобинец, Диана Лебедь, Юлия Макаревич, Эль Рудая, Ирис Харди, Мария Волконская искусно плетут ткань повествования, будто знают то, что обычно скрыто завесой тайны. </a:t>
            </a:r>
          </a:p>
        </p:txBody>
      </p:sp>
      <p:sp>
        <p:nvSpPr>
          <p:cNvPr id="12" name="TextBox 11"/>
          <p:cNvSpPr txBox="1"/>
          <p:nvPr/>
        </p:nvSpPr>
        <p:spPr>
          <a:xfrm>
            <a:off x="3238500" y="3571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90525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rPr>
              <a:t>12 </a:t>
            </a:r>
            <a:r>
              <a:rPr sz="1000" b="0" i="0" u="none" strike="noStrike" dirty="0" err="1">
                <a:solidFill>
                  <a:srgbClr val="000000"/>
                </a:solidFill>
                <a:latin typeface="Calibri"/>
              </a:rPr>
              <a:t>светлых</a:t>
            </a:r>
            <a:r>
              <a:rPr sz="1000" b="0" i="0" u="none" strike="noStrike" dirty="0">
                <a:solidFill>
                  <a:srgbClr val="000000"/>
                </a:solidFill>
                <a:latin typeface="Calibri"/>
              </a:rPr>
              <a:t> </a:t>
            </a:r>
            <a:r>
              <a:rPr sz="1000" b="0" i="0" u="none" strike="noStrike" dirty="0" err="1">
                <a:solidFill>
                  <a:srgbClr val="000000"/>
                </a:solidFill>
                <a:latin typeface="Calibri"/>
              </a:rPr>
              <a:t>сказок</a:t>
            </a:r>
            <a:r>
              <a:rPr sz="1000" b="0" i="0" u="none" strike="noStrike" dirty="0">
                <a:solidFill>
                  <a:srgbClr val="000000"/>
                </a:solidFill>
                <a:latin typeface="Calibri"/>
              </a:rPr>
              <a:t> и </a:t>
            </a:r>
            <a:r>
              <a:rPr sz="1000" b="0" i="0" u="none" strike="noStrike" dirty="0" err="1">
                <a:solidFill>
                  <a:srgbClr val="000000"/>
                </a:solidFill>
                <a:latin typeface="Calibri"/>
              </a:rPr>
              <a:t>темных</a:t>
            </a:r>
            <a:r>
              <a:rPr sz="1000" b="0" i="0" u="none" strike="noStrike" dirty="0">
                <a:solidFill>
                  <a:srgbClr val="000000"/>
                </a:solidFill>
                <a:latin typeface="Calibri"/>
              </a:rPr>
              <a:t> </a:t>
            </a:r>
            <a:r>
              <a:rPr sz="1000" b="0" i="0" u="none" strike="noStrike" dirty="0" err="1">
                <a:solidFill>
                  <a:srgbClr val="000000"/>
                </a:solidFill>
                <a:latin typeface="Calibri"/>
              </a:rPr>
              <a:t>историй</a:t>
            </a:r>
            <a:r>
              <a:rPr sz="1000" b="0" i="0" u="none" strike="noStrike" dirty="0">
                <a:solidFill>
                  <a:srgbClr val="000000"/>
                </a:solidFill>
                <a:latin typeface="Calibri"/>
              </a:rPr>
              <a:t> о </a:t>
            </a:r>
            <a:r>
              <a:rPr sz="1000" b="0" i="0" u="none" strike="noStrike" dirty="0" err="1">
                <a:solidFill>
                  <a:srgbClr val="000000"/>
                </a:solidFill>
                <a:latin typeface="Calibri"/>
              </a:rPr>
              <a:t>новогодних</a:t>
            </a:r>
            <a:r>
              <a:rPr sz="1000" b="0" i="0" u="none" strike="noStrike" dirty="0">
                <a:solidFill>
                  <a:srgbClr val="000000"/>
                </a:solidFill>
                <a:latin typeface="Calibri"/>
              </a:rPr>
              <a:t> </a:t>
            </a:r>
            <a:r>
              <a:rPr sz="1000" b="0" i="0" u="none" strike="noStrike" dirty="0" err="1">
                <a:solidFill>
                  <a:srgbClr val="000000"/>
                </a:solidFill>
                <a:latin typeface="Calibri"/>
              </a:rPr>
              <a:t>тайнах</a:t>
            </a:r>
            <a:r>
              <a:rPr sz="1000" b="0" i="0" u="none" strike="noStrike" dirty="0">
                <a:solidFill>
                  <a:srgbClr val="000000"/>
                </a:solidFill>
                <a:latin typeface="Calibri"/>
              </a:rPr>
              <a:t>
</a:t>
            </a:r>
            <a:r>
              <a:rPr sz="1000" b="0" i="0" u="none" strike="noStrike" dirty="0" err="1">
                <a:solidFill>
                  <a:srgbClr val="000000"/>
                </a:solidFill>
                <a:latin typeface="Calibri"/>
              </a:rPr>
              <a:t>Мистика</a:t>
            </a:r>
            <a:r>
              <a:rPr sz="1000" b="0" i="0" u="none" strike="noStrike" dirty="0">
                <a:solidFill>
                  <a:srgbClr val="000000"/>
                </a:solidFill>
                <a:latin typeface="Calibri"/>
              </a:rPr>
              <a:t> </a:t>
            </a:r>
            <a:r>
              <a:rPr sz="1000" b="0" i="0" u="none" strike="noStrike" dirty="0" err="1">
                <a:solidFill>
                  <a:srgbClr val="000000"/>
                </a:solidFill>
                <a:latin typeface="Calibri"/>
              </a:rPr>
              <a:t>зимних</a:t>
            </a:r>
            <a:r>
              <a:rPr sz="1000" b="0" i="0" u="none" strike="noStrike" dirty="0">
                <a:solidFill>
                  <a:srgbClr val="000000"/>
                </a:solidFill>
                <a:latin typeface="Calibri"/>
              </a:rPr>
              <a:t> </a:t>
            </a:r>
            <a:r>
              <a:rPr sz="1000" b="0" i="0" u="none" strike="noStrike" dirty="0" err="1">
                <a:solidFill>
                  <a:srgbClr val="000000"/>
                </a:solidFill>
                <a:latin typeface="Calibri"/>
              </a:rPr>
              <a:t>ночей</a:t>
            </a:r>
            <a:r>
              <a:rPr sz="1000" b="0" i="0" u="none" strike="noStrike" dirty="0">
                <a:solidFill>
                  <a:srgbClr val="000000"/>
                </a:solidFill>
                <a:latin typeface="Calibri"/>
              </a:rPr>
              <a:t>, </a:t>
            </a:r>
            <a:r>
              <a:rPr sz="1000" b="0" i="0" u="none" strike="noStrike" dirty="0" err="1">
                <a:solidFill>
                  <a:srgbClr val="000000"/>
                </a:solidFill>
                <a:latin typeface="Calibri"/>
              </a:rPr>
              <a:t>волшебство</a:t>
            </a:r>
            <a:r>
              <a:rPr sz="1000" b="0" i="0" u="none" strike="noStrike" dirty="0">
                <a:solidFill>
                  <a:srgbClr val="000000"/>
                </a:solidFill>
                <a:latin typeface="Calibri"/>
              </a:rPr>
              <a:t> и </a:t>
            </a:r>
            <a:r>
              <a:rPr sz="1000" b="0" i="0" u="none" strike="noStrike" dirty="0" err="1">
                <a:solidFill>
                  <a:srgbClr val="000000"/>
                </a:solidFill>
                <a:latin typeface="Calibri"/>
              </a:rPr>
              <a:t>встреча</a:t>
            </a:r>
            <a:r>
              <a:rPr sz="1000" b="0" i="0" u="none" strike="noStrike" dirty="0">
                <a:solidFill>
                  <a:srgbClr val="000000"/>
                </a:solidFill>
                <a:latin typeface="Calibri"/>
              </a:rPr>
              <a:t> с </a:t>
            </a:r>
            <a:r>
              <a:rPr sz="1000" b="0" i="0" u="none" strike="noStrike" dirty="0" err="1">
                <a:solidFill>
                  <a:srgbClr val="000000"/>
                </a:solidFill>
                <a:latin typeface="Calibri"/>
              </a:rPr>
              <a:t>неведомым</a:t>
            </a:r>
            <a:r>
              <a:rPr sz="1000" b="0" i="0" u="none" strike="noStrike" dirty="0">
                <a:solidFill>
                  <a:srgbClr val="000000"/>
                </a:solidFill>
                <a:latin typeface="Calibri"/>
              </a:rPr>
              <a:t>
</a:t>
            </a:r>
            <a:r>
              <a:rPr sz="1000" b="0" i="0" u="none" strike="noStrike" dirty="0" err="1">
                <a:solidFill>
                  <a:srgbClr val="000000"/>
                </a:solidFill>
                <a:latin typeface="Calibri"/>
              </a:rPr>
              <a:t>Карачун</a:t>
            </a:r>
            <a:r>
              <a:rPr sz="1000" b="0" i="0" u="none" strike="noStrike" dirty="0">
                <a:solidFill>
                  <a:srgbClr val="000000"/>
                </a:solidFill>
                <a:latin typeface="Calibri"/>
              </a:rPr>
              <a:t>, </a:t>
            </a:r>
            <a:r>
              <a:rPr sz="1000" b="0" i="0" u="none" strike="noStrike" dirty="0" err="1">
                <a:solidFill>
                  <a:srgbClr val="000000"/>
                </a:solidFill>
                <a:latin typeface="Calibri"/>
              </a:rPr>
              <a:t>хранитель</a:t>
            </a:r>
            <a:r>
              <a:rPr sz="1000" b="0" i="0" u="none" strike="noStrike" dirty="0">
                <a:solidFill>
                  <a:srgbClr val="000000"/>
                </a:solidFill>
                <a:latin typeface="Calibri"/>
              </a:rPr>
              <a:t> </a:t>
            </a:r>
            <a:r>
              <a:rPr sz="1000" b="0" i="0" u="none" strike="noStrike" dirty="0" err="1">
                <a:solidFill>
                  <a:srgbClr val="000000"/>
                </a:solidFill>
                <a:latin typeface="Calibri"/>
              </a:rPr>
              <a:t>Йоля</a:t>
            </a:r>
            <a:r>
              <a:rPr sz="1000" b="0" i="0" u="none" strike="noStrike" dirty="0">
                <a:solidFill>
                  <a:srgbClr val="000000"/>
                </a:solidFill>
                <a:latin typeface="Calibri"/>
              </a:rPr>
              <a:t> и </a:t>
            </a:r>
            <a:r>
              <a:rPr sz="1000" b="0" i="0" u="none" strike="noStrike" dirty="0" err="1">
                <a:solidFill>
                  <a:srgbClr val="000000"/>
                </a:solidFill>
                <a:latin typeface="Calibri"/>
              </a:rPr>
              <a:t>олени</a:t>
            </a:r>
            <a:r>
              <a:rPr sz="1000" b="0" i="0" u="none" strike="noStrike" dirty="0">
                <a:solidFill>
                  <a:srgbClr val="000000"/>
                </a:solidFill>
                <a:latin typeface="Calibri"/>
              </a:rPr>
              <a:t> </a:t>
            </a:r>
            <a:r>
              <a:rPr sz="1000" b="0" i="0" u="none" strike="noStrike" dirty="0" err="1">
                <a:solidFill>
                  <a:srgbClr val="000000"/>
                </a:solidFill>
                <a:latin typeface="Calibri"/>
              </a:rPr>
              <a:t>СантаКлауса</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Сборник новогодних рассказов современных авторов Ники Веймар, Эмили Ли, Лины Смит, Влады В...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Архив коротких историй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978-5-00281-265-3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«Нечистый Питер»</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Сборник мистических рассказов по мотивам мифов и легенд Петербурга. В книгу вошли рассказы Мелалики Невинной, Саши Мирович, Саши Некрасовой, Светланы Гусевой, Риган Хэйс, Полины Максимовой, Веры Сороки. </a:t>
            </a:r>
          </a:p>
        </p:txBody>
      </p:sp>
      <p:sp>
        <p:nvSpPr>
          <p:cNvPr id="12" name="TextBox 11"/>
          <p:cNvSpPr txBox="1"/>
          <p:nvPr/>
        </p:nvSpPr>
        <p:spPr>
          <a:xfrm>
            <a:off x="3238500" y="3476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rPr>
              <a:t>7 </a:t>
            </a:r>
            <a:r>
              <a:rPr sz="1000" b="0" i="0" u="none" strike="noStrike" dirty="0" err="1">
                <a:solidFill>
                  <a:srgbClr val="000000"/>
                </a:solidFill>
                <a:latin typeface="Calibri"/>
              </a:rPr>
              <a:t>мистических</a:t>
            </a:r>
            <a:r>
              <a:rPr sz="1000" b="0" i="0" u="none" strike="noStrike" dirty="0">
                <a:solidFill>
                  <a:srgbClr val="000000"/>
                </a:solidFill>
                <a:latin typeface="Calibri"/>
              </a:rPr>
              <a:t> </a:t>
            </a:r>
            <a:r>
              <a:rPr sz="1000" b="0" i="0" u="none" strike="noStrike" dirty="0" err="1">
                <a:solidFill>
                  <a:srgbClr val="000000"/>
                </a:solidFill>
                <a:latin typeface="Calibri"/>
              </a:rPr>
              <a:t>рассказов</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мотивам</a:t>
            </a:r>
            <a:r>
              <a:rPr sz="1000" b="0" i="0" u="none" strike="noStrike" dirty="0">
                <a:solidFill>
                  <a:srgbClr val="000000"/>
                </a:solidFill>
                <a:latin typeface="Calibri"/>
              </a:rPr>
              <a:t> </a:t>
            </a:r>
            <a:r>
              <a:rPr sz="1000" b="0" i="0" u="none" strike="noStrike" dirty="0" err="1">
                <a:solidFill>
                  <a:srgbClr val="000000"/>
                </a:solidFill>
                <a:latin typeface="Calibri"/>
              </a:rPr>
              <a:t>городских</a:t>
            </a:r>
            <a:r>
              <a:rPr sz="1000" b="0" i="0" u="none" strike="noStrike" dirty="0">
                <a:solidFill>
                  <a:srgbClr val="000000"/>
                </a:solidFill>
                <a:latin typeface="Calibri"/>
              </a:rPr>
              <a:t> </a:t>
            </a:r>
            <a:r>
              <a:rPr sz="1000" b="0" i="0" u="none" strike="noStrike" dirty="0" err="1">
                <a:solidFill>
                  <a:srgbClr val="000000"/>
                </a:solidFill>
                <a:latin typeface="Calibri"/>
              </a:rPr>
              <a:t>легенд</a:t>
            </a:r>
            <a:r>
              <a:rPr sz="1000" b="0" i="0" u="none" strike="noStrike" dirty="0">
                <a:solidFill>
                  <a:srgbClr val="000000"/>
                </a:solidFill>
                <a:latin typeface="Calibri"/>
              </a:rPr>
              <a:t>
</a:t>
            </a:r>
            <a:r>
              <a:rPr sz="1000" b="0" i="0" u="none" strike="noStrike" dirty="0" err="1">
                <a:solidFill>
                  <a:srgbClr val="000000"/>
                </a:solidFill>
                <a:latin typeface="Calibri"/>
              </a:rPr>
              <a:t>Духи</a:t>
            </a:r>
            <a:r>
              <a:rPr sz="1000" b="0" i="0" u="none" strike="noStrike" dirty="0">
                <a:solidFill>
                  <a:srgbClr val="000000"/>
                </a:solidFill>
                <a:latin typeface="Calibri"/>
              </a:rPr>
              <a:t>, </a:t>
            </a:r>
            <a:r>
              <a:rPr sz="1000" b="0" i="0" u="none" strike="noStrike" dirty="0" err="1">
                <a:solidFill>
                  <a:srgbClr val="000000"/>
                </a:solidFill>
                <a:latin typeface="Calibri"/>
              </a:rPr>
              <a:t>призраки</a:t>
            </a:r>
            <a:r>
              <a:rPr sz="1000" b="0" i="0" u="none" strike="noStrike" dirty="0">
                <a:solidFill>
                  <a:srgbClr val="000000"/>
                </a:solidFill>
                <a:latin typeface="Calibri"/>
              </a:rPr>
              <a:t>, </a:t>
            </a:r>
            <a:r>
              <a:rPr sz="1000" b="0" i="0" u="none" strike="noStrike" dirty="0" err="1">
                <a:solidFill>
                  <a:srgbClr val="000000"/>
                </a:solidFill>
                <a:latin typeface="Calibri"/>
              </a:rPr>
              <a:t>монстры</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Другой</a:t>
            </a:r>
            <a:r>
              <a:rPr sz="1000" b="0" i="0" u="none" strike="noStrike" dirty="0">
                <a:solidFill>
                  <a:srgbClr val="000000"/>
                </a:solidFill>
                <a:latin typeface="Calibri"/>
              </a:rPr>
              <a:t> </a:t>
            </a:r>
            <a:r>
              <a:rPr sz="1000" b="0" i="0" u="none" strike="noStrike" dirty="0" err="1">
                <a:solidFill>
                  <a:srgbClr val="000000"/>
                </a:solidFill>
                <a:latin typeface="Calibri"/>
              </a:rPr>
              <a:t>стороне</a:t>
            </a:r>
            <a:r>
              <a:rPr sz="1000" b="0" i="0" u="none" strike="noStrike" dirty="0">
                <a:solidFill>
                  <a:srgbClr val="000000"/>
                </a:solidFill>
                <a:latin typeface="Calibri"/>
              </a:rPr>
              <a:t> </a:t>
            </a:r>
            <a:r>
              <a:rPr sz="1000" b="0" i="0" u="none" strike="noStrike" dirty="0" err="1">
                <a:solidFill>
                  <a:srgbClr val="000000"/>
                </a:solidFill>
                <a:latin typeface="Calibri"/>
              </a:rPr>
              <a:t>улиц</a:t>
            </a:r>
            <a:r>
              <a:rPr sz="1000" b="0" i="0" u="none" strike="noStrike" dirty="0">
                <a:solidFill>
                  <a:srgbClr val="000000"/>
                </a:solidFill>
                <a:latin typeface="Calibri"/>
              </a:rPr>
              <a:t> и </a:t>
            </a:r>
            <a:r>
              <a:rPr sz="1000" b="0" i="0" u="none" strike="noStrike" dirty="0" err="1">
                <a:solidFill>
                  <a:srgbClr val="000000"/>
                </a:solidFill>
                <a:latin typeface="Calibri"/>
              </a:rPr>
              <a:t>дворов</a:t>
            </a:r>
            <a:r>
              <a:rPr sz="1000" b="0" i="0" u="none" strike="noStrike" dirty="0">
                <a:solidFill>
                  <a:srgbClr val="000000"/>
                </a:solidFill>
                <a:latin typeface="Calibri"/>
              </a:rPr>
              <a:t>
</a:t>
            </a:r>
            <a:r>
              <a:rPr sz="1000" b="0" i="0" u="none" strike="noStrike" dirty="0" err="1">
                <a:solidFill>
                  <a:srgbClr val="000000"/>
                </a:solidFill>
                <a:latin typeface="Calibri"/>
              </a:rPr>
              <a:t>Места</a:t>
            </a:r>
            <a:r>
              <a:rPr sz="1000" b="0" i="0" u="none" strike="noStrike" dirty="0">
                <a:solidFill>
                  <a:srgbClr val="000000"/>
                </a:solidFill>
                <a:latin typeface="Calibri"/>
              </a:rPr>
              <a:t> </a:t>
            </a:r>
            <a:r>
              <a:rPr sz="1000" b="0" i="0" u="none" strike="noStrike" dirty="0" err="1">
                <a:solidFill>
                  <a:srgbClr val="000000"/>
                </a:solidFill>
                <a:latin typeface="Calibri"/>
              </a:rPr>
              <a:t>силы</a:t>
            </a:r>
            <a:r>
              <a:rPr sz="1000" b="0" i="0" u="none" strike="noStrike" dirty="0">
                <a:solidFill>
                  <a:srgbClr val="000000"/>
                </a:solidFill>
                <a:latin typeface="Calibri"/>
              </a:rPr>
              <a:t>, </a:t>
            </a:r>
            <a:r>
              <a:rPr sz="1000" b="0" i="0" u="none" strike="noStrike" dirty="0" err="1">
                <a:solidFill>
                  <a:srgbClr val="000000"/>
                </a:solidFill>
                <a:latin typeface="Calibri"/>
              </a:rPr>
              <a:t>литейный</a:t>
            </a:r>
            <a:r>
              <a:rPr sz="1000" b="0" i="0" u="none" strike="noStrike" dirty="0">
                <a:solidFill>
                  <a:srgbClr val="000000"/>
                </a:solidFill>
                <a:latin typeface="Calibri"/>
              </a:rPr>
              <a:t> </a:t>
            </a:r>
            <a:r>
              <a:rPr sz="1000" b="0" i="0" u="none" strike="noStrike" dirty="0" err="1">
                <a:solidFill>
                  <a:srgbClr val="000000"/>
                </a:solidFill>
                <a:latin typeface="Calibri"/>
              </a:rPr>
              <a:t>двойник</a:t>
            </a:r>
            <a:r>
              <a:rPr sz="1000" b="0" i="0" u="none" strike="noStrike" dirty="0">
                <a:solidFill>
                  <a:srgbClr val="000000"/>
                </a:solidFill>
                <a:latin typeface="Calibri"/>
              </a:rPr>
              <a:t> и </a:t>
            </a:r>
            <a:r>
              <a:rPr sz="1000" b="0" i="0" u="none" strike="noStrike" dirty="0" err="1">
                <a:solidFill>
                  <a:srgbClr val="000000"/>
                </a:solidFill>
                <a:latin typeface="Calibri"/>
              </a:rPr>
              <a:t>Матильда</a:t>
            </a:r>
            <a:r>
              <a:rPr sz="1000" b="0" i="0" u="none" strike="noStrike" dirty="0">
                <a:solidFill>
                  <a:srgbClr val="000000"/>
                </a:solidFill>
                <a:latin typeface="Calibri"/>
              </a:rPr>
              <a:t> </a:t>
            </a:r>
            <a:r>
              <a:rPr sz="1000" b="0" i="0" u="none" strike="noStrike" dirty="0" err="1">
                <a:solidFill>
                  <a:srgbClr val="000000"/>
                </a:solidFill>
                <a:latin typeface="Calibri"/>
              </a:rPr>
              <a:t>Кшесинская</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Сборник мистических рассказов по мотивам мифов и легенд Петербурга. В книгу вошли рассказы...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Архив коротких историй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978-5-00281-314-8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«Нечистый Екб»</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Сборник мистических рассказов современных авторов, основанный городских легендах Екатеринбурга и уральских сказах. В сборник вошли рассказы Марии Аксеновой, Дарьи Золотовой, Маргариты Ронжиной, Ирины Алымовой, Алексея Гридина, Фауста Грина, Алисы Русиновой, Адрианы Вайс, Марины Маркеловой. </a:t>
            </a:r>
          </a:p>
        </p:txBody>
      </p:sp>
      <p:sp>
        <p:nvSpPr>
          <p:cNvPr id="12" name="TextBox 11"/>
          <p:cNvSpPr txBox="1"/>
          <p:nvPr/>
        </p:nvSpPr>
        <p:spPr>
          <a:xfrm>
            <a:off x="3238500" y="366141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99478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Сборник</a:t>
            </a:r>
            <a:r>
              <a:rPr sz="1000" b="0" i="0" u="none" strike="noStrike" dirty="0">
                <a:solidFill>
                  <a:srgbClr val="000000"/>
                </a:solidFill>
                <a:latin typeface="Calibri"/>
              </a:rPr>
              <a:t> </a:t>
            </a:r>
            <a:r>
              <a:rPr sz="1000" b="0" i="0" u="none" strike="noStrike" dirty="0" err="1">
                <a:solidFill>
                  <a:srgbClr val="000000"/>
                </a:solidFill>
                <a:latin typeface="Calibri"/>
              </a:rPr>
              <a:t>рассказов</a:t>
            </a:r>
            <a:r>
              <a:rPr sz="1000" b="0" i="0" u="none" strike="noStrike" dirty="0">
                <a:solidFill>
                  <a:srgbClr val="000000"/>
                </a:solidFill>
                <a:latin typeface="Calibri"/>
              </a:rPr>
              <a:t> в </a:t>
            </a:r>
            <a:r>
              <a:rPr sz="1000" b="0" i="0" u="none" strike="noStrike" dirty="0" err="1">
                <a:solidFill>
                  <a:srgbClr val="000000"/>
                </a:solidFill>
                <a:latin typeface="Calibri"/>
              </a:rPr>
              <a:t>жанре</a:t>
            </a:r>
            <a:r>
              <a:rPr sz="1000" b="0" i="0" u="none" strike="noStrike" dirty="0">
                <a:solidFill>
                  <a:srgbClr val="000000"/>
                </a:solidFill>
                <a:latin typeface="Calibri"/>
              </a:rPr>
              <a:t> </a:t>
            </a:r>
            <a:r>
              <a:rPr sz="1000" b="0" i="0" u="none" strike="noStrike" dirty="0" err="1">
                <a:solidFill>
                  <a:srgbClr val="000000"/>
                </a:solidFill>
                <a:latin typeface="Calibri"/>
              </a:rPr>
              <a:t>городское</a:t>
            </a:r>
            <a:r>
              <a:rPr sz="1000" b="0" i="0" u="none" strike="noStrike" dirty="0">
                <a:solidFill>
                  <a:srgbClr val="000000"/>
                </a:solidFill>
                <a:latin typeface="Calibri"/>
              </a:rPr>
              <a:t> </a:t>
            </a:r>
            <a:r>
              <a:rPr sz="1000" b="0" i="0" u="none" strike="noStrike" dirty="0" err="1">
                <a:solidFill>
                  <a:srgbClr val="000000"/>
                </a:solidFill>
                <a:latin typeface="Calibri"/>
              </a:rPr>
              <a:t>фэнтези</a:t>
            </a:r>
            <a:r>
              <a:rPr sz="1000" b="0" i="0" u="none" strike="noStrike" dirty="0">
                <a:solidFill>
                  <a:srgbClr val="000000"/>
                </a:solidFill>
                <a:latin typeface="Calibri"/>
              </a:rPr>
              <a:t> </a:t>
            </a:r>
            <a:r>
              <a:rPr sz="1000" b="0" i="0" u="none" strike="noStrike" dirty="0" err="1">
                <a:solidFill>
                  <a:srgbClr val="000000"/>
                </a:solidFill>
                <a:latin typeface="Calibri"/>
              </a:rPr>
              <a:t>про</a:t>
            </a:r>
            <a:r>
              <a:rPr sz="1000" b="0" i="0" u="none" strike="noStrike" dirty="0">
                <a:solidFill>
                  <a:srgbClr val="000000"/>
                </a:solidFill>
                <a:latin typeface="Calibri"/>
              </a:rPr>
              <a:t> </a:t>
            </a:r>
            <a:r>
              <a:rPr sz="1000" b="0" i="0" u="none" strike="noStrike" dirty="0" err="1">
                <a:solidFill>
                  <a:srgbClr val="000000"/>
                </a:solidFill>
                <a:latin typeface="Calibri"/>
              </a:rPr>
              <a:t>Екатеринбург</a:t>
            </a:r>
            <a:r>
              <a:rPr sz="1000" b="0" i="0" u="none" strike="noStrike" dirty="0">
                <a:solidFill>
                  <a:srgbClr val="000000"/>
                </a:solidFill>
                <a:latin typeface="Calibri"/>
              </a:rPr>
              <a:t>
</a:t>
            </a:r>
            <a:r>
              <a:rPr sz="1000" b="0" i="0" u="none" strike="noStrike" dirty="0" err="1">
                <a:solidFill>
                  <a:srgbClr val="000000"/>
                </a:solidFill>
                <a:latin typeface="Calibri"/>
              </a:rPr>
              <a:t>Девять</a:t>
            </a:r>
            <a:r>
              <a:rPr sz="1000" b="0" i="0" u="none" strike="noStrike" dirty="0">
                <a:solidFill>
                  <a:srgbClr val="000000"/>
                </a:solidFill>
                <a:latin typeface="Calibri"/>
              </a:rPr>
              <a:t> </a:t>
            </a:r>
            <a:r>
              <a:rPr sz="1000" b="0" i="0" u="none" strike="noStrike" dirty="0" err="1">
                <a:solidFill>
                  <a:srgbClr val="000000"/>
                </a:solidFill>
                <a:latin typeface="Calibri"/>
              </a:rPr>
              <a:t>коротких</a:t>
            </a:r>
            <a:r>
              <a:rPr sz="1000" b="0" i="0" u="none" strike="noStrike" dirty="0">
                <a:solidFill>
                  <a:srgbClr val="000000"/>
                </a:solidFill>
                <a:latin typeface="Calibri"/>
              </a:rPr>
              <a:t> </a:t>
            </a:r>
            <a:r>
              <a:rPr sz="1000" b="0" i="0" u="none" strike="noStrike" dirty="0" err="1">
                <a:solidFill>
                  <a:srgbClr val="000000"/>
                </a:solidFill>
                <a:latin typeface="Calibri"/>
              </a:rPr>
              <a:t>историй</a:t>
            </a:r>
            <a:r>
              <a:rPr sz="1000" b="0" i="0" u="none" strike="noStrike" dirty="0">
                <a:solidFill>
                  <a:srgbClr val="000000"/>
                </a:solidFill>
                <a:latin typeface="Calibri"/>
              </a:rPr>
              <a:t>, в </a:t>
            </a:r>
            <a:r>
              <a:rPr sz="1000" b="0" i="0" u="none" strike="noStrike" dirty="0" err="1">
                <a:solidFill>
                  <a:srgbClr val="000000"/>
                </a:solidFill>
                <a:latin typeface="Calibri"/>
              </a:rPr>
              <a:t>которых</a:t>
            </a:r>
            <a:r>
              <a:rPr sz="1000" b="0" i="0" u="none" strike="noStrike" dirty="0">
                <a:solidFill>
                  <a:srgbClr val="000000"/>
                </a:solidFill>
                <a:latin typeface="Calibri"/>
              </a:rPr>
              <a:t> </a:t>
            </a:r>
            <a:r>
              <a:rPr sz="1000" b="0" i="0" u="none" strike="noStrike" dirty="0" err="1">
                <a:solidFill>
                  <a:srgbClr val="000000"/>
                </a:solidFill>
                <a:latin typeface="Calibri"/>
              </a:rPr>
              <a:t>городские</a:t>
            </a:r>
            <a:r>
              <a:rPr sz="1000" b="0" i="0" u="none" strike="noStrike" dirty="0">
                <a:solidFill>
                  <a:srgbClr val="000000"/>
                </a:solidFill>
                <a:latin typeface="Calibri"/>
              </a:rPr>
              <a:t> </a:t>
            </a:r>
            <a:r>
              <a:rPr sz="1000" b="0" i="0" u="none" strike="noStrike" dirty="0" err="1">
                <a:solidFill>
                  <a:srgbClr val="000000"/>
                </a:solidFill>
                <a:latin typeface="Calibri"/>
              </a:rPr>
              <a:t>легенды</a:t>
            </a:r>
            <a:r>
              <a:rPr sz="1000" b="0" i="0" u="none" strike="noStrike" dirty="0">
                <a:solidFill>
                  <a:srgbClr val="000000"/>
                </a:solidFill>
                <a:latin typeface="Calibri"/>
              </a:rPr>
              <a:t> </a:t>
            </a:r>
            <a:r>
              <a:rPr sz="1000" b="0" i="0" u="none" strike="noStrike" dirty="0" err="1">
                <a:solidFill>
                  <a:srgbClr val="000000"/>
                </a:solidFill>
                <a:latin typeface="Calibri"/>
              </a:rPr>
              <a:t>оживают</a:t>
            </a:r>
            <a:r>
              <a:rPr sz="1000" b="0" i="0" u="none" strike="noStrike" dirty="0">
                <a:solidFill>
                  <a:srgbClr val="000000"/>
                </a:solidFill>
                <a:latin typeface="Calibri"/>
              </a:rPr>
              <a:t> </a:t>
            </a:r>
            <a:r>
              <a:rPr sz="1000" b="0" i="0" u="none" strike="noStrike" dirty="0" err="1">
                <a:solidFill>
                  <a:srgbClr val="000000"/>
                </a:solidFill>
                <a:latin typeface="Calibri"/>
              </a:rPr>
              <a:t>среди</a:t>
            </a:r>
            <a:r>
              <a:rPr sz="1000" b="0" i="0" u="none" strike="noStrike" dirty="0">
                <a:solidFill>
                  <a:srgbClr val="000000"/>
                </a:solidFill>
                <a:latin typeface="Calibri"/>
              </a:rPr>
              <a:t> </a:t>
            </a:r>
            <a:r>
              <a:rPr sz="1000" b="0" i="0" u="none" strike="noStrike" dirty="0" err="1">
                <a:solidFill>
                  <a:srgbClr val="000000"/>
                </a:solidFill>
                <a:latin typeface="Calibri"/>
              </a:rPr>
              <a:t>знакомых</a:t>
            </a:r>
            <a:r>
              <a:rPr sz="1000" b="0" i="0" u="none" strike="noStrike" dirty="0">
                <a:solidFill>
                  <a:srgbClr val="000000"/>
                </a:solidFill>
                <a:latin typeface="Calibri"/>
              </a:rPr>
              <a:t> </a:t>
            </a:r>
            <a:r>
              <a:rPr sz="1000" b="0" i="0" u="none" strike="noStrike" dirty="0" err="1">
                <a:solidFill>
                  <a:srgbClr val="000000"/>
                </a:solidFill>
                <a:latin typeface="Calibri"/>
              </a:rPr>
              <a:t>улиц</a:t>
            </a:r>
            <a:r>
              <a:rPr sz="1000" b="0" i="0" u="none" strike="noStrike" dirty="0">
                <a:solidFill>
                  <a:srgbClr val="000000"/>
                </a:solidFill>
                <a:latin typeface="Calibri"/>
              </a:rPr>
              <a:t>, </a:t>
            </a:r>
            <a:r>
              <a:rPr sz="1000" b="0" i="0" u="none" strike="noStrike" dirty="0" err="1">
                <a:solidFill>
                  <a:srgbClr val="000000"/>
                </a:solidFill>
                <a:latin typeface="Calibri"/>
              </a:rPr>
              <a:t>домов</a:t>
            </a:r>
            <a:r>
              <a:rPr sz="1000" b="0" i="0" u="none" strike="noStrike" dirty="0">
                <a:solidFill>
                  <a:srgbClr val="000000"/>
                </a:solidFill>
                <a:latin typeface="Calibri"/>
              </a:rPr>
              <a:t> и </a:t>
            </a:r>
            <a:r>
              <a:rPr sz="1000" b="0" i="0" u="none" strike="noStrike" dirty="0" err="1">
                <a:solidFill>
                  <a:srgbClr val="000000"/>
                </a:solidFill>
                <a:latin typeface="Calibri"/>
              </a:rPr>
              <a:t>музеев</a:t>
            </a:r>
            <a:r>
              <a:rPr sz="1000" b="0" i="0" u="none" strike="noStrike" dirty="0">
                <a:solidFill>
                  <a:srgbClr val="000000"/>
                </a:solidFill>
                <a:latin typeface="Calibri"/>
              </a:rPr>
              <a:t>
</a:t>
            </a:r>
            <a:r>
              <a:rPr sz="1000" b="0" i="0" u="none" strike="noStrike" dirty="0" err="1">
                <a:solidFill>
                  <a:srgbClr val="000000"/>
                </a:solidFill>
                <a:latin typeface="Calibri"/>
              </a:rPr>
              <a:t>Уральский</a:t>
            </a:r>
            <a:r>
              <a:rPr sz="1000" b="0" i="0" u="none" strike="noStrike" dirty="0">
                <a:solidFill>
                  <a:srgbClr val="000000"/>
                </a:solidFill>
                <a:latin typeface="Calibri"/>
              </a:rPr>
              <a:t> </a:t>
            </a:r>
            <a:r>
              <a:rPr sz="1000" b="0" i="0" u="none" strike="noStrike" dirty="0" err="1">
                <a:solidFill>
                  <a:srgbClr val="000000"/>
                </a:solidFill>
                <a:latin typeface="Calibri"/>
              </a:rPr>
              <a:t>фольклор</a:t>
            </a:r>
            <a:r>
              <a:rPr sz="1000" b="0" i="0" u="none" strike="noStrike" dirty="0">
                <a:solidFill>
                  <a:srgbClr val="000000"/>
                </a:solidFill>
                <a:latin typeface="Calibri"/>
              </a:rPr>
              <a:t> и </a:t>
            </a:r>
            <a:r>
              <a:rPr sz="1000" b="0" i="0" u="none" strike="noStrike" dirty="0" err="1">
                <a:solidFill>
                  <a:srgbClr val="000000"/>
                </a:solidFill>
                <a:latin typeface="Calibri"/>
              </a:rPr>
              <a:t>реальные</a:t>
            </a:r>
            <a:r>
              <a:rPr sz="1000" b="0" i="0" u="none" strike="noStrike" dirty="0">
                <a:solidFill>
                  <a:srgbClr val="000000"/>
                </a:solidFill>
                <a:latin typeface="Calibri"/>
              </a:rPr>
              <a:t> </a:t>
            </a:r>
            <a:r>
              <a:rPr sz="1000" b="0" i="0" u="none" strike="noStrike" dirty="0" err="1">
                <a:solidFill>
                  <a:srgbClr val="000000"/>
                </a:solidFill>
                <a:latin typeface="Calibri"/>
              </a:rPr>
              <a:t>городские</a:t>
            </a:r>
            <a:r>
              <a:rPr sz="1000" b="0" i="0" u="none" strike="noStrike" dirty="0">
                <a:solidFill>
                  <a:srgbClr val="000000"/>
                </a:solidFill>
                <a:latin typeface="Calibri"/>
              </a:rPr>
              <a:t> </a:t>
            </a:r>
            <a:r>
              <a:rPr sz="1000" b="0" i="0" u="none" strike="noStrike" dirty="0" err="1">
                <a:solidFill>
                  <a:srgbClr val="000000"/>
                </a:solidFill>
                <a:latin typeface="Calibri"/>
              </a:rPr>
              <a:t>достопримечательности</a:t>
            </a:r>
            <a:r>
              <a:rPr sz="1000" b="0" i="0" u="none" strike="noStrike" dirty="0">
                <a:solidFill>
                  <a:srgbClr val="000000"/>
                </a:solidFill>
                <a:latin typeface="Calibri"/>
              </a:rPr>
              <a:t> в </a:t>
            </a:r>
            <a:r>
              <a:rPr sz="1000" b="0" i="0" u="none" strike="noStrike" dirty="0" err="1">
                <a:solidFill>
                  <a:srgbClr val="000000"/>
                </a:solidFill>
                <a:latin typeface="Calibri"/>
              </a:rPr>
              <a:t>современных</a:t>
            </a:r>
            <a:r>
              <a:rPr sz="1000" b="0" i="0" u="none" strike="noStrike" dirty="0">
                <a:solidFill>
                  <a:srgbClr val="000000"/>
                </a:solidFill>
                <a:latin typeface="Calibri"/>
              </a:rPr>
              <a:t> </a:t>
            </a:r>
            <a:r>
              <a:rPr sz="1000" b="0" i="0" u="none" strike="noStrike" dirty="0" err="1">
                <a:solidFill>
                  <a:srgbClr val="000000"/>
                </a:solidFill>
                <a:latin typeface="Calibri"/>
              </a:rPr>
              <a:t>сюжетах</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Мистические рассказы по мотивам уральских сказок и городских легенд Екатеринбурга. В сборн...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5582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36820"/>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Библиотека кошмаров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978-5-00281-308-7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18147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«Библиотека кошмаров. Том 2. Монстр звёздной ночи»</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Во втором томе  пять новых страшных историй, иллюстрации, задания на внимательность и дополнительные материалы. Для юных любителей мистики, ужасов и книгигр. </a:t>
            </a:r>
          </a:p>
        </p:txBody>
      </p:sp>
      <p:sp>
        <p:nvSpPr>
          <p:cNvPr id="12" name="TextBox 11"/>
          <p:cNvSpPr txBox="1"/>
          <p:nvPr/>
        </p:nvSpPr>
        <p:spPr>
          <a:xfrm>
            <a:off x="3238500" y="3476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Вторая</a:t>
            </a:r>
            <a:r>
              <a:rPr sz="1000" b="0" i="0" u="none" strike="noStrike" dirty="0">
                <a:solidFill>
                  <a:srgbClr val="000000"/>
                </a:solidFill>
                <a:latin typeface="Calibri"/>
              </a:rPr>
              <a:t> </a:t>
            </a:r>
            <a:r>
              <a:rPr sz="1000" b="0" i="0" u="none" strike="noStrike" dirty="0" err="1">
                <a:solidFill>
                  <a:srgbClr val="000000"/>
                </a:solidFill>
                <a:latin typeface="Calibri"/>
              </a:rPr>
              <a:t>часть</a:t>
            </a:r>
            <a:r>
              <a:rPr sz="1000" b="0" i="0" u="none" strike="noStrike" dirty="0">
                <a:solidFill>
                  <a:srgbClr val="000000"/>
                </a:solidFill>
                <a:latin typeface="Calibri"/>
              </a:rPr>
              <a:t> </a:t>
            </a:r>
            <a:r>
              <a:rPr sz="1000" b="0" i="0" u="none" strike="noStrike" dirty="0" err="1">
                <a:solidFill>
                  <a:srgbClr val="000000"/>
                </a:solidFill>
                <a:latin typeface="Calibri"/>
              </a:rPr>
              <a:t>историй</a:t>
            </a:r>
            <a:r>
              <a:rPr sz="1000" b="0" i="0" u="none" strike="noStrike" dirty="0">
                <a:solidFill>
                  <a:srgbClr val="000000"/>
                </a:solidFill>
                <a:latin typeface="Calibri"/>
              </a:rPr>
              <a:t> о </a:t>
            </a:r>
            <a:r>
              <a:rPr sz="1000" b="0" i="0" u="none" strike="noStrike" dirty="0" err="1">
                <a:solidFill>
                  <a:srgbClr val="000000"/>
                </a:solidFill>
                <a:latin typeface="Calibri"/>
              </a:rPr>
              <a:t>зомби</a:t>
            </a:r>
            <a:r>
              <a:rPr sz="1000" b="0" i="0" u="none" strike="noStrike" dirty="0">
                <a:solidFill>
                  <a:srgbClr val="000000"/>
                </a:solidFill>
                <a:latin typeface="Calibri"/>
              </a:rPr>
              <a:t>, </a:t>
            </a:r>
            <a:r>
              <a:rPr sz="1000" b="0" i="0" u="none" strike="noStrike" dirty="0" err="1">
                <a:solidFill>
                  <a:srgbClr val="000000"/>
                </a:solidFill>
                <a:latin typeface="Calibri"/>
              </a:rPr>
              <a:t>призраках</a:t>
            </a:r>
            <a:r>
              <a:rPr sz="1000" b="0" i="0" u="none" strike="noStrike" dirty="0">
                <a:solidFill>
                  <a:srgbClr val="000000"/>
                </a:solidFill>
                <a:latin typeface="Calibri"/>
              </a:rPr>
              <a:t> и </a:t>
            </a:r>
            <a:r>
              <a:rPr sz="1000" b="0" i="0" u="none" strike="noStrike" dirty="0" err="1">
                <a:solidFill>
                  <a:srgbClr val="000000"/>
                </a:solidFill>
                <a:latin typeface="Calibri"/>
              </a:rPr>
              <a:t>монстрах</a:t>
            </a:r>
            <a:r>
              <a:rPr sz="1000" b="0" i="0" u="none" strike="noStrike" dirty="0">
                <a:solidFill>
                  <a:srgbClr val="000000"/>
                </a:solidFill>
                <a:latin typeface="Calibri"/>
              </a:rPr>
              <a:t>
</a:t>
            </a:r>
            <a:r>
              <a:rPr sz="1000" b="0" i="0" u="none" strike="noStrike" dirty="0" err="1">
                <a:solidFill>
                  <a:srgbClr val="000000"/>
                </a:solidFill>
                <a:latin typeface="Calibri"/>
              </a:rPr>
              <a:t>Страшилки</a:t>
            </a:r>
            <a:r>
              <a:rPr sz="1000" b="0" i="0" u="none" strike="noStrike" dirty="0">
                <a:solidFill>
                  <a:srgbClr val="000000"/>
                </a:solidFill>
                <a:latin typeface="Calibri"/>
              </a:rPr>
              <a:t> </a:t>
            </a:r>
            <a:r>
              <a:rPr sz="1000" b="0" i="0" u="none" strike="noStrike" dirty="0" err="1">
                <a:solidFill>
                  <a:srgbClr val="000000"/>
                </a:solidFill>
                <a:latin typeface="Calibri"/>
              </a:rPr>
              <a:t>тайной</a:t>
            </a:r>
            <a:r>
              <a:rPr sz="1000" b="0" i="0" u="none" strike="noStrike" dirty="0">
                <a:solidFill>
                  <a:srgbClr val="000000"/>
                </a:solidFill>
                <a:latin typeface="Calibri"/>
              </a:rPr>
              <a:t> </a:t>
            </a:r>
            <a:r>
              <a:rPr sz="1000" b="0" i="0" u="none" strike="noStrike" dirty="0" err="1">
                <a:solidFill>
                  <a:srgbClr val="000000"/>
                </a:solidFill>
                <a:latin typeface="Calibri"/>
              </a:rPr>
              <a:t>библиотеки</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самых</a:t>
            </a:r>
            <a:r>
              <a:rPr sz="1000" b="0" i="0" u="none" strike="noStrike" dirty="0">
                <a:solidFill>
                  <a:srgbClr val="000000"/>
                </a:solidFill>
                <a:latin typeface="Calibri"/>
              </a:rPr>
              <a:t> </a:t>
            </a:r>
            <a:r>
              <a:rPr sz="1000" b="0" i="0" u="none" strike="noStrike" dirty="0" err="1">
                <a:solidFill>
                  <a:srgbClr val="000000"/>
                </a:solidFill>
                <a:latin typeface="Calibri"/>
              </a:rPr>
              <a:t>смелых</a:t>
            </a:r>
            <a:r>
              <a:rPr sz="1000" b="0" i="0" u="none" strike="noStrike" dirty="0">
                <a:solidFill>
                  <a:srgbClr val="000000"/>
                </a:solidFill>
                <a:latin typeface="Calibri"/>
              </a:rPr>
              <a:t>
</a:t>
            </a:r>
            <a:r>
              <a:rPr sz="1000" b="0" i="0" u="none" strike="noStrike" dirty="0" err="1">
                <a:solidFill>
                  <a:srgbClr val="000000"/>
                </a:solidFill>
                <a:latin typeface="Calibri"/>
              </a:rPr>
              <a:t>Книгаигра</a:t>
            </a:r>
            <a:r>
              <a:rPr sz="1000" b="0" i="0" u="none" strike="noStrike" dirty="0">
                <a:solidFill>
                  <a:srgbClr val="000000"/>
                </a:solidFill>
                <a:latin typeface="Calibri"/>
              </a:rPr>
              <a:t>, </a:t>
            </a:r>
            <a:r>
              <a:rPr sz="1000" b="0" i="0" u="none" strike="noStrike" dirty="0" err="1">
                <a:solidFill>
                  <a:srgbClr val="000000"/>
                </a:solidFill>
                <a:latin typeface="Calibri"/>
              </a:rPr>
              <a:t>где</a:t>
            </a:r>
            <a:r>
              <a:rPr sz="1000" b="0" i="0" u="none" strike="noStrike" dirty="0">
                <a:solidFill>
                  <a:srgbClr val="000000"/>
                </a:solidFill>
                <a:latin typeface="Calibri"/>
              </a:rPr>
              <a:t> </a:t>
            </a:r>
            <a:r>
              <a:rPr sz="1000" b="0" i="0" u="none" strike="noStrike" dirty="0" err="1">
                <a:solidFill>
                  <a:srgbClr val="000000"/>
                </a:solidFill>
                <a:latin typeface="Calibri"/>
              </a:rPr>
              <a:t>главный</a:t>
            </a:r>
            <a:r>
              <a:rPr sz="1000" b="0" i="0" u="none" strike="noStrike" dirty="0">
                <a:solidFill>
                  <a:srgbClr val="000000"/>
                </a:solidFill>
                <a:latin typeface="Calibri"/>
              </a:rPr>
              <a:t> </a:t>
            </a:r>
            <a:r>
              <a:rPr sz="1000" b="0" i="0" u="none" strike="noStrike" dirty="0" err="1">
                <a:solidFill>
                  <a:srgbClr val="000000"/>
                </a:solidFill>
                <a:latin typeface="Calibri"/>
              </a:rPr>
              <a:t>герой</a:t>
            </a:r>
            <a:r>
              <a:rPr sz="1000" b="0" i="0" u="none" strike="noStrike" dirty="0">
                <a:solidFill>
                  <a:srgbClr val="000000"/>
                </a:solidFill>
                <a:latin typeface="Calibri"/>
              </a:rPr>
              <a:t>  </a:t>
            </a:r>
            <a:r>
              <a:rPr sz="1000" b="0" i="0" u="none" strike="noStrike" dirty="0" err="1">
                <a:solidFill>
                  <a:srgbClr val="000000"/>
                </a:solidFill>
                <a:latin typeface="Calibri"/>
              </a:rPr>
              <a:t>это</a:t>
            </a:r>
            <a:r>
              <a:rPr sz="1000" b="0" i="0" u="none" strike="noStrike" dirty="0">
                <a:solidFill>
                  <a:srgbClr val="000000"/>
                </a:solidFill>
                <a:latin typeface="Calibri"/>
              </a:rPr>
              <a:t> </a:t>
            </a:r>
            <a:r>
              <a:rPr sz="1000" b="0" i="0" u="none" strike="noStrike" dirty="0" err="1">
                <a:solidFill>
                  <a:srgbClr val="000000"/>
                </a:solidFill>
                <a:latin typeface="Calibri"/>
              </a:rPr>
              <a:t>ты</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Что, если ночные кошмары не исчезают с рассветом, а лишь затаились в ожидании своего часа Говорят, есть место, где страшные сны обретают форму. Попасть туда можно, только когда фиолетовое свечение поманит тебя за собой
Добро пожаловать в Библиотеку кошмаров Здесь тебя ждут Консьерж, Чаролина, Морковка и П...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548188"/>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29188"/>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Все каналы продвижения МИФ блогеры, СМИ, таргет, рассылки 300К, соцсети. </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Библиотека кошмаров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978-5-00281-231-8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2005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«Библиотека кошмаров. Том 1. Чернильное чудовище»</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Книга для детей, которым обычных сказок уже мало, а взрослый хоррор еще ни к чему. Атмосферные иллюстрации, необычные герои и дополнительные материалы превращают чтение в приключение  страшно ровно настолько, чтобы пощекотать нервы и потом гордо сказать Я дочитал и не испугался. </a:t>
            </a:r>
          </a:p>
        </p:txBody>
      </p:sp>
      <p:sp>
        <p:nvSpPr>
          <p:cNvPr id="12" name="TextBox 11"/>
          <p:cNvSpPr txBox="1"/>
          <p:nvPr/>
        </p:nvSpPr>
        <p:spPr>
          <a:xfrm>
            <a:off x="3238500" y="351853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5191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Детские</a:t>
            </a:r>
            <a:r>
              <a:rPr sz="1000" b="0" i="0" u="none" strike="noStrike" dirty="0">
                <a:solidFill>
                  <a:srgbClr val="000000"/>
                </a:solidFill>
                <a:latin typeface="Calibri"/>
              </a:rPr>
              <a:t> </a:t>
            </a:r>
            <a:r>
              <a:rPr sz="1000" b="0" i="0" u="none" strike="noStrike" dirty="0" err="1">
                <a:solidFill>
                  <a:srgbClr val="000000"/>
                </a:solidFill>
                <a:latin typeface="Calibri"/>
              </a:rPr>
              <a:t>страшилки</a:t>
            </a:r>
            <a:r>
              <a:rPr sz="1000" b="0" i="0" u="none" strike="noStrike" dirty="0">
                <a:solidFill>
                  <a:srgbClr val="000000"/>
                </a:solidFill>
                <a:latin typeface="Calibri"/>
              </a:rPr>
              <a:t> с </a:t>
            </a:r>
            <a:r>
              <a:rPr sz="1000" b="0" i="0" u="none" strike="noStrike" dirty="0" err="1">
                <a:solidFill>
                  <a:srgbClr val="000000"/>
                </a:solidFill>
                <a:latin typeface="Calibri"/>
              </a:rPr>
              <a:t>чудными</a:t>
            </a:r>
            <a:r>
              <a:rPr sz="1000" b="0" i="0" u="none" strike="noStrike" dirty="0">
                <a:solidFill>
                  <a:srgbClr val="000000"/>
                </a:solidFill>
                <a:latin typeface="Calibri"/>
              </a:rPr>
              <a:t> </a:t>
            </a:r>
            <a:r>
              <a:rPr sz="1000" b="0" i="0" u="none" strike="noStrike" dirty="0" err="1">
                <a:solidFill>
                  <a:srgbClr val="000000"/>
                </a:solidFill>
                <a:latin typeface="Calibri"/>
              </a:rPr>
              <a:t>персонажами</a:t>
            </a:r>
            <a:r>
              <a:rPr sz="1000" b="0" i="0" u="none" strike="noStrike" dirty="0">
                <a:solidFill>
                  <a:srgbClr val="000000"/>
                </a:solidFill>
                <a:latin typeface="Calibri"/>
              </a:rPr>
              <a:t>
</a:t>
            </a:r>
            <a:r>
              <a:rPr sz="1000" b="0" i="0" u="none" strike="noStrike" dirty="0" err="1">
                <a:solidFill>
                  <a:srgbClr val="000000"/>
                </a:solidFill>
                <a:latin typeface="Calibri"/>
              </a:rPr>
              <a:t>Пять</a:t>
            </a:r>
            <a:r>
              <a:rPr sz="1000" b="0" i="0" u="none" strike="noStrike" dirty="0">
                <a:solidFill>
                  <a:srgbClr val="000000"/>
                </a:solidFill>
                <a:latin typeface="Calibri"/>
              </a:rPr>
              <a:t> </a:t>
            </a:r>
            <a:r>
              <a:rPr sz="1000" b="0" i="0" u="none" strike="noStrike" dirty="0" err="1">
                <a:solidFill>
                  <a:srgbClr val="000000"/>
                </a:solidFill>
                <a:latin typeface="Calibri"/>
              </a:rPr>
              <a:t>жутких</a:t>
            </a:r>
            <a:r>
              <a:rPr sz="1000" b="0" i="0" u="none" strike="noStrike" dirty="0">
                <a:solidFill>
                  <a:srgbClr val="000000"/>
                </a:solidFill>
                <a:latin typeface="Calibri"/>
              </a:rPr>
              <a:t> </a:t>
            </a:r>
            <a:r>
              <a:rPr sz="1000" b="0" i="0" u="none" strike="noStrike" dirty="0" err="1">
                <a:solidFill>
                  <a:srgbClr val="000000"/>
                </a:solidFill>
                <a:latin typeface="Calibri"/>
              </a:rPr>
              <a:t>историй</a:t>
            </a:r>
            <a:r>
              <a:rPr sz="1000" b="0" i="0" u="none" strike="noStrike" dirty="0">
                <a:solidFill>
                  <a:srgbClr val="000000"/>
                </a:solidFill>
                <a:latin typeface="Calibri"/>
              </a:rPr>
              <a:t> о </a:t>
            </a:r>
            <a:r>
              <a:rPr sz="1000" b="0" i="0" u="none" strike="noStrike" dirty="0" err="1">
                <a:solidFill>
                  <a:srgbClr val="000000"/>
                </a:solidFill>
                <a:latin typeface="Calibri"/>
              </a:rPr>
              <a:t>монстрах</a:t>
            </a:r>
            <a:r>
              <a:rPr sz="1000" b="0" i="0" u="none" strike="noStrike" dirty="0">
                <a:solidFill>
                  <a:srgbClr val="000000"/>
                </a:solidFill>
                <a:latin typeface="Calibri"/>
              </a:rPr>
              <a:t>, </a:t>
            </a:r>
            <a:r>
              <a:rPr sz="1000" b="0" i="0" u="none" strike="noStrike" dirty="0" err="1">
                <a:solidFill>
                  <a:srgbClr val="000000"/>
                </a:solidFill>
                <a:latin typeface="Calibri"/>
              </a:rPr>
              <a:t>ведьмах</a:t>
            </a:r>
            <a:r>
              <a:rPr sz="1000" b="0" i="0" u="none" strike="noStrike" dirty="0">
                <a:solidFill>
                  <a:srgbClr val="000000"/>
                </a:solidFill>
                <a:latin typeface="Calibri"/>
              </a:rPr>
              <a:t> и </a:t>
            </a:r>
            <a:r>
              <a:rPr sz="1000" b="0" i="0" u="none" strike="noStrike" dirty="0" err="1">
                <a:solidFill>
                  <a:srgbClr val="000000"/>
                </a:solidFill>
                <a:latin typeface="Calibri"/>
              </a:rPr>
              <a:t>привидениях</a:t>
            </a:r>
            <a:r>
              <a:rPr sz="1000" b="0" i="0" u="none" strike="noStrike" dirty="0">
                <a:solidFill>
                  <a:srgbClr val="000000"/>
                </a:solidFill>
                <a:latin typeface="Calibri"/>
              </a:rPr>
              <a:t>
</a:t>
            </a:r>
            <a:r>
              <a:rPr sz="1000" b="0" i="0" u="none" strike="noStrike" dirty="0" err="1">
                <a:solidFill>
                  <a:srgbClr val="000000"/>
                </a:solidFill>
                <a:latin typeface="Calibri"/>
              </a:rPr>
              <a:t>Приключение</a:t>
            </a:r>
            <a:r>
              <a:rPr sz="1000" b="0" i="0" u="none" strike="noStrike" dirty="0">
                <a:solidFill>
                  <a:srgbClr val="000000"/>
                </a:solidFill>
                <a:latin typeface="Calibri"/>
              </a:rPr>
              <a:t>, </a:t>
            </a:r>
            <a:r>
              <a:rPr sz="1000" b="0" i="0" u="none" strike="noStrike" dirty="0" err="1">
                <a:solidFill>
                  <a:srgbClr val="000000"/>
                </a:solidFill>
                <a:latin typeface="Calibri"/>
              </a:rPr>
              <a:t>где</a:t>
            </a:r>
            <a:r>
              <a:rPr sz="1000" b="0" i="0" u="none" strike="noStrike" dirty="0">
                <a:solidFill>
                  <a:srgbClr val="000000"/>
                </a:solidFill>
                <a:latin typeface="Calibri"/>
              </a:rPr>
              <a:t> </a:t>
            </a:r>
            <a:r>
              <a:rPr sz="1000" b="0" i="0" u="none" strike="noStrike" dirty="0" err="1">
                <a:solidFill>
                  <a:srgbClr val="000000"/>
                </a:solidFill>
                <a:latin typeface="Calibri"/>
              </a:rPr>
              <a:t>ты</a:t>
            </a:r>
            <a:r>
              <a:rPr sz="1000" b="0" i="0" u="none" strike="noStrike" dirty="0">
                <a:solidFill>
                  <a:srgbClr val="000000"/>
                </a:solidFill>
                <a:latin typeface="Calibri"/>
              </a:rPr>
              <a:t>  </a:t>
            </a:r>
            <a:r>
              <a:rPr sz="1000" b="0" i="0" u="none" strike="noStrike" dirty="0" err="1">
                <a:solidFill>
                  <a:srgbClr val="000000"/>
                </a:solidFill>
                <a:latin typeface="Calibri"/>
              </a:rPr>
              <a:t>главный</a:t>
            </a:r>
            <a:r>
              <a:rPr sz="1000" b="0" i="0" u="none" strike="noStrike" dirty="0">
                <a:solidFill>
                  <a:srgbClr val="000000"/>
                </a:solidFill>
                <a:latin typeface="Calibri"/>
              </a:rPr>
              <a:t> </a:t>
            </a:r>
            <a:r>
              <a:rPr sz="1000" b="0" i="0" u="none" strike="noStrike" dirty="0" err="1">
                <a:solidFill>
                  <a:srgbClr val="000000"/>
                </a:solidFill>
                <a:latin typeface="Calibri"/>
              </a:rPr>
              <a:t>герой</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Что, если страшные сны можно записать в книгах, и однажды тебе предложат открыть одну из них Говорят, есть место, где на пыльных полках хранятся детские кошмары. Попасть туда получится лишь ночью  и только если у тебя есть пропуск, кошмарная метка
Добро пожаловать в Библиотеку кошмаров Здесь тебя встретят...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569143"/>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50143"/>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Вне серий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978-5-00281-037-6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6004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«Некрополи мира. 130 кладбищ, которые нужно увидеть прежде, чем умереть»</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Большая иллюстрированная книгапутешествие по кладбищам всего мира
 </a:t>
            </a:r>
          </a:p>
        </p:txBody>
      </p:sp>
      <p:sp>
        <p:nvSpPr>
          <p:cNvPr id="12" name="TextBox 11"/>
          <p:cNvSpPr txBox="1"/>
          <p:nvPr/>
        </p:nvSpPr>
        <p:spPr>
          <a:xfrm>
            <a:off x="3238500" y="318516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5185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Путешествие</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самым</a:t>
            </a:r>
            <a:r>
              <a:rPr sz="1000" b="0" i="0" u="none" strike="noStrike" dirty="0">
                <a:solidFill>
                  <a:srgbClr val="000000"/>
                </a:solidFill>
                <a:latin typeface="Calibri"/>
              </a:rPr>
              <a:t> </a:t>
            </a:r>
            <a:r>
              <a:rPr sz="1000" b="0" i="0" u="none" strike="noStrike" dirty="0" err="1">
                <a:solidFill>
                  <a:srgbClr val="000000"/>
                </a:solidFill>
                <a:latin typeface="Calibri"/>
              </a:rPr>
              <a:t>известным</a:t>
            </a:r>
            <a:r>
              <a:rPr sz="1000" b="0" i="0" u="none" strike="noStrike" dirty="0">
                <a:solidFill>
                  <a:srgbClr val="000000"/>
                </a:solidFill>
                <a:latin typeface="Calibri"/>
              </a:rPr>
              <a:t> </a:t>
            </a:r>
            <a:r>
              <a:rPr sz="1000" b="0" i="0" u="none" strike="noStrike" dirty="0" err="1">
                <a:solidFill>
                  <a:srgbClr val="000000"/>
                </a:solidFill>
                <a:latin typeface="Calibri"/>
              </a:rPr>
              <a:t>кладбищам</a:t>
            </a:r>
            <a:r>
              <a:rPr sz="1000" b="0" i="0" u="none" strike="noStrike" dirty="0">
                <a:solidFill>
                  <a:srgbClr val="000000"/>
                </a:solidFill>
                <a:latin typeface="Calibri"/>
              </a:rPr>
              <a:t> </a:t>
            </a:r>
            <a:r>
              <a:rPr sz="1000" b="0" i="0" u="none" strike="noStrike" dirty="0" err="1">
                <a:solidFill>
                  <a:srgbClr val="000000"/>
                </a:solidFill>
                <a:latin typeface="Calibri"/>
              </a:rPr>
              <a:t>мира</a:t>
            </a:r>
            <a:r>
              <a:rPr sz="1000" b="0" i="0" u="none" strike="noStrike" dirty="0">
                <a:solidFill>
                  <a:srgbClr val="000000"/>
                </a:solidFill>
                <a:latin typeface="Calibri"/>
              </a:rPr>
              <a:t> и </a:t>
            </a:r>
            <a:r>
              <a:rPr sz="1000" b="0" i="0" u="none" strike="noStrike" dirty="0" err="1">
                <a:solidFill>
                  <a:srgbClr val="000000"/>
                </a:solidFill>
                <a:latin typeface="Calibri"/>
              </a:rPr>
              <a:t>России</a:t>
            </a:r>
            <a:r>
              <a:rPr sz="1000" b="0" i="0" u="none" strike="noStrike" dirty="0">
                <a:solidFill>
                  <a:srgbClr val="000000"/>
                </a:solidFill>
                <a:latin typeface="Calibri"/>
              </a:rPr>
              <a:t>
</a:t>
            </a:r>
            <a:r>
              <a:rPr sz="1000" b="0" i="0" u="none" strike="noStrike" dirty="0" err="1">
                <a:solidFill>
                  <a:srgbClr val="000000"/>
                </a:solidFill>
                <a:latin typeface="Calibri"/>
              </a:rPr>
              <a:t>Множество</a:t>
            </a:r>
            <a:r>
              <a:rPr sz="1000" b="0" i="0" u="none" strike="noStrike" dirty="0">
                <a:solidFill>
                  <a:srgbClr val="000000"/>
                </a:solidFill>
                <a:latin typeface="Calibri"/>
              </a:rPr>
              <a:t> </a:t>
            </a:r>
            <a:r>
              <a:rPr sz="1000" b="0" i="0" u="none" strike="noStrike" dirty="0" err="1">
                <a:solidFill>
                  <a:srgbClr val="000000"/>
                </a:solidFill>
                <a:latin typeface="Calibri"/>
              </a:rPr>
              <a:t>атмосферных</a:t>
            </a:r>
            <a:r>
              <a:rPr sz="1000" b="0" i="0" u="none" strike="noStrike" dirty="0">
                <a:solidFill>
                  <a:srgbClr val="000000"/>
                </a:solidFill>
                <a:latin typeface="Calibri"/>
              </a:rPr>
              <a:t> </a:t>
            </a:r>
            <a:r>
              <a:rPr sz="1000" b="0" i="0" u="none" strike="noStrike" dirty="0" err="1">
                <a:solidFill>
                  <a:srgbClr val="000000"/>
                </a:solidFill>
                <a:latin typeface="Calibri"/>
              </a:rPr>
              <a:t>фотографий</a:t>
            </a:r>
            <a:r>
              <a:rPr sz="1000" b="0" i="0" u="none" strike="noStrike" dirty="0">
                <a:solidFill>
                  <a:srgbClr val="000000"/>
                </a:solidFill>
                <a:latin typeface="Calibri"/>
              </a:rPr>
              <a:t> 
</a:t>
            </a:r>
            <a:r>
              <a:rPr sz="1000" b="0" i="0" u="none" strike="noStrike" dirty="0" err="1">
                <a:solidFill>
                  <a:srgbClr val="000000"/>
                </a:solidFill>
                <a:latin typeface="Calibri"/>
              </a:rPr>
              <a:t>Интересные</a:t>
            </a:r>
            <a:r>
              <a:rPr sz="1000" b="0" i="0" u="none" strike="noStrike" dirty="0">
                <a:solidFill>
                  <a:srgbClr val="000000"/>
                </a:solidFill>
                <a:latin typeface="Calibri"/>
              </a:rPr>
              <a:t> </a:t>
            </a:r>
            <a:r>
              <a:rPr sz="1000" b="0" i="0" u="none" strike="noStrike" dirty="0" err="1">
                <a:solidFill>
                  <a:srgbClr val="000000"/>
                </a:solidFill>
                <a:latin typeface="Calibri"/>
              </a:rPr>
              <a:t>факты</a:t>
            </a:r>
            <a:r>
              <a:rPr sz="1000" b="0" i="0" u="none" strike="noStrike" dirty="0">
                <a:solidFill>
                  <a:srgbClr val="000000"/>
                </a:solidFill>
                <a:latin typeface="Calibri"/>
              </a:rPr>
              <a:t> о </a:t>
            </a:r>
            <a:r>
              <a:rPr sz="1000" b="0" i="0" u="none" strike="noStrike" dirty="0" err="1">
                <a:solidFill>
                  <a:srgbClr val="000000"/>
                </a:solidFill>
                <a:latin typeface="Calibri"/>
              </a:rPr>
              <a:t>захоронениях</a:t>
            </a:r>
            <a:r>
              <a:rPr sz="1000" b="0" i="0" u="none" strike="noStrike" dirty="0">
                <a:solidFill>
                  <a:srgbClr val="000000"/>
                </a:solidFill>
                <a:latin typeface="Calibri"/>
              </a:rPr>
              <a:t> у </a:t>
            </a:r>
            <a:r>
              <a:rPr sz="1000" b="0" i="0" u="none" strike="noStrike" dirty="0" err="1">
                <a:solidFill>
                  <a:srgbClr val="000000"/>
                </a:solidFill>
                <a:latin typeface="Calibri"/>
              </a:rPr>
              <a:t>разных</a:t>
            </a:r>
            <a:r>
              <a:rPr sz="1000" b="0" i="0" u="none" strike="noStrike" dirty="0">
                <a:solidFill>
                  <a:srgbClr val="000000"/>
                </a:solidFill>
                <a:latin typeface="Calibri"/>
              </a:rPr>
              <a:t> </a:t>
            </a:r>
            <a:r>
              <a:rPr sz="1000" b="0" i="0" u="none" strike="noStrike" dirty="0" err="1">
                <a:solidFill>
                  <a:srgbClr val="000000"/>
                </a:solidFill>
                <a:latin typeface="Calibri"/>
              </a:rPr>
              <a:t>народов</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этом богато оформленном издании представлено 130 кладбищ со всего мира от древних некрополей и королевских усыпальниц до мемориальных парков и современных архитектурных ансамблей.
Кладбища  это особые пространства тишины, где переплетаются история, память и природа. Они...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177189"/>
            <a:ext cx="5905501"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558189"/>
            <a:ext cx="5777121"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3238500" y="4833938"/>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3238500" y="5214938"/>
            <a:ext cx="5777120"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MIF00051203.pdf </a:t>
            </a:r>
            <a:r>
              <a:rPr dirty="0"/>
              <a:t/>
            </a:r>
            <a:br>
              <a:rPr dirty="0"/>
            </a:br>
            <a:endParaRPr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Жемчужины пацанской мудрости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978-5-04-242177-8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«Головоломки от Джейсона Стетхэма. Пацанский сборник: думай тихо, решай быстро, отвечай по делу.»</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Эта книга  как надежный напарник с ней не соскучишься, но и расслабляться не придется. Здесь всё повзрослому задания, которые заставят шестеренки в голове крутиться быстрее, атмосфера, в которой чувствуешь себя своим, и заряд бодрости и позитива, который остается с тобой даже после того, как закроешь книг... </a:t>
            </a:r>
            <a:r>
              <a:rPr sz="1000" b="0" i="1" u="none" strike="noStrike">
                <a:solidFill>
                  <a:srgbClr val="295FE9"/>
                </a:solidFill>
                <a:latin typeface="Calibri"/>
                <a:hlinkClick r:id="rId5" tooltip="Посмотреть в Витрине"/>
              </a:rPr>
              <a:t>подробнее</a:t>
            </a:r>
          </a:p>
        </p:txBody>
      </p:sp>
      <p:sp>
        <p:nvSpPr>
          <p:cNvPr id="16" name="Прямоугольник 15"/>
          <p:cNvSpPr/>
          <p:nvPr/>
        </p:nvSpPr>
        <p:spPr>
          <a:xfrm>
            <a:off x="3238500" y="3110903"/>
            <a:ext cx="5905500" cy="1169551"/>
          </a:xfrm>
          <a:prstGeom prst="rect">
            <a:avLst/>
          </a:prstGeom>
        </p:spPr>
        <p:txBody>
          <a:bodyPr wrap="square">
            <a:spAutoFit/>
          </a:bodyPr>
          <a:lstStyle/>
          <a:p>
            <a:r>
              <a:rPr lang="ru-RU" sz="1000" dirty="0" smtClean="0"/>
              <a:t>"Сборник головоломок, за которые не будет стыдно перед мужиками, потому что извилины надо тренировать, иначе они однажды соберут вещи и съедут.  40 остроумных и нескучных испытаний с характером, чтобы почувствовать себя самым умным типом на районе.  Присоединяйтесь к Джейсону </a:t>
            </a:r>
            <a:r>
              <a:rPr lang="ru-RU" sz="1000" dirty="0" err="1" smtClean="0"/>
              <a:t>Стетхэму</a:t>
            </a:r>
            <a:r>
              <a:rPr lang="ru-RU" sz="1000" dirty="0" smtClean="0"/>
              <a:t> и другим крутым лысым парням, чья крутость не только в причёске.  Вас ждут лабиринты и проверки на смекалку, испытания на знание биографии самого цитируемого актёра страны, а ещё кнопочные телефоны, задачи на логику, поиск отличий, </a:t>
            </a:r>
            <a:r>
              <a:rPr lang="ru-RU" sz="1000" dirty="0" err="1" smtClean="0"/>
              <a:t>судоку</a:t>
            </a:r>
            <a:r>
              <a:rPr lang="ru-RU" sz="1000" dirty="0" smtClean="0"/>
              <a:t> и математические формулы!  «Не важно, как ты решил задачу, важно, что не решили тебя». — Джейсон </a:t>
            </a:r>
            <a:r>
              <a:rPr lang="ru-RU" sz="1000" dirty="0" err="1" smtClean="0"/>
              <a:t>Стетхэм</a:t>
            </a:r>
            <a:r>
              <a:rPr lang="ru-RU" sz="1000" dirty="0" smtClean="0"/>
              <a:t>"</a:t>
            </a:r>
            <a:endParaRPr lang="ru-RU" sz="100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Клуб убийств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978-5-00281-099-4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2767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«Расследование в книжном «Второй шанс»»</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Идеальная книга для поклонников уютных детективов, мечтающих затеряться среди книжных полок и разгадывать тайны вместе с главными героями. </a:t>
            </a:r>
          </a:p>
        </p:txBody>
      </p:sp>
      <p:sp>
        <p:nvSpPr>
          <p:cNvPr id="12" name="TextBox 11"/>
          <p:cNvSpPr txBox="1"/>
          <p:nvPr/>
        </p:nvSpPr>
        <p:spPr>
          <a:xfrm>
            <a:off x="3238500" y="337566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090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Итальянский</a:t>
            </a:r>
            <a:r>
              <a:rPr sz="1000" b="0" i="0" u="none" strike="noStrike" dirty="0">
                <a:solidFill>
                  <a:srgbClr val="000000"/>
                </a:solidFill>
                <a:latin typeface="Calibri"/>
              </a:rPr>
              <a:t> </a:t>
            </a:r>
            <a:r>
              <a:rPr sz="1000" b="0" i="0" u="none" strike="noStrike" dirty="0" err="1">
                <a:solidFill>
                  <a:srgbClr val="000000"/>
                </a:solidFill>
                <a:latin typeface="Calibri"/>
              </a:rPr>
              <a:t>уютный</a:t>
            </a:r>
            <a:r>
              <a:rPr sz="1000" b="0" i="0" u="none" strike="noStrike" dirty="0">
                <a:solidFill>
                  <a:srgbClr val="000000"/>
                </a:solidFill>
                <a:latin typeface="Calibri"/>
              </a:rPr>
              <a:t> </a:t>
            </a:r>
            <a:r>
              <a:rPr sz="1000" b="0" i="0" u="none" strike="noStrike" dirty="0" err="1">
                <a:solidFill>
                  <a:srgbClr val="000000"/>
                </a:solidFill>
                <a:latin typeface="Calibri"/>
              </a:rPr>
              <a:t>детектив</a:t>
            </a:r>
            <a:r>
              <a:rPr sz="1000" b="0" i="0" u="none" strike="noStrike" dirty="0">
                <a:solidFill>
                  <a:srgbClr val="000000"/>
                </a:solidFill>
                <a:latin typeface="Calibri"/>
              </a:rPr>
              <a:t> с </a:t>
            </a:r>
            <a:r>
              <a:rPr sz="1000" b="0" i="0" u="none" strike="noStrike" dirty="0" err="1">
                <a:solidFill>
                  <a:srgbClr val="000000"/>
                </a:solidFill>
                <a:latin typeface="Calibri"/>
              </a:rPr>
              <a:t>любовью</a:t>
            </a:r>
            <a:r>
              <a:rPr sz="1000" b="0" i="0" u="none" strike="noStrike" dirty="0">
                <a:solidFill>
                  <a:srgbClr val="000000"/>
                </a:solidFill>
                <a:latin typeface="Calibri"/>
              </a:rPr>
              <a:t> к </a:t>
            </a:r>
            <a:r>
              <a:rPr sz="1000" b="0" i="0" u="none" strike="noStrike" dirty="0" err="1">
                <a:solidFill>
                  <a:srgbClr val="000000"/>
                </a:solidFill>
                <a:latin typeface="Calibri"/>
              </a:rPr>
              <a:t>книгам</a:t>
            </a:r>
            <a:r>
              <a:rPr sz="1000" b="0" i="0" u="none" strike="noStrike" dirty="0">
                <a:solidFill>
                  <a:srgbClr val="000000"/>
                </a:solidFill>
                <a:latin typeface="Calibri"/>
              </a:rPr>
              <a:t>
</a:t>
            </a:r>
            <a:r>
              <a:rPr sz="1000" b="0" i="0" u="none" strike="noStrike" dirty="0" err="1">
                <a:solidFill>
                  <a:srgbClr val="000000"/>
                </a:solidFill>
                <a:latin typeface="Calibri"/>
              </a:rPr>
              <a:t>Букинистика</a:t>
            </a:r>
            <a:r>
              <a:rPr sz="1000" b="0" i="0" u="none" strike="noStrike" dirty="0">
                <a:solidFill>
                  <a:srgbClr val="000000"/>
                </a:solidFill>
                <a:latin typeface="Calibri"/>
              </a:rPr>
              <a:t>, </a:t>
            </a:r>
            <a:r>
              <a:rPr sz="1000" b="0" i="0" u="none" strike="noStrike" dirty="0" err="1">
                <a:solidFill>
                  <a:srgbClr val="000000"/>
                </a:solidFill>
                <a:latin typeface="Calibri"/>
              </a:rPr>
              <a:t>загадочное</a:t>
            </a:r>
            <a:r>
              <a:rPr sz="1000" b="0" i="0" u="none" strike="noStrike" dirty="0">
                <a:solidFill>
                  <a:srgbClr val="000000"/>
                </a:solidFill>
                <a:latin typeface="Calibri"/>
              </a:rPr>
              <a:t> </a:t>
            </a:r>
            <a:r>
              <a:rPr sz="1000" b="0" i="0" u="none" strike="noStrike" dirty="0" err="1">
                <a:solidFill>
                  <a:srgbClr val="000000"/>
                </a:solidFill>
                <a:latin typeface="Calibri"/>
              </a:rPr>
              <a:t>убийство</a:t>
            </a:r>
            <a:r>
              <a:rPr sz="1000" b="0" i="0" u="none" strike="noStrike" dirty="0">
                <a:solidFill>
                  <a:srgbClr val="000000"/>
                </a:solidFill>
                <a:latin typeface="Calibri"/>
              </a:rPr>
              <a:t> и </a:t>
            </a:r>
            <a:r>
              <a:rPr sz="1000" b="0" i="0" u="none" strike="noStrike" dirty="0" err="1">
                <a:solidFill>
                  <a:srgbClr val="000000"/>
                </a:solidFill>
                <a:latin typeface="Calibri"/>
              </a:rPr>
              <a:t>черный</a:t>
            </a:r>
            <a:r>
              <a:rPr sz="1000" b="0" i="0" u="none" strike="noStrike" dirty="0">
                <a:solidFill>
                  <a:srgbClr val="000000"/>
                </a:solidFill>
                <a:latin typeface="Calibri"/>
              </a:rPr>
              <a:t> </a:t>
            </a:r>
            <a:r>
              <a:rPr sz="1000" b="0" i="0" u="none" strike="noStrike" dirty="0" err="1">
                <a:solidFill>
                  <a:srgbClr val="000000"/>
                </a:solidFill>
                <a:latin typeface="Calibri"/>
              </a:rPr>
              <a:t>кот</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о </a:t>
            </a:r>
            <a:r>
              <a:rPr sz="1000" b="0" i="0" u="none" strike="noStrike" dirty="0" err="1">
                <a:solidFill>
                  <a:srgbClr val="000000"/>
                </a:solidFill>
                <a:latin typeface="Calibri"/>
              </a:rPr>
              <a:t>вторых</a:t>
            </a:r>
            <a:r>
              <a:rPr sz="1000" b="0" i="0" u="none" strike="noStrike" dirty="0">
                <a:solidFill>
                  <a:srgbClr val="000000"/>
                </a:solidFill>
                <a:latin typeface="Calibri"/>
              </a:rPr>
              <a:t> </a:t>
            </a:r>
            <a:r>
              <a:rPr sz="1000" b="0" i="0" u="none" strike="noStrike" dirty="0" err="1">
                <a:solidFill>
                  <a:srgbClr val="000000"/>
                </a:solidFill>
                <a:latin typeface="Calibri"/>
              </a:rPr>
              <a:t>шансах</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книг</a:t>
            </a:r>
            <a:r>
              <a:rPr sz="1000" b="0" i="0" u="none" strike="noStrike" dirty="0">
                <a:solidFill>
                  <a:srgbClr val="000000"/>
                </a:solidFill>
                <a:latin typeface="Calibri"/>
              </a:rPr>
              <a:t> и </a:t>
            </a:r>
            <a:r>
              <a:rPr sz="1000" b="0" i="0" u="none" strike="noStrike" dirty="0" err="1">
                <a:solidFill>
                  <a:srgbClr val="000000"/>
                </a:solidFill>
                <a:latin typeface="Calibri"/>
              </a:rPr>
              <a:t>людей</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Археолог Малу мечтает о научной карьере, но вместо университетской кафедры оказывается за прилавком  букинистического магазинчика в Неаполе. Все меняется, когда среди старых книг она находит потрепанный экземпляр Лунного камня Уилки Коллинза с окровавленными страницами... Случайная находка становится перв...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56628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4728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Все каналы продвижения МИФ блогеры, СМИ, таргет, рассылки 300К, соцсети.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Книга-маяк. МИФ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978-5-00281-040-6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10.09.2026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«Клуб влюбленных в книги»</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Трогательная история о силе книг, добрых поступках и призвании от автора исторических романов и любовной прозы, чьи книги входят в список бестселлеров The New York Times и пользуются международным успехом. </a:t>
            </a:r>
          </a:p>
        </p:txBody>
      </p:sp>
      <p:sp>
        <p:nvSpPr>
          <p:cNvPr id="12" name="TextBox 11"/>
          <p:cNvSpPr txBox="1"/>
          <p:nvPr/>
        </p:nvSpPr>
        <p:spPr>
          <a:xfrm>
            <a:off x="3238500" y="3476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Роман</a:t>
            </a:r>
            <a:r>
              <a:rPr sz="1000" b="0" i="0" u="none" strike="noStrike" dirty="0">
                <a:solidFill>
                  <a:srgbClr val="000000"/>
                </a:solidFill>
                <a:latin typeface="Calibri"/>
              </a:rPr>
              <a:t> о </a:t>
            </a:r>
            <a:r>
              <a:rPr sz="1000" b="0" i="0" u="none" strike="noStrike" dirty="0" err="1">
                <a:solidFill>
                  <a:srgbClr val="000000"/>
                </a:solidFill>
                <a:latin typeface="Calibri"/>
              </a:rPr>
              <a:t>книгах</a:t>
            </a:r>
            <a:r>
              <a:rPr sz="1000" b="0" i="0" u="none" strike="noStrike" dirty="0">
                <a:solidFill>
                  <a:srgbClr val="000000"/>
                </a:solidFill>
                <a:latin typeface="Calibri"/>
              </a:rPr>
              <a:t> и </a:t>
            </a:r>
            <a:r>
              <a:rPr sz="1000" b="0" i="0" u="none" strike="noStrike" dirty="0" err="1">
                <a:solidFill>
                  <a:srgbClr val="000000"/>
                </a:solidFill>
                <a:latin typeface="Calibri"/>
              </a:rPr>
              <a:t>вере</a:t>
            </a:r>
            <a:r>
              <a:rPr sz="1000" b="0" i="0" u="none" strike="noStrike" dirty="0">
                <a:solidFill>
                  <a:srgbClr val="000000"/>
                </a:solidFill>
                <a:latin typeface="Calibri"/>
              </a:rPr>
              <a:t> в </a:t>
            </a:r>
            <a:r>
              <a:rPr sz="1000" b="0" i="0" u="none" strike="noStrike" dirty="0" err="1">
                <a:solidFill>
                  <a:srgbClr val="000000"/>
                </a:solidFill>
                <a:latin typeface="Calibri"/>
              </a:rPr>
              <a:t>добро</a:t>
            </a:r>
            <a:r>
              <a:rPr sz="1000" b="0" i="0" u="none" strike="noStrike" dirty="0">
                <a:solidFill>
                  <a:srgbClr val="000000"/>
                </a:solidFill>
                <a:latin typeface="Calibri"/>
              </a:rPr>
              <a:t> в </a:t>
            </a:r>
            <a:r>
              <a:rPr sz="1000" b="0" i="0" u="none" strike="noStrike" dirty="0" err="1">
                <a:solidFill>
                  <a:srgbClr val="000000"/>
                </a:solidFill>
                <a:latin typeface="Calibri"/>
              </a:rPr>
              <a:t>самые</a:t>
            </a:r>
            <a:r>
              <a:rPr sz="1000" b="0" i="0" u="none" strike="noStrike" dirty="0">
                <a:solidFill>
                  <a:srgbClr val="000000"/>
                </a:solidFill>
                <a:latin typeface="Calibri"/>
              </a:rPr>
              <a:t> </a:t>
            </a:r>
            <a:r>
              <a:rPr sz="1000" b="0" i="0" u="none" strike="noStrike" dirty="0" err="1">
                <a:solidFill>
                  <a:srgbClr val="000000"/>
                </a:solidFill>
                <a:latin typeface="Calibri"/>
              </a:rPr>
              <a:t>темные</a:t>
            </a:r>
            <a:r>
              <a:rPr sz="1000" b="0" i="0" u="none" strike="noStrike" dirty="0">
                <a:solidFill>
                  <a:srgbClr val="000000"/>
                </a:solidFill>
                <a:latin typeface="Calibri"/>
              </a:rPr>
              <a:t> </a:t>
            </a:r>
            <a:r>
              <a:rPr sz="1000" b="0" i="0" u="none" strike="noStrike" dirty="0" err="1">
                <a:solidFill>
                  <a:srgbClr val="000000"/>
                </a:solidFill>
                <a:latin typeface="Calibri"/>
              </a:rPr>
              <a:t>времена</a:t>
            </a:r>
            <a:r>
              <a:rPr sz="1000" b="0" i="0" u="none" strike="noStrike" dirty="0">
                <a:solidFill>
                  <a:srgbClr val="000000"/>
                </a:solidFill>
                <a:latin typeface="Calibri"/>
              </a:rPr>
              <a:t>
</a:t>
            </a:r>
            <a:r>
              <a:rPr sz="1000" b="0" i="0" u="none" strike="noStrike" dirty="0" err="1">
                <a:solidFill>
                  <a:srgbClr val="000000"/>
                </a:solidFill>
                <a:latin typeface="Calibri"/>
              </a:rPr>
              <a:t>Уютная</a:t>
            </a:r>
            <a:r>
              <a:rPr sz="1000" b="0" i="0" u="none" strike="noStrike" dirty="0">
                <a:solidFill>
                  <a:srgbClr val="000000"/>
                </a:solidFill>
                <a:latin typeface="Calibri"/>
              </a:rPr>
              <a:t> </a:t>
            </a:r>
            <a:r>
              <a:rPr sz="1000" b="0" i="0" u="none" strike="noStrike" dirty="0" err="1">
                <a:solidFill>
                  <a:srgbClr val="000000"/>
                </a:solidFill>
                <a:latin typeface="Calibri"/>
              </a:rPr>
              <a:t>библиотека</a:t>
            </a:r>
            <a:r>
              <a:rPr sz="1000" b="0" i="0" u="none" strike="noStrike" dirty="0">
                <a:solidFill>
                  <a:srgbClr val="000000"/>
                </a:solidFill>
                <a:latin typeface="Calibri"/>
              </a:rPr>
              <a:t> в </a:t>
            </a:r>
            <a:r>
              <a:rPr sz="1000" b="0" i="0" u="none" strike="noStrike" dirty="0" err="1">
                <a:solidFill>
                  <a:srgbClr val="000000"/>
                </a:solidFill>
                <a:latin typeface="Calibri"/>
              </a:rPr>
              <a:t>сердце</a:t>
            </a:r>
            <a:r>
              <a:rPr sz="1000" b="0" i="0" u="none" strike="noStrike" dirty="0">
                <a:solidFill>
                  <a:srgbClr val="000000"/>
                </a:solidFill>
                <a:latin typeface="Calibri"/>
              </a:rPr>
              <a:t> </a:t>
            </a:r>
            <a:r>
              <a:rPr sz="1000" b="0" i="0" u="none" strike="noStrike" dirty="0" err="1">
                <a:solidFill>
                  <a:srgbClr val="000000"/>
                </a:solidFill>
                <a:latin typeface="Calibri"/>
              </a:rPr>
              <a:t>военного</a:t>
            </a:r>
            <a:r>
              <a:rPr sz="1000" b="0" i="0" u="none" strike="noStrike" dirty="0">
                <a:solidFill>
                  <a:srgbClr val="000000"/>
                </a:solidFill>
                <a:latin typeface="Calibri"/>
              </a:rPr>
              <a:t> </a:t>
            </a:r>
            <a:r>
              <a:rPr sz="1000" b="0" i="0" u="none" strike="noStrike" dirty="0" err="1">
                <a:solidFill>
                  <a:srgbClr val="000000"/>
                </a:solidFill>
                <a:latin typeface="Calibri"/>
              </a:rPr>
              <a:t>Ноттингема</a:t>
            </a:r>
            <a:r>
              <a:rPr sz="1000" b="0" i="0" u="none" strike="noStrike" dirty="0">
                <a:solidFill>
                  <a:srgbClr val="000000"/>
                </a:solidFill>
                <a:latin typeface="Calibri"/>
              </a:rPr>
              <a:t>
</a:t>
            </a:r>
            <a:r>
              <a:rPr sz="1000" b="0" i="0" u="none" strike="noStrike" dirty="0" err="1">
                <a:solidFill>
                  <a:srgbClr val="000000"/>
                </a:solidFill>
                <a:latin typeface="Calibri"/>
              </a:rPr>
              <a:t>Трогательная</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о </a:t>
            </a:r>
            <a:r>
              <a:rPr sz="1000" b="0" i="0" u="none" strike="noStrike" dirty="0" err="1">
                <a:solidFill>
                  <a:srgbClr val="000000"/>
                </a:solidFill>
                <a:latin typeface="Calibri"/>
              </a:rPr>
              <a:t>материнской</a:t>
            </a:r>
            <a:r>
              <a:rPr sz="1000" b="0" i="0" u="none" strike="noStrike" dirty="0">
                <a:solidFill>
                  <a:srgbClr val="000000"/>
                </a:solidFill>
                <a:latin typeface="Calibri"/>
              </a:rPr>
              <a:t> </a:t>
            </a:r>
            <a:r>
              <a:rPr sz="1000" b="0" i="0" u="none" strike="noStrike" dirty="0" err="1">
                <a:solidFill>
                  <a:srgbClr val="000000"/>
                </a:solidFill>
                <a:latin typeface="Calibri"/>
              </a:rPr>
              <a:t>любви</a:t>
            </a:r>
            <a:r>
              <a:rPr sz="1000" b="0" i="0" u="none" strike="noStrike" dirty="0">
                <a:solidFill>
                  <a:srgbClr val="000000"/>
                </a:solidFill>
                <a:latin typeface="Calibri"/>
              </a:rPr>
              <a:t> и </a:t>
            </a:r>
            <a:r>
              <a:rPr sz="1000" b="0" i="0" u="none" strike="noStrike" dirty="0" err="1">
                <a:solidFill>
                  <a:srgbClr val="000000"/>
                </a:solidFill>
                <a:latin typeface="Calibri"/>
              </a:rPr>
              <a:t>разлуке</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Трогательный роман о силе книг, добрых поступках и призвании. Эмма Тейлор молода, но уже м...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Культура России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978-5-00250-932-4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«Погребальные обряды в Карелии. Дерево карсикко, путь в Туонелу и могучие предки сюндюзет»</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Этнографическое исследование и захватывающее путешествие туда, где вековые деревья и птичьи крылья охраняют могилы, а смерть  всего лишь возвращение домой. </a:t>
            </a:r>
          </a:p>
        </p:txBody>
      </p:sp>
      <p:sp>
        <p:nvSpPr>
          <p:cNvPr id="12" name="TextBox 11"/>
          <p:cNvSpPr txBox="1"/>
          <p:nvPr/>
        </p:nvSpPr>
        <p:spPr>
          <a:xfrm>
            <a:off x="3238500" y="3601403"/>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934778"/>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Представления</a:t>
            </a:r>
            <a:r>
              <a:rPr sz="1000" b="0" i="0" u="none" strike="noStrike" dirty="0">
                <a:solidFill>
                  <a:srgbClr val="000000"/>
                </a:solidFill>
                <a:latin typeface="Calibri"/>
              </a:rPr>
              <a:t> </a:t>
            </a:r>
            <a:r>
              <a:rPr sz="1000" b="0" i="0" u="none" strike="noStrike" dirty="0" err="1">
                <a:solidFill>
                  <a:srgbClr val="000000"/>
                </a:solidFill>
                <a:latin typeface="Calibri"/>
              </a:rPr>
              <a:t>карелов</a:t>
            </a:r>
            <a:r>
              <a:rPr sz="1000" b="0" i="0" u="none" strike="noStrike" dirty="0">
                <a:solidFill>
                  <a:srgbClr val="000000"/>
                </a:solidFill>
                <a:latin typeface="Calibri"/>
              </a:rPr>
              <a:t> о </a:t>
            </a:r>
            <a:r>
              <a:rPr sz="1000" b="0" i="0" u="none" strike="noStrike" dirty="0" err="1">
                <a:solidFill>
                  <a:srgbClr val="000000"/>
                </a:solidFill>
                <a:latin typeface="Calibri"/>
              </a:rPr>
              <a:t>загробном</a:t>
            </a:r>
            <a:r>
              <a:rPr sz="1000" b="0" i="0" u="none" strike="noStrike" dirty="0">
                <a:solidFill>
                  <a:srgbClr val="000000"/>
                </a:solidFill>
                <a:latin typeface="Calibri"/>
              </a:rPr>
              <a:t> </a:t>
            </a:r>
            <a:r>
              <a:rPr sz="1000" b="0" i="0" u="none" strike="noStrike" dirty="0" err="1">
                <a:solidFill>
                  <a:srgbClr val="000000"/>
                </a:solidFill>
                <a:latin typeface="Calibri"/>
              </a:rPr>
              <a:t>мире</a:t>
            </a:r>
            <a:r>
              <a:rPr sz="1000" b="0" i="0" u="none" strike="noStrike" dirty="0">
                <a:solidFill>
                  <a:srgbClr val="000000"/>
                </a:solidFill>
                <a:latin typeface="Calibri"/>
              </a:rPr>
              <a:t> и </a:t>
            </a:r>
            <a:r>
              <a:rPr sz="1000" b="0" i="0" u="none" strike="noStrike" dirty="0" err="1">
                <a:solidFill>
                  <a:srgbClr val="000000"/>
                </a:solidFill>
                <a:latin typeface="Calibri"/>
              </a:rPr>
              <a:t>пути</a:t>
            </a:r>
            <a:r>
              <a:rPr sz="1000" b="0" i="0" u="none" strike="noStrike" dirty="0">
                <a:solidFill>
                  <a:srgbClr val="000000"/>
                </a:solidFill>
                <a:latin typeface="Calibri"/>
              </a:rPr>
              <a:t> к </a:t>
            </a:r>
            <a:r>
              <a:rPr sz="1000" b="0" i="0" u="none" strike="noStrike" dirty="0" err="1">
                <a:solidFill>
                  <a:srgbClr val="000000"/>
                </a:solidFill>
                <a:latin typeface="Calibri"/>
              </a:rPr>
              <a:t>нему</a:t>
            </a:r>
            <a:r>
              <a:rPr sz="1000" b="0" i="0" u="none" strike="noStrike" dirty="0">
                <a:solidFill>
                  <a:srgbClr val="000000"/>
                </a:solidFill>
                <a:latin typeface="Calibri"/>
              </a:rPr>
              <a:t>
</a:t>
            </a:r>
            <a:r>
              <a:rPr sz="1000" b="0" i="0" u="none" strike="noStrike" dirty="0" err="1">
                <a:solidFill>
                  <a:srgbClr val="000000"/>
                </a:solidFill>
                <a:latin typeface="Calibri"/>
              </a:rPr>
              <a:t>Увлекательное</a:t>
            </a:r>
            <a:r>
              <a:rPr sz="1000" b="0" i="0" u="none" strike="noStrike" dirty="0">
                <a:solidFill>
                  <a:srgbClr val="000000"/>
                </a:solidFill>
                <a:latin typeface="Calibri"/>
              </a:rPr>
              <a:t> </a:t>
            </a:r>
            <a:r>
              <a:rPr sz="1000" b="0" i="0" u="none" strike="noStrike" dirty="0" err="1">
                <a:solidFill>
                  <a:srgbClr val="000000"/>
                </a:solidFill>
                <a:latin typeface="Calibri"/>
              </a:rPr>
              <a:t>этнографическое</a:t>
            </a:r>
            <a:r>
              <a:rPr sz="1000" b="0" i="0" u="none" strike="noStrike" dirty="0">
                <a:solidFill>
                  <a:srgbClr val="000000"/>
                </a:solidFill>
                <a:latin typeface="Calibri"/>
              </a:rPr>
              <a:t> </a:t>
            </a:r>
            <a:r>
              <a:rPr sz="1000" b="0" i="0" u="none" strike="noStrike" dirty="0" err="1">
                <a:solidFill>
                  <a:srgbClr val="000000"/>
                </a:solidFill>
                <a:latin typeface="Calibri"/>
              </a:rPr>
              <a:t>исследование</a:t>
            </a:r>
            <a:r>
              <a:rPr sz="1000" b="0" i="0" u="none" strike="noStrike" dirty="0">
                <a:solidFill>
                  <a:srgbClr val="000000"/>
                </a:solidFill>
                <a:latin typeface="Calibri"/>
              </a:rPr>
              <a:t>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ученых</a:t>
            </a:r>
            <a:r>
              <a:rPr sz="1000" b="0" i="0" u="none" strike="noStrike" dirty="0">
                <a:solidFill>
                  <a:srgbClr val="000000"/>
                </a:solidFill>
                <a:latin typeface="Calibri"/>
              </a:rPr>
              <a:t>
</a:t>
            </a:r>
            <a:r>
              <a:rPr sz="1000" b="0" i="0" u="none" strike="noStrike" dirty="0" err="1">
                <a:solidFill>
                  <a:srgbClr val="000000"/>
                </a:solidFill>
                <a:latin typeface="Calibri"/>
              </a:rPr>
              <a:t>Калмалауда</a:t>
            </a:r>
            <a:r>
              <a:rPr sz="1000" b="0" i="0" u="none" strike="noStrike" dirty="0">
                <a:solidFill>
                  <a:srgbClr val="000000"/>
                </a:solidFill>
                <a:latin typeface="Calibri"/>
              </a:rPr>
              <a:t>, </a:t>
            </a:r>
            <a:r>
              <a:rPr sz="1000" b="0" i="0" u="none" strike="noStrike" dirty="0" err="1">
                <a:solidFill>
                  <a:srgbClr val="000000"/>
                </a:solidFill>
                <a:latin typeface="Calibri"/>
              </a:rPr>
              <a:t>жальники</a:t>
            </a:r>
            <a:r>
              <a:rPr sz="1000" b="0" i="0" u="none" strike="noStrike" dirty="0">
                <a:solidFill>
                  <a:srgbClr val="000000"/>
                </a:solidFill>
                <a:latin typeface="Calibri"/>
              </a:rPr>
              <a:t> и </a:t>
            </a:r>
            <a:r>
              <a:rPr sz="1000" b="0" i="0" u="none" strike="noStrike" dirty="0" err="1">
                <a:solidFill>
                  <a:srgbClr val="000000"/>
                </a:solidFill>
                <a:latin typeface="Calibri"/>
              </a:rPr>
              <a:t>шестинедельные</a:t>
            </a:r>
            <a:r>
              <a:rPr sz="1000" b="0" i="0" u="none" strike="noStrike" dirty="0">
                <a:solidFill>
                  <a:srgbClr val="000000"/>
                </a:solidFill>
                <a:latin typeface="Calibri"/>
              </a:rPr>
              <a:t> </a:t>
            </a:r>
            <a:r>
              <a:rPr sz="1000" b="0" i="0" u="none" strike="noStrike" dirty="0" err="1">
                <a:solidFill>
                  <a:srgbClr val="000000"/>
                </a:solidFill>
                <a:latin typeface="Calibri"/>
              </a:rPr>
              <a:t>поминки</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Глубокое исследование карельских обычаев и традиций, сложившихся вокруг смерти и похоронны... </a:t>
            </a:r>
            <a:r>
              <a:rPr sz="1000" b="0" i="1" u="none" strike="noStrike">
                <a:solidFill>
                  <a:srgbClr val="295FE9"/>
                </a:solidFill>
                <a:latin typeface="Calibri"/>
                <a:hlinkClick r:id="rId4" tooltip="Посмотреть в Витрине"/>
              </a:rPr>
              <a:t>подробнее</a:t>
            </a:r>
          </a:p>
        </p:txBody>
      </p:sp>
      <p:pic>
        <p:nvPicPr>
          <p:cNvPr id="17" name="Рисунок 16"/>
          <p:cNvPicPr>
            <a:picLocks noChangeAspect="1"/>
          </p:cNvPicPr>
          <p:nvPr/>
        </p:nvPicPr>
        <p:blipFill>
          <a:blip r:embed="rId5"/>
          <a:stretch>
            <a:fillRect/>
          </a:stretch>
        </p:blipFill>
        <p:spPr>
          <a:xfrm>
            <a:off x="460292" y="1759293"/>
            <a:ext cx="2233482" cy="3582161"/>
          </a:xfrm>
          <a:prstGeom prst="rect">
            <a:avLst/>
          </a:prstGeom>
        </p:spPr>
      </p:pic>
      <p:sp>
        <p:nvSpPr>
          <p:cNvPr id="18" name="TextBox 17"/>
          <p:cNvSpPr txBox="1"/>
          <p:nvPr/>
        </p:nvSpPr>
        <p:spPr>
          <a:xfrm>
            <a:off x="3238500" y="4833938"/>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9" name="TextBox 18"/>
          <p:cNvSpPr txBox="1"/>
          <p:nvPr/>
        </p:nvSpPr>
        <p:spPr>
          <a:xfrm>
            <a:off x="3333750" y="5214938"/>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Все каналы продвижения МИФ блогеры, СМИ, таргет, рассылки 300К, соцсети. </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МИФ x Шуфлядка Писателя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978-5-00281-270-7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5909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«Монстры с минской пропиской»</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Ироничное городское фэнтези о белорусской нечисти, тайных делах и магии  в декорациях современного Минска. </a:t>
            </a:r>
          </a:p>
        </p:txBody>
      </p:sp>
      <p:sp>
        <p:nvSpPr>
          <p:cNvPr id="12" name="TextBox 11"/>
          <p:cNvSpPr txBox="1"/>
          <p:nvPr/>
        </p:nvSpPr>
        <p:spPr>
          <a:xfrm>
            <a:off x="3238500" y="34290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623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Городское</a:t>
            </a:r>
            <a:r>
              <a:rPr sz="1000" b="0" i="0" u="none" strike="noStrike" dirty="0">
                <a:solidFill>
                  <a:srgbClr val="000000"/>
                </a:solidFill>
                <a:latin typeface="Calibri"/>
              </a:rPr>
              <a:t> </a:t>
            </a:r>
            <a:r>
              <a:rPr sz="1000" b="0" i="0" u="none" strike="noStrike" dirty="0" err="1">
                <a:solidFill>
                  <a:srgbClr val="000000"/>
                </a:solidFill>
                <a:latin typeface="Calibri"/>
              </a:rPr>
              <a:t>фэнтези</a:t>
            </a:r>
            <a:r>
              <a:rPr sz="1000" b="0" i="0" u="none" strike="noStrike" dirty="0">
                <a:solidFill>
                  <a:srgbClr val="000000"/>
                </a:solidFill>
                <a:latin typeface="Calibri"/>
              </a:rPr>
              <a:t> о </a:t>
            </a:r>
            <a:r>
              <a:rPr sz="1000" b="0" i="0" u="none" strike="noStrike" dirty="0" err="1">
                <a:solidFill>
                  <a:srgbClr val="000000"/>
                </a:solidFill>
                <a:latin typeface="Calibri"/>
              </a:rPr>
              <a:t>нечисти</a:t>
            </a:r>
            <a:r>
              <a:rPr sz="1000" b="0" i="0" u="none" strike="noStrike" dirty="0">
                <a:solidFill>
                  <a:srgbClr val="000000"/>
                </a:solidFill>
                <a:latin typeface="Calibri"/>
              </a:rPr>
              <a:t> в </a:t>
            </a:r>
            <a:r>
              <a:rPr sz="1000" b="0" i="0" u="none" strike="noStrike" dirty="0" err="1">
                <a:solidFill>
                  <a:srgbClr val="000000"/>
                </a:solidFill>
                <a:latin typeface="Calibri"/>
              </a:rPr>
              <a:t>современном</a:t>
            </a:r>
            <a:r>
              <a:rPr sz="1000" b="0" i="0" u="none" strike="noStrike" dirty="0">
                <a:solidFill>
                  <a:srgbClr val="000000"/>
                </a:solidFill>
                <a:latin typeface="Calibri"/>
              </a:rPr>
              <a:t> </a:t>
            </a:r>
            <a:r>
              <a:rPr sz="1000" b="0" i="0" u="none" strike="noStrike" dirty="0" err="1">
                <a:solidFill>
                  <a:srgbClr val="000000"/>
                </a:solidFill>
                <a:latin typeface="Calibri"/>
              </a:rPr>
              <a:t>Минске</a:t>
            </a:r>
            <a:r>
              <a:rPr sz="1000" b="0" i="0" u="none" strike="noStrike" dirty="0">
                <a:solidFill>
                  <a:srgbClr val="000000"/>
                </a:solidFill>
                <a:latin typeface="Calibri"/>
              </a:rPr>
              <a:t>
</a:t>
            </a:r>
            <a:r>
              <a:rPr sz="1000" b="0" i="0" u="none" strike="noStrike" dirty="0" err="1">
                <a:solidFill>
                  <a:srgbClr val="000000"/>
                </a:solidFill>
                <a:latin typeface="Calibri"/>
              </a:rPr>
              <a:t>Студенткаюрист</a:t>
            </a:r>
            <a:r>
              <a:rPr sz="1000" b="0" i="0" u="none" strike="noStrike" dirty="0">
                <a:solidFill>
                  <a:srgbClr val="000000"/>
                </a:solidFill>
                <a:latin typeface="Calibri"/>
              </a:rPr>
              <a:t> и </a:t>
            </a:r>
            <a:r>
              <a:rPr sz="1000" b="0" i="0" u="none" strike="noStrike" dirty="0" err="1">
                <a:solidFill>
                  <a:srgbClr val="000000"/>
                </a:solidFill>
                <a:latin typeface="Calibri"/>
              </a:rPr>
              <a:t>сын</a:t>
            </a:r>
            <a:r>
              <a:rPr sz="1000" b="0" i="0" u="none" strike="noStrike" dirty="0">
                <a:solidFill>
                  <a:srgbClr val="000000"/>
                </a:solidFill>
                <a:latin typeface="Calibri"/>
              </a:rPr>
              <a:t> </a:t>
            </a:r>
            <a:r>
              <a:rPr sz="1000" b="0" i="0" u="none" strike="noStrike" dirty="0" err="1">
                <a:solidFill>
                  <a:srgbClr val="000000"/>
                </a:solidFill>
                <a:latin typeface="Calibri"/>
              </a:rPr>
              <a:t>ведьмы</a:t>
            </a:r>
            <a:r>
              <a:rPr sz="1000" b="0" i="0" u="none" strike="noStrike" dirty="0">
                <a:solidFill>
                  <a:srgbClr val="000000"/>
                </a:solidFill>
                <a:latin typeface="Calibri"/>
              </a:rPr>
              <a:t> </a:t>
            </a:r>
            <a:r>
              <a:rPr sz="1000" b="0" i="0" u="none" strike="noStrike" dirty="0" err="1">
                <a:solidFill>
                  <a:srgbClr val="000000"/>
                </a:solidFill>
                <a:latin typeface="Calibri"/>
              </a:rPr>
              <a:t>против</a:t>
            </a:r>
            <a:r>
              <a:rPr sz="1000" b="0" i="0" u="none" strike="noStrike" dirty="0">
                <a:solidFill>
                  <a:srgbClr val="000000"/>
                </a:solidFill>
                <a:latin typeface="Calibri"/>
              </a:rPr>
              <a:t> </a:t>
            </a:r>
            <a:r>
              <a:rPr sz="1000" b="0" i="0" u="none" strike="noStrike" dirty="0" err="1">
                <a:solidFill>
                  <a:srgbClr val="000000"/>
                </a:solidFill>
                <a:latin typeface="Calibri"/>
              </a:rPr>
              <a:t>злыдней</a:t>
            </a:r>
            <a:r>
              <a:rPr sz="1000" b="0" i="0" u="none" strike="noStrike" dirty="0">
                <a:solidFill>
                  <a:srgbClr val="000000"/>
                </a:solidFill>
                <a:latin typeface="Calibri"/>
              </a:rPr>
              <a:t> и </a:t>
            </a:r>
            <a:r>
              <a:rPr sz="1000" b="0" i="0" u="none" strike="noStrike" dirty="0" err="1">
                <a:solidFill>
                  <a:srgbClr val="000000"/>
                </a:solidFill>
                <a:latin typeface="Calibri"/>
              </a:rPr>
              <a:t>кикимор</a:t>
            </a:r>
            <a:r>
              <a:rPr sz="1000" b="0" i="0" u="none" strike="noStrike" dirty="0">
                <a:solidFill>
                  <a:srgbClr val="000000"/>
                </a:solidFill>
                <a:latin typeface="Calibri"/>
              </a:rPr>
              <a:t>
</a:t>
            </a:r>
            <a:r>
              <a:rPr sz="1000" b="0" i="0" u="none" strike="noStrike" dirty="0" err="1">
                <a:solidFill>
                  <a:srgbClr val="000000"/>
                </a:solidFill>
                <a:latin typeface="Calibri"/>
              </a:rPr>
              <a:t>Каждое</a:t>
            </a:r>
            <a:r>
              <a:rPr sz="1000" b="0" i="0" u="none" strike="noStrike" dirty="0">
                <a:solidFill>
                  <a:srgbClr val="000000"/>
                </a:solidFill>
                <a:latin typeface="Calibri"/>
              </a:rPr>
              <a:t> </a:t>
            </a:r>
            <a:r>
              <a:rPr sz="1000" b="0" i="0" u="none" strike="noStrike" dirty="0" err="1">
                <a:solidFill>
                  <a:srgbClr val="000000"/>
                </a:solidFill>
                <a:latin typeface="Calibri"/>
              </a:rPr>
              <a:t>дело</a:t>
            </a:r>
            <a:r>
              <a:rPr sz="1000" b="0" i="0" u="none" strike="noStrike" dirty="0">
                <a:solidFill>
                  <a:srgbClr val="000000"/>
                </a:solidFill>
                <a:latin typeface="Calibri"/>
              </a:rPr>
              <a:t>  </a:t>
            </a:r>
            <a:r>
              <a:rPr sz="1000" b="0" i="0" u="none" strike="noStrike" dirty="0" err="1">
                <a:solidFill>
                  <a:srgbClr val="000000"/>
                </a:solidFill>
                <a:latin typeface="Calibri"/>
              </a:rPr>
              <a:t>отдельная</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Ироничное городское фэнтези о белорусской нечисти, тайных делах и магии  в декорациях современного Минска.
Третьекурсница Аня случайно устраивается на работу в ООО Центр удивительного и диковинного...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0+</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МИФ, Терапевтические сказки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978-5-00281-309-4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6004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«Терапевтические сказки для детей: маленькие истории про большие чувства»</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Книгапроводник в мир базовых эмоций для детей 35 лет и их родителей, которая через терапевтические сказки помогает понимать чувства, говорить о них и справляться со сложными переживаниями. </a:t>
            </a:r>
          </a:p>
        </p:txBody>
      </p:sp>
      <p:sp>
        <p:nvSpPr>
          <p:cNvPr id="12" name="TextBox 11"/>
          <p:cNvSpPr txBox="1"/>
          <p:nvPr/>
        </p:nvSpPr>
        <p:spPr>
          <a:xfrm>
            <a:off x="3238500" y="3476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10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rPr>
              <a:t>7 </a:t>
            </a:r>
            <a:r>
              <a:rPr sz="1000" b="0" i="0" u="none" strike="noStrike" dirty="0" err="1">
                <a:solidFill>
                  <a:srgbClr val="000000"/>
                </a:solidFill>
                <a:latin typeface="Calibri"/>
              </a:rPr>
              <a:t>сказок</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детей</a:t>
            </a:r>
            <a:r>
              <a:rPr sz="1000" b="0" i="0" u="none" strike="noStrike" dirty="0">
                <a:solidFill>
                  <a:srgbClr val="000000"/>
                </a:solidFill>
                <a:latin typeface="Calibri"/>
              </a:rPr>
              <a:t> </a:t>
            </a:r>
            <a:r>
              <a:rPr sz="1000" b="0" i="0" u="none" strike="noStrike" dirty="0" err="1">
                <a:solidFill>
                  <a:srgbClr val="000000"/>
                </a:solidFill>
                <a:latin typeface="Calibri"/>
              </a:rPr>
              <a:t>об</a:t>
            </a:r>
            <a:r>
              <a:rPr sz="1000" b="0" i="0" u="none" strike="noStrike" dirty="0">
                <a:solidFill>
                  <a:srgbClr val="000000"/>
                </a:solidFill>
                <a:latin typeface="Calibri"/>
              </a:rPr>
              <a:t> </a:t>
            </a:r>
            <a:r>
              <a:rPr sz="1000" b="0" i="0" u="none" strike="noStrike" dirty="0" err="1">
                <a:solidFill>
                  <a:srgbClr val="000000"/>
                </a:solidFill>
                <a:latin typeface="Calibri"/>
              </a:rPr>
              <a:t>основных</a:t>
            </a:r>
            <a:r>
              <a:rPr sz="1000" b="0" i="0" u="none" strike="noStrike" dirty="0">
                <a:solidFill>
                  <a:srgbClr val="000000"/>
                </a:solidFill>
                <a:latin typeface="Calibri"/>
              </a:rPr>
              <a:t> </a:t>
            </a:r>
            <a:r>
              <a:rPr sz="1000" b="0" i="0" u="none" strike="noStrike" dirty="0" err="1">
                <a:solidFill>
                  <a:srgbClr val="000000"/>
                </a:solidFill>
                <a:latin typeface="Calibri"/>
              </a:rPr>
              <a:t>эмоциях</a:t>
            </a:r>
            <a:r>
              <a:rPr sz="1000" b="0" i="0" u="none" strike="noStrike" dirty="0">
                <a:solidFill>
                  <a:srgbClr val="000000"/>
                </a:solidFill>
                <a:latin typeface="Calibri"/>
              </a:rPr>
              <a:t> 
</a:t>
            </a:r>
            <a:r>
              <a:rPr sz="1000" b="0" i="0" u="none" strike="noStrike" dirty="0" err="1">
                <a:solidFill>
                  <a:srgbClr val="000000"/>
                </a:solidFill>
                <a:latin typeface="Calibri"/>
              </a:rPr>
              <a:t>Уютные</a:t>
            </a:r>
            <a:r>
              <a:rPr sz="1000" b="0" i="0" u="none" strike="noStrike" dirty="0">
                <a:solidFill>
                  <a:srgbClr val="000000"/>
                </a:solidFill>
                <a:latin typeface="Calibri"/>
              </a:rPr>
              <a:t> и </a:t>
            </a:r>
            <a:r>
              <a:rPr sz="1000" b="0" i="0" u="none" strike="noStrike" dirty="0" err="1">
                <a:solidFill>
                  <a:srgbClr val="000000"/>
                </a:solidFill>
                <a:latin typeface="Calibri"/>
              </a:rPr>
              <a:t>волшебные</a:t>
            </a:r>
            <a:r>
              <a:rPr sz="1000" b="0" i="0" u="none" strike="noStrike" dirty="0">
                <a:solidFill>
                  <a:srgbClr val="000000"/>
                </a:solidFill>
                <a:latin typeface="Calibri"/>
              </a:rPr>
              <a:t> </a:t>
            </a:r>
            <a:r>
              <a:rPr sz="1000" b="0" i="0" u="none" strike="noStrike" dirty="0" err="1">
                <a:solidFill>
                  <a:srgbClr val="000000"/>
                </a:solidFill>
                <a:latin typeface="Calibri"/>
              </a:rPr>
              <a:t>истории</a:t>
            </a:r>
            <a:r>
              <a:rPr sz="1000" b="0" i="0" u="none" strike="noStrike" dirty="0">
                <a:solidFill>
                  <a:srgbClr val="000000"/>
                </a:solidFill>
                <a:latin typeface="Calibri"/>
              </a:rPr>
              <a:t> с </a:t>
            </a:r>
            <a:r>
              <a:rPr sz="1000" b="0" i="0" u="none" strike="noStrike" dirty="0" err="1">
                <a:solidFill>
                  <a:srgbClr val="000000"/>
                </a:solidFill>
                <a:latin typeface="Calibri"/>
              </a:rPr>
              <a:t>иллюстрациями</a:t>
            </a:r>
            <a:r>
              <a:rPr sz="1000" b="0" i="0" u="none" strike="noStrike" dirty="0">
                <a:solidFill>
                  <a:srgbClr val="000000"/>
                </a:solidFill>
                <a:latin typeface="Calibri"/>
              </a:rPr>
              <a:t>
</a:t>
            </a:r>
            <a:r>
              <a:rPr sz="1000" b="0" i="0" u="none" strike="noStrike" dirty="0" err="1">
                <a:solidFill>
                  <a:srgbClr val="000000"/>
                </a:solidFill>
                <a:latin typeface="Calibri"/>
              </a:rPr>
              <a:t>Памятки</a:t>
            </a:r>
            <a:r>
              <a:rPr sz="1000" b="0" i="0" u="none" strike="noStrike" dirty="0">
                <a:solidFill>
                  <a:srgbClr val="000000"/>
                </a:solidFill>
                <a:latin typeface="Calibri"/>
              </a:rPr>
              <a:t> </a:t>
            </a:r>
            <a:r>
              <a:rPr sz="1000" b="0" i="0" u="none" strike="noStrike" dirty="0" err="1">
                <a:solidFill>
                  <a:srgbClr val="000000"/>
                </a:solidFill>
                <a:latin typeface="Calibri"/>
              </a:rPr>
              <a:t>психолога</a:t>
            </a:r>
            <a:r>
              <a:rPr sz="1000" b="0" i="0" u="none" strike="noStrike" dirty="0">
                <a:solidFill>
                  <a:srgbClr val="000000"/>
                </a:solidFill>
                <a:latin typeface="Calibri"/>
              </a:rPr>
              <a:t>, </a:t>
            </a:r>
            <a:r>
              <a:rPr sz="1000" b="0" i="0" u="none" strike="noStrike" dirty="0" err="1">
                <a:solidFill>
                  <a:srgbClr val="000000"/>
                </a:solidFill>
                <a:latin typeface="Calibri"/>
              </a:rPr>
              <a:t>вопросы</a:t>
            </a:r>
            <a:r>
              <a:rPr sz="1000" b="0" i="0" u="none" strike="noStrike" dirty="0">
                <a:solidFill>
                  <a:srgbClr val="000000"/>
                </a:solidFill>
                <a:latin typeface="Calibri"/>
              </a:rPr>
              <a:t>, </a:t>
            </a:r>
            <a:r>
              <a:rPr sz="1000" b="0" i="0" u="none" strike="noStrike" dirty="0" err="1">
                <a:solidFill>
                  <a:srgbClr val="000000"/>
                </a:solidFill>
                <a:latin typeface="Calibri"/>
              </a:rPr>
              <a:t>творческие</a:t>
            </a:r>
            <a:r>
              <a:rPr sz="1000" b="0" i="0" u="none" strike="noStrike" dirty="0">
                <a:solidFill>
                  <a:srgbClr val="000000"/>
                </a:solidFill>
                <a:latin typeface="Calibri"/>
              </a:rPr>
              <a:t> </a:t>
            </a:r>
            <a:r>
              <a:rPr sz="1000" b="0" i="0" u="none" strike="noStrike" dirty="0" err="1">
                <a:solidFill>
                  <a:srgbClr val="000000"/>
                </a:solidFill>
                <a:latin typeface="Calibri"/>
              </a:rPr>
              <a:t>задания</a:t>
            </a:r>
            <a:r>
              <a:rPr sz="1000" b="0" i="0" u="none" strike="noStrike" dirty="0">
                <a:solidFill>
                  <a:srgbClr val="000000"/>
                </a:solidFill>
                <a:latin typeface="Calibri"/>
              </a:rPr>
              <a:t> и </a:t>
            </a:r>
            <a:r>
              <a:rPr sz="1000" b="0" i="0" u="none" strike="noStrike" dirty="0" err="1">
                <a:solidFill>
                  <a:srgbClr val="000000"/>
                </a:solidFill>
                <a:latin typeface="Calibri"/>
              </a:rPr>
              <a:t>игры</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Книгапроводник в мир базовых эмоций для детей 35 лет и их родителей, которая через терапевтические сказки помогает понимать чувства, говорить о них и справляться со сложными переживаниями.
Каждая сказка посвящена одной важной эмоции и помогает ребенку узнавать ее, называть свои ...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548188"/>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29188"/>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0" y="5457825"/>
            <a:ext cx="314325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0" y="5838825"/>
            <a:ext cx="3074918"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MIF00051563.pdf </a:t>
            </a:r>
            <a:r>
              <a:rPr dirty="0"/>
              <a:t/>
            </a:r>
            <a:br>
              <a:rPr dirty="0"/>
            </a:br>
            <a:endParaRPr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Мудрые истории для детей и взрослых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978-5-00281-245-5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29527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«Маркот, воришка свечей»</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Трогательная книжкакартинка о взрослении и переменах  с уютными, выразительными иллюстрациями Нежмы Буруа. </a:t>
            </a:r>
          </a:p>
        </p:txBody>
      </p:sp>
      <p:sp>
        <p:nvSpPr>
          <p:cNvPr id="12" name="TextBox 11"/>
          <p:cNvSpPr txBox="1"/>
          <p:nvPr/>
        </p:nvSpPr>
        <p:spPr>
          <a:xfrm>
            <a:off x="3238500" y="3238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571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Трогательная</a:t>
            </a:r>
            <a:r>
              <a:rPr sz="1000" b="0" i="0" u="none" strike="noStrike" dirty="0">
                <a:solidFill>
                  <a:srgbClr val="000000"/>
                </a:solidFill>
                <a:latin typeface="Calibri"/>
              </a:rPr>
              <a:t> </a:t>
            </a:r>
            <a:r>
              <a:rPr sz="1000" b="0" i="0" u="none" strike="noStrike" dirty="0" err="1">
                <a:solidFill>
                  <a:srgbClr val="000000"/>
                </a:solidFill>
                <a:latin typeface="Calibri"/>
              </a:rPr>
              <a:t>притча</a:t>
            </a:r>
            <a:r>
              <a:rPr sz="1000" b="0" i="0" u="none" strike="noStrike" dirty="0">
                <a:solidFill>
                  <a:srgbClr val="000000"/>
                </a:solidFill>
                <a:latin typeface="Calibri"/>
              </a:rPr>
              <a:t> о </a:t>
            </a:r>
            <a:r>
              <a:rPr sz="1000" b="0" i="0" u="none" strike="noStrike" dirty="0" err="1">
                <a:solidFill>
                  <a:srgbClr val="000000"/>
                </a:solidFill>
                <a:latin typeface="Calibri"/>
              </a:rPr>
              <a:t>том</a:t>
            </a:r>
            <a:r>
              <a:rPr sz="1000" b="0" i="0" u="none" strike="noStrike" dirty="0">
                <a:solidFill>
                  <a:srgbClr val="000000"/>
                </a:solidFill>
                <a:latin typeface="Calibri"/>
              </a:rPr>
              <a:t>, </a:t>
            </a:r>
            <a:r>
              <a:rPr sz="1000" b="0" i="0" u="none" strike="noStrike" dirty="0" err="1">
                <a:solidFill>
                  <a:srgbClr val="000000"/>
                </a:solidFill>
                <a:latin typeface="Calibri"/>
              </a:rPr>
              <a:t>как</a:t>
            </a:r>
            <a:r>
              <a:rPr sz="1000" b="0" i="0" u="none" strike="noStrike" dirty="0">
                <a:solidFill>
                  <a:srgbClr val="000000"/>
                </a:solidFill>
                <a:latin typeface="Calibri"/>
              </a:rPr>
              <a:t> </a:t>
            </a:r>
            <a:r>
              <a:rPr sz="1000" b="0" i="0" u="none" strike="noStrike" dirty="0" err="1">
                <a:solidFill>
                  <a:srgbClr val="000000"/>
                </a:solidFill>
                <a:latin typeface="Calibri"/>
              </a:rPr>
              <a:t>важно</a:t>
            </a:r>
            <a:r>
              <a:rPr sz="1000" b="0" i="0" u="none" strike="noStrike" dirty="0">
                <a:solidFill>
                  <a:srgbClr val="000000"/>
                </a:solidFill>
                <a:latin typeface="Calibri"/>
              </a:rPr>
              <a:t> </a:t>
            </a:r>
            <a:r>
              <a:rPr sz="1000" b="0" i="0" u="none" strike="noStrike" dirty="0" err="1">
                <a:solidFill>
                  <a:srgbClr val="000000"/>
                </a:solidFill>
                <a:latin typeface="Calibri"/>
              </a:rPr>
              <a:t>быть</a:t>
            </a:r>
            <a:r>
              <a:rPr sz="1000" b="0" i="0" u="none" strike="noStrike" dirty="0">
                <a:solidFill>
                  <a:srgbClr val="000000"/>
                </a:solidFill>
                <a:latin typeface="Calibri"/>
              </a:rPr>
              <a:t> с </a:t>
            </a:r>
            <a:r>
              <a:rPr sz="1000" b="0" i="0" u="none" strike="noStrike" dirty="0" err="1">
                <a:solidFill>
                  <a:srgbClr val="000000"/>
                </a:solidFill>
                <a:latin typeface="Calibri"/>
              </a:rPr>
              <a:t>теми</a:t>
            </a:r>
            <a:r>
              <a:rPr sz="1000" b="0" i="0" u="none" strike="noStrike" dirty="0">
                <a:solidFill>
                  <a:srgbClr val="000000"/>
                </a:solidFill>
                <a:latin typeface="Calibri"/>
              </a:rPr>
              <a:t>, </a:t>
            </a:r>
            <a:r>
              <a:rPr sz="1000" b="0" i="0" u="none" strike="noStrike" dirty="0" err="1">
                <a:solidFill>
                  <a:srgbClr val="000000"/>
                </a:solidFill>
                <a:latin typeface="Calibri"/>
              </a:rPr>
              <a:t>кого</a:t>
            </a:r>
            <a:r>
              <a:rPr sz="1000" b="0" i="0" u="none" strike="noStrike" dirty="0">
                <a:solidFill>
                  <a:srgbClr val="000000"/>
                </a:solidFill>
                <a:latin typeface="Calibri"/>
              </a:rPr>
              <a:t> </a:t>
            </a:r>
            <a:r>
              <a:rPr sz="1000" b="0" i="0" u="none" strike="noStrike" dirty="0" err="1">
                <a:solidFill>
                  <a:srgbClr val="000000"/>
                </a:solidFill>
                <a:latin typeface="Calibri"/>
              </a:rPr>
              <a:t>любишь</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семейного</a:t>
            </a:r>
            <a:r>
              <a:rPr sz="1000" b="0" i="0" u="none" strike="noStrike" dirty="0">
                <a:solidFill>
                  <a:srgbClr val="000000"/>
                </a:solidFill>
                <a:latin typeface="Calibri"/>
              </a:rPr>
              <a:t> </a:t>
            </a:r>
            <a:r>
              <a:rPr sz="1000" b="0" i="0" u="none" strike="noStrike" dirty="0" err="1">
                <a:solidFill>
                  <a:srgbClr val="000000"/>
                </a:solidFill>
                <a:latin typeface="Calibri"/>
              </a:rPr>
              <a:t>чтения</a:t>
            </a:r>
            <a:r>
              <a:rPr sz="1000" b="0" i="0" u="none" strike="noStrike" dirty="0">
                <a:solidFill>
                  <a:srgbClr val="000000"/>
                </a:solidFill>
                <a:latin typeface="Calibri"/>
              </a:rPr>
              <a:t> </a:t>
            </a:r>
            <a:r>
              <a:rPr sz="1000" b="0" i="0" u="none" strike="noStrike" dirty="0" err="1">
                <a:solidFill>
                  <a:srgbClr val="000000"/>
                </a:solidFill>
                <a:latin typeface="Calibri"/>
              </a:rPr>
              <a:t>перед</a:t>
            </a:r>
            <a:r>
              <a:rPr sz="1000" b="0" i="0" u="none" strike="noStrike" dirty="0">
                <a:solidFill>
                  <a:srgbClr val="000000"/>
                </a:solidFill>
                <a:latin typeface="Calibri"/>
              </a:rPr>
              <a:t> </a:t>
            </a:r>
            <a:r>
              <a:rPr sz="1000" b="0" i="0" u="none" strike="noStrike" dirty="0" err="1">
                <a:solidFill>
                  <a:srgbClr val="000000"/>
                </a:solidFill>
                <a:latin typeface="Calibri"/>
              </a:rPr>
              <a:t>сном</a:t>
            </a:r>
            <a:r>
              <a:rPr sz="1000" b="0" i="0" u="none" strike="noStrike" dirty="0">
                <a:solidFill>
                  <a:srgbClr val="000000"/>
                </a:solidFill>
                <a:latin typeface="Calibri"/>
              </a:rPr>
              <a:t>
</a:t>
            </a:r>
            <a:r>
              <a:rPr sz="1000" b="0" i="0" u="none" strike="noStrike" dirty="0" err="1">
                <a:solidFill>
                  <a:srgbClr val="000000"/>
                </a:solidFill>
                <a:latin typeface="Calibri"/>
              </a:rPr>
              <a:t>Уютные</a:t>
            </a:r>
            <a:r>
              <a:rPr sz="1000" b="0" i="0" u="none" strike="noStrike" dirty="0">
                <a:solidFill>
                  <a:srgbClr val="000000"/>
                </a:solidFill>
                <a:latin typeface="Calibri"/>
              </a:rPr>
              <a:t> и </a:t>
            </a:r>
            <a:r>
              <a:rPr sz="1000" b="0" i="0" u="none" strike="noStrike" dirty="0" err="1">
                <a:solidFill>
                  <a:srgbClr val="000000"/>
                </a:solidFill>
                <a:latin typeface="Calibri"/>
              </a:rPr>
              <a:t>завораживающие</a:t>
            </a:r>
            <a:r>
              <a:rPr sz="1000" b="0" i="0" u="none" strike="noStrike" dirty="0">
                <a:solidFill>
                  <a:srgbClr val="000000"/>
                </a:solidFill>
                <a:latin typeface="Calibri"/>
              </a:rPr>
              <a:t> </a:t>
            </a:r>
            <a:r>
              <a:rPr sz="1000" b="0" i="0" u="none" strike="noStrike" dirty="0" err="1">
                <a:solidFill>
                  <a:srgbClr val="000000"/>
                </a:solidFill>
                <a:latin typeface="Calibri"/>
              </a:rPr>
              <a:t>иллюстрации</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Маленький енот Маркот тайком крадёт свечи с именинных тортов своей семьи. Он верит если свечи не задуть, время остановится, а все, кого он любит, навсегда останутся рядом. В заветном тайнике у него скопилось уже сто свечеклет. Но когда у его младшей сестрёнки Фейн выпадает первый зуб, Маркот понимает врем...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186316"/>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567316"/>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3238500" y="4813537"/>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3238500" y="5194537"/>
            <a:ext cx="5777120"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MIF00051267.pdf </a:t>
            </a:r>
            <a:r>
              <a:rPr dirty="0"/>
              <a:t/>
            </a:r>
            <a:br>
              <a:rPr dirty="0"/>
            </a:br>
            <a:endParaRPr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Недурные слова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978-5-00281-376-6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10527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«Неверные приметы. От стука по дереву до рассыпанной соли: почему мы верим в то, чего нет»</a:t>
            </a:r>
          </a:p>
        </p:txBody>
      </p:sp>
      <p:sp>
        <p:nvSpPr>
          <p:cNvPr id="10" name="TextBox 9"/>
          <p:cNvSpPr txBox="1"/>
          <p:nvPr/>
        </p:nvSpPr>
        <p:spPr>
          <a:xfrm>
            <a:off x="3238500" y="2333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66700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Увлекательный, доступный и подробный словарь суеверий, сохранившихся в русском языке, от шефредактора ТЖ  про привычные языковые формулы и действия, которые до сих пор используются носителями, но утрачивают для них смысл и значение. </a:t>
            </a:r>
          </a:p>
        </p:txBody>
      </p:sp>
      <p:sp>
        <p:nvSpPr>
          <p:cNvPr id="12" name="TextBox 11"/>
          <p:cNvSpPr txBox="1"/>
          <p:nvPr/>
        </p:nvSpPr>
        <p:spPr>
          <a:xfrm>
            <a:off x="3238500" y="323278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56616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Почему</a:t>
            </a:r>
            <a:r>
              <a:rPr sz="1000" b="0" i="0" u="none" strike="noStrike" dirty="0">
                <a:solidFill>
                  <a:srgbClr val="000000"/>
                </a:solidFill>
                <a:latin typeface="Calibri"/>
              </a:rPr>
              <a:t> </a:t>
            </a:r>
            <a:r>
              <a:rPr sz="1000" b="0" i="0" u="none" strike="noStrike" dirty="0" err="1">
                <a:solidFill>
                  <a:srgbClr val="000000"/>
                </a:solidFill>
                <a:latin typeface="Calibri"/>
              </a:rPr>
              <a:t>черная</a:t>
            </a:r>
            <a:r>
              <a:rPr sz="1000" b="0" i="0" u="none" strike="noStrike" dirty="0">
                <a:solidFill>
                  <a:srgbClr val="000000"/>
                </a:solidFill>
                <a:latin typeface="Calibri"/>
              </a:rPr>
              <a:t> </a:t>
            </a:r>
            <a:r>
              <a:rPr sz="1000" b="0" i="0" u="none" strike="noStrike" dirty="0" err="1">
                <a:solidFill>
                  <a:srgbClr val="000000"/>
                </a:solidFill>
                <a:latin typeface="Calibri"/>
              </a:rPr>
              <a:t>кошка</a:t>
            </a:r>
            <a:r>
              <a:rPr sz="1000" b="0" i="0" u="none" strike="noStrike" dirty="0">
                <a:solidFill>
                  <a:srgbClr val="000000"/>
                </a:solidFill>
                <a:latin typeface="Calibri"/>
              </a:rPr>
              <a:t> и </a:t>
            </a:r>
            <a:r>
              <a:rPr sz="1000" b="0" i="0" u="none" strike="noStrike" dirty="0" err="1">
                <a:solidFill>
                  <a:srgbClr val="000000"/>
                </a:solidFill>
                <a:latin typeface="Calibri"/>
              </a:rPr>
              <a:t>соль</a:t>
            </a:r>
            <a:r>
              <a:rPr sz="1000" b="0" i="0" u="none" strike="noStrike" dirty="0">
                <a:solidFill>
                  <a:srgbClr val="000000"/>
                </a:solidFill>
                <a:latin typeface="Calibri"/>
              </a:rPr>
              <a:t> </a:t>
            </a:r>
            <a:r>
              <a:rPr sz="1000" b="0" i="0" u="none" strike="noStrike" dirty="0" err="1">
                <a:solidFill>
                  <a:srgbClr val="000000"/>
                </a:solidFill>
                <a:latin typeface="Calibri"/>
              </a:rPr>
              <a:t>управляют</a:t>
            </a:r>
            <a:r>
              <a:rPr sz="1000" b="0" i="0" u="none" strike="noStrike" dirty="0">
                <a:solidFill>
                  <a:srgbClr val="000000"/>
                </a:solidFill>
                <a:latin typeface="Calibri"/>
              </a:rPr>
              <a:t> </a:t>
            </a:r>
            <a:r>
              <a:rPr sz="1000" b="0" i="0" u="none" strike="noStrike" dirty="0" err="1">
                <a:solidFill>
                  <a:srgbClr val="000000"/>
                </a:solidFill>
                <a:latin typeface="Calibri"/>
              </a:rPr>
              <a:t>нашей</a:t>
            </a:r>
            <a:r>
              <a:rPr sz="1000" b="0" i="0" u="none" strike="noStrike" dirty="0">
                <a:solidFill>
                  <a:srgbClr val="000000"/>
                </a:solidFill>
                <a:latin typeface="Calibri"/>
              </a:rPr>
              <a:t> </a:t>
            </a:r>
            <a:r>
              <a:rPr sz="1000" b="0" i="0" u="none" strike="noStrike" dirty="0" err="1">
                <a:solidFill>
                  <a:srgbClr val="000000"/>
                </a:solidFill>
                <a:latin typeface="Calibri"/>
              </a:rPr>
              <a:t>жизнью</a:t>
            </a:r>
            <a:r>
              <a:rPr sz="1000" b="0" i="0" u="none" strike="noStrike" dirty="0">
                <a:solidFill>
                  <a:srgbClr val="000000"/>
                </a:solidFill>
                <a:latin typeface="Calibri"/>
              </a:rPr>
              <a:t>
</a:t>
            </a:r>
            <a:r>
              <a:rPr sz="1000" b="0" i="0" u="none" strike="noStrike" dirty="0" err="1">
                <a:solidFill>
                  <a:srgbClr val="000000"/>
                </a:solidFill>
                <a:latin typeface="Calibri"/>
              </a:rPr>
              <a:t>Рациональный</a:t>
            </a:r>
            <a:r>
              <a:rPr sz="1000" b="0" i="0" u="none" strike="noStrike" dirty="0">
                <a:solidFill>
                  <a:srgbClr val="000000"/>
                </a:solidFill>
                <a:latin typeface="Calibri"/>
              </a:rPr>
              <a:t> </a:t>
            </a:r>
            <a:r>
              <a:rPr sz="1000" b="0" i="0" u="none" strike="noStrike" dirty="0" err="1">
                <a:solidFill>
                  <a:srgbClr val="000000"/>
                </a:solidFill>
                <a:latin typeface="Calibri"/>
              </a:rPr>
              <a:t>взгляд</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иррациональные</a:t>
            </a:r>
            <a:r>
              <a:rPr sz="1000" b="0" i="0" u="none" strike="noStrike" dirty="0">
                <a:solidFill>
                  <a:srgbClr val="000000"/>
                </a:solidFill>
                <a:latin typeface="Calibri"/>
              </a:rPr>
              <a:t> </a:t>
            </a:r>
            <a:r>
              <a:rPr sz="1000" b="0" i="0" u="none" strike="noStrike" dirty="0" err="1">
                <a:solidFill>
                  <a:srgbClr val="000000"/>
                </a:solidFill>
                <a:latin typeface="Calibri"/>
              </a:rPr>
              <a:t>привычки</a:t>
            </a:r>
            <a:r>
              <a:rPr sz="1000" b="0" i="0" u="none" strike="noStrike" dirty="0">
                <a:solidFill>
                  <a:srgbClr val="000000"/>
                </a:solidFill>
                <a:latin typeface="Calibri"/>
              </a:rPr>
              <a:t>
О </a:t>
            </a:r>
            <a:r>
              <a:rPr sz="1000" b="0" i="0" u="none" strike="noStrike" dirty="0" err="1">
                <a:solidFill>
                  <a:srgbClr val="000000"/>
                </a:solidFill>
                <a:latin typeface="Calibri"/>
              </a:rPr>
              <a:t>тайных</a:t>
            </a:r>
            <a:r>
              <a:rPr sz="1000" b="0" i="0" u="none" strike="noStrike" dirty="0">
                <a:solidFill>
                  <a:srgbClr val="000000"/>
                </a:solidFill>
                <a:latin typeface="Calibri"/>
              </a:rPr>
              <a:t> </a:t>
            </a:r>
            <a:r>
              <a:rPr sz="1000" b="0" i="0" u="none" strike="noStrike" dirty="0" err="1">
                <a:solidFill>
                  <a:srgbClr val="000000"/>
                </a:solidFill>
                <a:latin typeface="Calibri"/>
              </a:rPr>
              <a:t>смыслах</a:t>
            </a:r>
            <a:r>
              <a:rPr sz="1000" b="0" i="0" u="none" strike="noStrike" dirty="0">
                <a:solidFill>
                  <a:srgbClr val="000000"/>
                </a:solidFill>
                <a:latin typeface="Calibri"/>
              </a:rPr>
              <a:t> </a:t>
            </a:r>
            <a:r>
              <a:rPr sz="1000" b="0" i="0" u="none" strike="noStrike" dirty="0" err="1">
                <a:solidFill>
                  <a:srgbClr val="000000"/>
                </a:solidFill>
                <a:latin typeface="Calibri"/>
              </a:rPr>
              <a:t>наших</a:t>
            </a:r>
            <a:r>
              <a:rPr sz="1000" b="0" i="0" u="none" strike="noStrike" dirty="0">
                <a:solidFill>
                  <a:srgbClr val="000000"/>
                </a:solidFill>
                <a:latin typeface="Calibri"/>
              </a:rPr>
              <a:t> </a:t>
            </a:r>
            <a:r>
              <a:rPr sz="1000" b="0" i="0" u="none" strike="noStrike" dirty="0" err="1">
                <a:solidFill>
                  <a:srgbClr val="000000"/>
                </a:solidFill>
                <a:latin typeface="Calibri"/>
              </a:rPr>
              <a:t>повседневных</a:t>
            </a:r>
            <a:r>
              <a:rPr sz="1000" b="0" i="0" u="none" strike="noStrike" dirty="0">
                <a:solidFill>
                  <a:srgbClr val="000000"/>
                </a:solidFill>
                <a:latin typeface="Calibri"/>
              </a:rPr>
              <a:t> </a:t>
            </a:r>
            <a:r>
              <a:rPr sz="1000" b="0" i="0" u="none" strike="noStrike" dirty="0" err="1">
                <a:solidFill>
                  <a:srgbClr val="000000"/>
                </a:solidFill>
                <a:latin typeface="Calibri"/>
              </a:rPr>
              <a:t>ритуалов</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Зачем в доме покойника завешивают зеркала
Как на самом деле нужно вешать подкову, чтобы она приносила удачу
И почему мы до сих пор замираем при виде черной кошки и числа 13...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1433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524375"/>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3238500" y="475678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3238500" y="5137785"/>
            <a:ext cx="5777120"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MIF00051933.pdf </a:t>
            </a:r>
            <a:r>
              <a:rPr dirty="0"/>
              <a:t/>
            </a:r>
            <a:br>
              <a:rPr dirty="0"/>
            </a:br>
            <a:endParaRPr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Полка темного фольклора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978-5-00250-523-4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50532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«Круг жизни. Женщина в русском обрядовом фольклоре»</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книге собраны уникальные материалы из экспедиций автора и архива школы традиционной народной культуры Вологда. От автора книги о вологодских причитаниях Челобитная на тот свет и более 80 статей по фольклористике и культурной антропологии, члена Союза писателей Москвы, кандидата филологических наук, научного сотрудника Центра типологии и семиотики фольклора РГГУ. </a:t>
            </a:r>
          </a:p>
        </p:txBody>
      </p:sp>
      <p:sp>
        <p:nvSpPr>
          <p:cNvPr id="12" name="TextBox 11"/>
          <p:cNvSpPr txBox="1"/>
          <p:nvPr/>
        </p:nvSpPr>
        <p:spPr>
          <a:xfrm>
            <a:off x="3238500" y="3571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90525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Отражение</a:t>
            </a:r>
            <a:r>
              <a:rPr sz="1000" b="0" i="0" u="none" strike="noStrike" dirty="0">
                <a:solidFill>
                  <a:srgbClr val="000000"/>
                </a:solidFill>
                <a:latin typeface="Calibri"/>
              </a:rPr>
              <a:t> </a:t>
            </a:r>
            <a:r>
              <a:rPr sz="1000" b="0" i="0" u="none" strike="noStrike" dirty="0" err="1">
                <a:solidFill>
                  <a:srgbClr val="000000"/>
                </a:solidFill>
                <a:latin typeface="Calibri"/>
              </a:rPr>
              <a:t>жизни</a:t>
            </a:r>
            <a:r>
              <a:rPr sz="1000" b="0" i="0" u="none" strike="noStrike" dirty="0">
                <a:solidFill>
                  <a:srgbClr val="000000"/>
                </a:solidFill>
                <a:latin typeface="Calibri"/>
              </a:rPr>
              <a:t> </a:t>
            </a:r>
            <a:r>
              <a:rPr sz="1000" b="0" i="0" u="none" strike="noStrike" dirty="0" err="1">
                <a:solidFill>
                  <a:srgbClr val="000000"/>
                </a:solidFill>
                <a:latin typeface="Calibri"/>
              </a:rPr>
              <a:t>женщины</a:t>
            </a:r>
            <a:r>
              <a:rPr sz="1000" b="0" i="0" u="none" strike="noStrike" dirty="0">
                <a:solidFill>
                  <a:srgbClr val="000000"/>
                </a:solidFill>
                <a:latin typeface="Calibri"/>
              </a:rPr>
              <a:t> в </a:t>
            </a:r>
            <a:r>
              <a:rPr sz="1000" b="0" i="0" u="none" strike="noStrike" dirty="0" err="1">
                <a:solidFill>
                  <a:srgbClr val="000000"/>
                </a:solidFill>
                <a:latin typeface="Calibri"/>
              </a:rPr>
              <a:t>песнях</a:t>
            </a:r>
            <a:r>
              <a:rPr sz="1000" b="0" i="0" u="none" strike="noStrike" dirty="0">
                <a:solidFill>
                  <a:srgbClr val="000000"/>
                </a:solidFill>
                <a:latin typeface="Calibri"/>
              </a:rPr>
              <a:t> и </a:t>
            </a:r>
            <a:r>
              <a:rPr sz="1000" b="0" i="0" u="none" strike="noStrike" dirty="0" err="1">
                <a:solidFill>
                  <a:srgbClr val="000000"/>
                </a:solidFill>
                <a:latin typeface="Calibri"/>
              </a:rPr>
              <a:t>обрядах</a:t>
            </a:r>
            <a:r>
              <a:rPr sz="1000" b="0" i="0" u="none" strike="noStrike" dirty="0">
                <a:solidFill>
                  <a:srgbClr val="000000"/>
                </a:solidFill>
                <a:latin typeface="Calibri"/>
              </a:rPr>
              <a:t>
</a:t>
            </a:r>
            <a:r>
              <a:rPr sz="1000" b="0" i="0" u="none" strike="noStrike" dirty="0" err="1">
                <a:solidFill>
                  <a:srgbClr val="000000"/>
                </a:solidFill>
                <a:latin typeface="Calibri"/>
              </a:rPr>
              <a:t>Основные</a:t>
            </a:r>
            <a:r>
              <a:rPr sz="1000" b="0" i="0" u="none" strike="noStrike" dirty="0">
                <a:solidFill>
                  <a:srgbClr val="000000"/>
                </a:solidFill>
                <a:latin typeface="Calibri"/>
              </a:rPr>
              <a:t> </a:t>
            </a:r>
            <a:r>
              <a:rPr sz="1000" b="0" i="0" u="none" strike="noStrike" dirty="0" err="1">
                <a:solidFill>
                  <a:srgbClr val="000000"/>
                </a:solidFill>
                <a:latin typeface="Calibri"/>
              </a:rPr>
              <a:t>роли</a:t>
            </a:r>
            <a:r>
              <a:rPr sz="1000" b="0" i="0" u="none" strike="noStrike" dirty="0">
                <a:solidFill>
                  <a:srgbClr val="000000"/>
                </a:solidFill>
                <a:latin typeface="Calibri"/>
              </a:rPr>
              <a:t> </a:t>
            </a:r>
            <a:r>
              <a:rPr sz="1000" b="0" i="0" u="none" strike="noStrike" dirty="0" err="1">
                <a:solidFill>
                  <a:srgbClr val="000000"/>
                </a:solidFill>
                <a:latin typeface="Calibri"/>
              </a:rPr>
              <a:t>женщины</a:t>
            </a:r>
            <a:r>
              <a:rPr sz="1000" b="0" i="0" u="none" strike="noStrike" dirty="0">
                <a:solidFill>
                  <a:srgbClr val="000000"/>
                </a:solidFill>
                <a:latin typeface="Calibri"/>
              </a:rPr>
              <a:t> в </a:t>
            </a:r>
            <a:r>
              <a:rPr sz="1000" b="0" i="0" u="none" strike="noStrike" dirty="0" err="1">
                <a:solidFill>
                  <a:srgbClr val="000000"/>
                </a:solidFill>
                <a:latin typeface="Calibri"/>
              </a:rPr>
              <a:t>русской</a:t>
            </a:r>
            <a:r>
              <a:rPr sz="1000" b="0" i="0" u="none" strike="noStrike" dirty="0">
                <a:solidFill>
                  <a:srgbClr val="000000"/>
                </a:solidFill>
                <a:latin typeface="Calibri"/>
              </a:rPr>
              <a:t> </a:t>
            </a:r>
            <a:r>
              <a:rPr sz="1000" b="0" i="0" u="none" strike="noStrike" dirty="0" err="1">
                <a:solidFill>
                  <a:srgbClr val="000000"/>
                </a:solidFill>
                <a:latin typeface="Calibri"/>
              </a:rPr>
              <a:t>деревне</a:t>
            </a:r>
            <a:r>
              <a:rPr sz="1000" b="0" i="0" u="none" strike="noStrike" dirty="0">
                <a:solidFill>
                  <a:srgbClr val="000000"/>
                </a:solidFill>
                <a:latin typeface="Calibri"/>
              </a:rPr>
              <a:t>  
</a:t>
            </a:r>
            <a:r>
              <a:rPr sz="1000" b="0" i="0" u="none" strike="noStrike" dirty="0" err="1">
                <a:solidFill>
                  <a:srgbClr val="000000"/>
                </a:solidFill>
                <a:latin typeface="Calibri"/>
              </a:rPr>
              <a:t>Разбор</a:t>
            </a:r>
            <a:r>
              <a:rPr sz="1000" b="0" i="0" u="none" strike="noStrike" dirty="0">
                <a:solidFill>
                  <a:srgbClr val="000000"/>
                </a:solidFill>
                <a:latin typeface="Calibri"/>
              </a:rPr>
              <a:t> </a:t>
            </a:r>
            <a:r>
              <a:rPr sz="1000" b="0" i="0" u="none" strike="noStrike" dirty="0" err="1">
                <a:solidFill>
                  <a:srgbClr val="000000"/>
                </a:solidFill>
                <a:latin typeface="Calibri"/>
              </a:rPr>
              <a:t>символов</a:t>
            </a:r>
            <a:r>
              <a:rPr sz="1000" b="0" i="0" u="none" strike="noStrike" dirty="0">
                <a:solidFill>
                  <a:srgbClr val="000000"/>
                </a:solidFill>
                <a:latin typeface="Calibri"/>
              </a:rPr>
              <a:t> и </a:t>
            </a:r>
            <a:r>
              <a:rPr sz="1000" b="0" i="0" u="none" strike="noStrike" dirty="0" err="1">
                <a:solidFill>
                  <a:srgbClr val="000000"/>
                </a:solidFill>
                <a:latin typeface="Calibri"/>
              </a:rPr>
              <a:t>значений</a:t>
            </a:r>
            <a:r>
              <a:rPr sz="1000" b="0" i="0" u="none" strike="noStrike" dirty="0">
                <a:solidFill>
                  <a:srgbClr val="000000"/>
                </a:solidFill>
                <a:latin typeface="Calibri"/>
              </a:rPr>
              <a:t> </a:t>
            </a:r>
            <a:r>
              <a:rPr sz="1000" b="0" i="0" u="none" strike="noStrike" dirty="0" err="1">
                <a:solidFill>
                  <a:srgbClr val="000000"/>
                </a:solidFill>
                <a:latin typeface="Calibri"/>
              </a:rPr>
              <a:t>женских</a:t>
            </a:r>
            <a:r>
              <a:rPr sz="1000" b="0" i="0" u="none" strike="noStrike" dirty="0">
                <a:solidFill>
                  <a:srgbClr val="000000"/>
                </a:solidFill>
                <a:latin typeface="Calibri"/>
              </a:rPr>
              <a:t> </a:t>
            </a:r>
            <a:r>
              <a:rPr sz="1000" b="0" i="0" u="none" strike="noStrike" dirty="0" err="1">
                <a:solidFill>
                  <a:srgbClr val="000000"/>
                </a:solidFill>
                <a:latin typeface="Calibri"/>
              </a:rPr>
              <a:t>обрядов</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Кто приходит к малышке во сне  сон или Дрёма Почему девушка в хороводе ищет не просто жениха, а свою долю И какие слова помогают женщине пройти через любовь, разлуку и смерть
Эта книга через русский обрядовый фольклор рассказывает путь женщины от рождения до старости. Вы узнаете, как традиция сопровождала...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Психология культовых вселенных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978-5-04-248711-8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
        <p:nvSpPr>
          <p:cNvPr id="9" name="TextBox 8"/>
          <p:cNvSpPr txBox="1"/>
          <p:nvPr/>
        </p:nvSpPr>
        <p:spPr>
          <a:xfrm>
            <a:off x="285750" y="1809750"/>
            <a:ext cx="2667000" cy="3429000"/>
          </a:xfrm>
          <a:prstGeom prst="rect">
            <a:avLst/>
          </a:prstGeom>
        </p:spPr>
        <p:txBody>
          <a:bodyPr vertOverflow="overflow" horzOverflow="overflow" wrap="square" lIns="91440" tIns="45720" rIns="91440" bIns="45720" numCol="1" rtlCol="0">
            <a:spAutoFit/>
          </a:bodyPr>
          <a:lstStyle/>
          <a:p>
            <a:pPr marL="0" marR="0" lvl="0" indent="0" algn="l" fontAlgn="ctr"/>
            <a:r>
              <a:rPr sz="1200" b="1" i="0" u="none" strike="noStrike">
                <a:solidFill>
                  <a:srgbClr val="000000"/>
                </a:solidFill>
                <a:latin typeface="Calibri"/>
              </a:rPr>
              <a:t>ОБЛОЖКА В РАЗРАБОТКЕ</a:t>
            </a:r>
          </a:p>
        </p:txBody>
      </p:sp>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«Страсти по Драмионе. Как фанатский пейринг стал культурным феноменом»</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4" name="Прямоугольник 13"/>
          <p:cNvSpPr/>
          <p:nvPr/>
        </p:nvSpPr>
        <p:spPr>
          <a:xfrm>
            <a:off x="3143250" y="2851785"/>
            <a:ext cx="6000750" cy="2554545"/>
          </a:xfrm>
          <a:prstGeom prst="rect">
            <a:avLst/>
          </a:prstGeom>
        </p:spPr>
        <p:txBody>
          <a:bodyPr wrap="square">
            <a:spAutoFit/>
          </a:bodyPr>
          <a:lstStyle/>
          <a:p>
            <a:r>
              <a:rPr lang="ru-RU" sz="1000" dirty="0" smtClean="0"/>
              <a:t>" «Однажды на планерке я спросил коллег: вас никогда не беспокоил вопрос, почему </a:t>
            </a:r>
            <a:r>
              <a:rPr lang="ru-RU" sz="1000" dirty="0" err="1" smtClean="0"/>
              <a:t>Гермиона</a:t>
            </a:r>
            <a:r>
              <a:rPr lang="ru-RU" sz="1000" dirty="0" smtClean="0"/>
              <a:t> вышла замуж за Рона? Почему не за Гарри? Лично я не знал ответа. Но, как оказалось, его не знают миллионы читателей по всему миру. И поэтому они создают сотни новых </a:t>
            </a:r>
            <a:r>
              <a:rPr lang="ru-RU" sz="1000" dirty="0" err="1" smtClean="0"/>
              <a:t>пейрингов</a:t>
            </a:r>
            <a:r>
              <a:rPr lang="ru-RU" sz="1000" dirty="0" smtClean="0"/>
              <a:t>. Но что стоит за желанием переписать любимую историю? Эта книга — исследование о том, почему мы не соглашаемся с автором, почему рядом с </a:t>
            </a:r>
            <a:r>
              <a:rPr lang="ru-RU" sz="1000" dirty="0" err="1" smtClean="0"/>
              <a:t>Гермионой</a:t>
            </a:r>
            <a:r>
              <a:rPr lang="ru-RU" sz="1000" dirty="0" smtClean="0"/>
              <a:t> видим именно </a:t>
            </a:r>
            <a:r>
              <a:rPr lang="ru-RU" sz="1000" dirty="0" err="1" smtClean="0"/>
              <a:t>Драко</a:t>
            </a:r>
            <a:r>
              <a:rPr lang="ru-RU" sz="1000" dirty="0" smtClean="0"/>
              <a:t> и что этот выбор говорит о нас самих». — РАМИЛЬ ФАСХУТДИНОВ, главный редактор издательства «</a:t>
            </a:r>
            <a:r>
              <a:rPr lang="ru-RU" sz="1000" dirty="0" err="1" smtClean="0"/>
              <a:t>Бомбора</a:t>
            </a:r>
            <a:r>
              <a:rPr lang="ru-RU" sz="1000" dirty="0" smtClean="0"/>
              <a:t>»  Мир захватила </a:t>
            </a:r>
            <a:r>
              <a:rPr lang="ru-RU" sz="1000" dirty="0" err="1" smtClean="0"/>
              <a:t>Драмиона</a:t>
            </a:r>
            <a:r>
              <a:rPr lang="ru-RU" sz="1000" dirty="0" smtClean="0"/>
              <a:t>-мания: тысячи </a:t>
            </a:r>
            <a:r>
              <a:rPr lang="ru-RU" sz="1000" dirty="0" err="1" smtClean="0"/>
              <a:t>фанфиков</a:t>
            </a:r>
            <a:r>
              <a:rPr lang="ru-RU" sz="1000" dirty="0" smtClean="0"/>
              <a:t>, миллионы читателей, многочасовые видео и жаркие обсуждения. Взрослые женщины по всему миру не спят ночами, следя за историями любви </a:t>
            </a:r>
            <a:r>
              <a:rPr lang="ru-RU" sz="1000" dirty="0" err="1" smtClean="0"/>
              <a:t>Гермионы</a:t>
            </a:r>
            <a:r>
              <a:rPr lang="ru-RU" sz="1000" dirty="0" smtClean="0"/>
              <a:t> </a:t>
            </a:r>
            <a:r>
              <a:rPr lang="ru-RU" sz="1000" dirty="0" err="1" smtClean="0"/>
              <a:t>Грейнджер</a:t>
            </a:r>
            <a:r>
              <a:rPr lang="ru-RU" sz="1000" dirty="0" smtClean="0"/>
              <a:t> и </a:t>
            </a:r>
            <a:r>
              <a:rPr lang="ru-RU" sz="1000" dirty="0" err="1" smtClean="0"/>
              <a:t>Драко</a:t>
            </a:r>
            <a:r>
              <a:rPr lang="ru-RU" sz="1000" dirty="0" smtClean="0"/>
              <a:t> </a:t>
            </a:r>
            <a:r>
              <a:rPr lang="ru-RU" sz="1000" dirty="0" err="1" smtClean="0"/>
              <a:t>Малфоя</a:t>
            </a:r>
            <a:r>
              <a:rPr lang="ru-RU" sz="1000" dirty="0" smtClean="0"/>
              <a:t>. Но почему отношения, которых не было в каноне, вызывают такую одержимость? Что заставляет нас снова и снова переписывать судьбы знакомых персонажей? В этой книге практикующий психолог и поклонница «Гарри Поттера» Ярослава Рындина превращает культовую вселенную в психологическую лабораторию. Через образы </a:t>
            </a:r>
            <a:r>
              <a:rPr lang="ru-RU" sz="1000" dirty="0" err="1" smtClean="0"/>
              <a:t>Гермионы</a:t>
            </a:r>
            <a:r>
              <a:rPr lang="ru-RU" sz="1000" dirty="0" smtClean="0"/>
              <a:t>, Рона и </a:t>
            </a:r>
            <a:r>
              <a:rPr lang="ru-RU" sz="1000" dirty="0" err="1" smtClean="0"/>
              <a:t>Драко</a:t>
            </a:r>
            <a:r>
              <a:rPr lang="ru-RU" sz="1000" dirty="0" smtClean="0"/>
              <a:t> она говорит про </a:t>
            </a:r>
            <a:r>
              <a:rPr lang="ru-RU" sz="1000" dirty="0" err="1" smtClean="0"/>
              <a:t>самоценность</a:t>
            </a:r>
            <a:r>
              <a:rPr lang="ru-RU" sz="1000" dirty="0" smtClean="0"/>
              <a:t> и стыд, привязанность и власть, сексуальность и </a:t>
            </a:r>
            <a:r>
              <a:rPr lang="ru-RU" sz="1000" dirty="0" err="1" smtClean="0"/>
              <a:t>спасательство</a:t>
            </a:r>
            <a:r>
              <a:rPr lang="ru-RU" sz="1000" dirty="0" smtClean="0"/>
              <a:t>, семейные сценарии и мучительную надежду однажды быть по-настоящему увиденными и выбранными. «Страсти по </a:t>
            </a:r>
            <a:r>
              <a:rPr lang="ru-RU" sz="1000" dirty="0" err="1" smtClean="0"/>
              <a:t>Драмионе</a:t>
            </a:r>
            <a:r>
              <a:rPr lang="ru-RU" sz="1000" dirty="0" smtClean="0"/>
              <a:t>» приглашают вернуться в знакомый мир уже взрослыми — не только чтобы понять феномен любимого </a:t>
            </a:r>
            <a:r>
              <a:rPr lang="ru-RU" sz="1000" dirty="0" err="1" smtClean="0"/>
              <a:t>пейринга</a:t>
            </a:r>
            <a:r>
              <a:rPr lang="ru-RU" sz="1000" dirty="0" smtClean="0"/>
              <a:t>, но и чтобы через истории его героев внимательнее взглянуть на собственные желания, травмы и представления о любви."</a:t>
            </a:r>
            <a:endParaRPr lang="ru-RU" sz="1000"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Путеводные истории о смысле и счастье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978-5-00281-038-3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«Маленькая панда Бао и красота в мелочах: теплая история об искусстве быть здесь и сейчас»</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Книга о поиске гармонии и обретении осознанности из коллекции медитативных историй о панде Бао. Притча об искусстве быть здесь и сейчас, видеть красоту в мелочах, умении слушать себя и других и спокойно принимать перемены. </a:t>
            </a:r>
          </a:p>
        </p:txBody>
      </p:sp>
      <p:sp>
        <p:nvSpPr>
          <p:cNvPr id="12" name="TextBox 11"/>
          <p:cNvSpPr txBox="1"/>
          <p:nvPr/>
        </p:nvSpPr>
        <p:spPr>
          <a:xfrm>
            <a:off x="3238500" y="3512511"/>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845886"/>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Притча</a:t>
            </a:r>
            <a:r>
              <a:rPr sz="1000" b="0" i="0" u="none" strike="noStrike" dirty="0">
                <a:solidFill>
                  <a:srgbClr val="000000"/>
                </a:solidFill>
                <a:latin typeface="Calibri"/>
              </a:rPr>
              <a:t> </a:t>
            </a:r>
            <a:r>
              <a:rPr sz="1000" b="0" i="0" u="none" strike="noStrike" dirty="0" err="1">
                <a:solidFill>
                  <a:srgbClr val="000000"/>
                </a:solidFill>
                <a:latin typeface="Calibri"/>
              </a:rPr>
              <a:t>об</a:t>
            </a:r>
            <a:r>
              <a:rPr sz="1000" b="0" i="0" u="none" strike="noStrike" dirty="0">
                <a:solidFill>
                  <a:srgbClr val="000000"/>
                </a:solidFill>
                <a:latin typeface="Calibri"/>
              </a:rPr>
              <a:t> </a:t>
            </a:r>
            <a:r>
              <a:rPr sz="1000" b="0" i="0" u="none" strike="noStrike" dirty="0" err="1">
                <a:solidFill>
                  <a:srgbClr val="000000"/>
                </a:solidFill>
                <a:latin typeface="Calibri"/>
              </a:rPr>
              <a:t>умении</a:t>
            </a:r>
            <a:r>
              <a:rPr sz="1000" b="0" i="0" u="none" strike="noStrike" dirty="0">
                <a:solidFill>
                  <a:srgbClr val="000000"/>
                </a:solidFill>
                <a:latin typeface="Calibri"/>
              </a:rPr>
              <a:t> </a:t>
            </a:r>
            <a:r>
              <a:rPr sz="1000" b="0" i="0" u="none" strike="noStrike" dirty="0" err="1">
                <a:solidFill>
                  <a:srgbClr val="000000"/>
                </a:solidFill>
                <a:latin typeface="Calibri"/>
              </a:rPr>
              <a:t>быть</a:t>
            </a:r>
            <a:r>
              <a:rPr sz="1000" b="0" i="0" u="none" strike="noStrike" dirty="0">
                <a:solidFill>
                  <a:srgbClr val="000000"/>
                </a:solidFill>
                <a:latin typeface="Calibri"/>
              </a:rPr>
              <a:t> </a:t>
            </a:r>
            <a:r>
              <a:rPr sz="1000" b="0" i="0" u="none" strike="noStrike" dirty="0" err="1">
                <a:solidFill>
                  <a:srgbClr val="000000"/>
                </a:solidFill>
                <a:latin typeface="Calibri"/>
              </a:rPr>
              <a:t>здесь</a:t>
            </a:r>
            <a:r>
              <a:rPr sz="1000" b="0" i="0" u="none" strike="noStrike" dirty="0">
                <a:solidFill>
                  <a:srgbClr val="000000"/>
                </a:solidFill>
                <a:latin typeface="Calibri"/>
              </a:rPr>
              <a:t> и </a:t>
            </a:r>
            <a:r>
              <a:rPr sz="1000" b="0" i="0" u="none" strike="noStrike" dirty="0" err="1">
                <a:solidFill>
                  <a:srgbClr val="000000"/>
                </a:solidFill>
                <a:latin typeface="Calibri"/>
              </a:rPr>
              <a:t>сейчас</a:t>
            </a:r>
            <a:r>
              <a:rPr sz="1000" b="0" i="0" u="none" strike="noStrike" dirty="0">
                <a:solidFill>
                  <a:srgbClr val="000000"/>
                </a:solidFill>
                <a:latin typeface="Calibri"/>
              </a:rPr>
              <a:t> и </a:t>
            </a:r>
            <a:r>
              <a:rPr sz="1000" b="0" i="0" u="none" strike="noStrike" dirty="0" err="1">
                <a:solidFill>
                  <a:srgbClr val="000000"/>
                </a:solidFill>
                <a:latin typeface="Calibri"/>
              </a:rPr>
              <a:t>внутренней</a:t>
            </a:r>
            <a:r>
              <a:rPr sz="1000" b="0" i="0" u="none" strike="noStrike" dirty="0">
                <a:solidFill>
                  <a:srgbClr val="000000"/>
                </a:solidFill>
                <a:latin typeface="Calibri"/>
              </a:rPr>
              <a:t> </a:t>
            </a:r>
            <a:r>
              <a:rPr sz="1000" b="0" i="0" u="none" strike="noStrike" dirty="0" err="1">
                <a:solidFill>
                  <a:srgbClr val="000000"/>
                </a:solidFill>
                <a:latin typeface="Calibri"/>
              </a:rPr>
              <a:t>силе</a:t>
            </a:r>
            <a:r>
              <a:rPr sz="1000" b="0" i="0" u="none" strike="noStrike" dirty="0">
                <a:solidFill>
                  <a:srgbClr val="000000"/>
                </a:solidFill>
                <a:latin typeface="Calibri"/>
              </a:rPr>
              <a:t>
</a:t>
            </a:r>
            <a:r>
              <a:rPr sz="1000" b="0" i="0" u="none" strike="noStrike" dirty="0" err="1">
                <a:solidFill>
                  <a:srgbClr val="000000"/>
                </a:solidFill>
                <a:latin typeface="Calibri"/>
              </a:rPr>
              <a:t>Медитативные</a:t>
            </a:r>
            <a:r>
              <a:rPr sz="1000" b="0" i="0" u="none" strike="noStrike" dirty="0">
                <a:solidFill>
                  <a:srgbClr val="000000"/>
                </a:solidFill>
                <a:latin typeface="Calibri"/>
              </a:rPr>
              <a:t> </a:t>
            </a:r>
            <a:r>
              <a:rPr sz="1000" b="0" i="0" u="none" strike="noStrike" dirty="0" err="1">
                <a:solidFill>
                  <a:srgbClr val="000000"/>
                </a:solidFill>
                <a:latin typeface="Calibri"/>
              </a:rPr>
              <a:t>практики</a:t>
            </a:r>
            <a:r>
              <a:rPr sz="1000" b="0" i="0" u="none" strike="noStrike" dirty="0">
                <a:solidFill>
                  <a:srgbClr val="000000"/>
                </a:solidFill>
                <a:latin typeface="Calibri"/>
              </a:rPr>
              <a:t>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практикующего</a:t>
            </a:r>
            <a:r>
              <a:rPr sz="1000" b="0" i="0" u="none" strike="noStrike" dirty="0">
                <a:solidFill>
                  <a:srgbClr val="000000"/>
                </a:solidFill>
                <a:latin typeface="Calibri"/>
              </a:rPr>
              <a:t> </a:t>
            </a:r>
            <a:r>
              <a:rPr sz="1000" b="0" i="0" u="none" strike="noStrike" dirty="0" err="1">
                <a:solidFill>
                  <a:srgbClr val="000000"/>
                </a:solidFill>
                <a:latin typeface="Calibri"/>
              </a:rPr>
              <a:t>психолога</a:t>
            </a:r>
            <a:r>
              <a:rPr sz="1000" b="0" i="0" u="none" strike="noStrike" dirty="0">
                <a:solidFill>
                  <a:srgbClr val="000000"/>
                </a:solidFill>
                <a:latin typeface="Calibri"/>
              </a:rPr>
              <a:t>
</a:t>
            </a:r>
            <a:r>
              <a:rPr sz="1000" b="0" i="0" u="none" strike="noStrike" dirty="0" err="1">
                <a:solidFill>
                  <a:srgbClr val="000000"/>
                </a:solidFill>
                <a:latin typeface="Calibri"/>
              </a:rPr>
              <a:t>Умиротворяющие</a:t>
            </a:r>
            <a:r>
              <a:rPr sz="1000" b="0" i="0" u="none" strike="noStrike" dirty="0">
                <a:solidFill>
                  <a:srgbClr val="000000"/>
                </a:solidFill>
                <a:latin typeface="Calibri"/>
              </a:rPr>
              <a:t> </a:t>
            </a:r>
            <a:r>
              <a:rPr sz="1000" b="0" i="0" u="none" strike="noStrike" dirty="0" err="1">
                <a:solidFill>
                  <a:srgbClr val="000000"/>
                </a:solidFill>
                <a:latin typeface="Calibri"/>
              </a:rPr>
              <a:t>истории</a:t>
            </a:r>
            <a:r>
              <a:rPr sz="1000" b="0" i="0" u="none" strike="noStrike" dirty="0">
                <a:solidFill>
                  <a:srgbClr val="000000"/>
                </a:solidFill>
                <a:latin typeface="Calibri"/>
              </a:rPr>
              <a:t> и </a:t>
            </a:r>
            <a:r>
              <a:rPr sz="1000" b="0" i="0" u="none" strike="noStrike" dirty="0" err="1">
                <a:solidFill>
                  <a:srgbClr val="000000"/>
                </a:solidFill>
                <a:latin typeface="Calibri"/>
              </a:rPr>
              <a:t>нежные</a:t>
            </a:r>
            <a:r>
              <a:rPr sz="1000" b="0" i="0" u="none" strike="noStrike" dirty="0">
                <a:solidFill>
                  <a:srgbClr val="000000"/>
                </a:solidFill>
                <a:latin typeface="Calibri"/>
              </a:rPr>
              <a:t> </a:t>
            </a:r>
            <a:r>
              <a:rPr sz="1000" b="0" i="0" u="none" strike="noStrike" dirty="0" err="1">
                <a:solidFill>
                  <a:srgbClr val="000000"/>
                </a:solidFill>
                <a:latin typeface="Calibri"/>
              </a:rPr>
              <a:t>акварельные</a:t>
            </a:r>
            <a:r>
              <a:rPr sz="1000" b="0" i="0" u="none" strike="noStrike" dirty="0">
                <a:solidFill>
                  <a:srgbClr val="000000"/>
                </a:solidFill>
                <a:latin typeface="Calibri"/>
              </a:rPr>
              <a:t> </a:t>
            </a:r>
            <a:r>
              <a:rPr sz="1000" b="0" i="0" u="none" strike="noStrike" dirty="0" err="1">
                <a:solidFill>
                  <a:srgbClr val="000000"/>
                </a:solidFill>
                <a:latin typeface="Calibri"/>
              </a:rPr>
              <a:t>иллюстрации</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Книга о поиске гармонии и обретении осознанности из коллекции медитативных историй о панде...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391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994910"/>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0" y="5495925"/>
            <a:ext cx="314325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0" y="5876925"/>
            <a:ext cx="3074918"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MIF00051581.pdf </a:t>
            </a:r>
            <a:r>
              <a:rPr dirty="0"/>
              <a:t/>
            </a:r>
            <a:br>
              <a:rPr dirty="0"/>
            </a:br>
            <a:endParaRPr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Путеводные истории о смысле и счастье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978-5-00281-158-8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4480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«Лягушонок, Лошадь и звезды за горизонтом. Медитативная история»</a:t>
            </a:r>
          </a:p>
        </p:txBody>
      </p:sp>
      <p:sp>
        <p:nvSpPr>
          <p:cNvPr id="10" name="TextBox 9"/>
          <p:cNvSpPr txBox="1"/>
          <p:nvPr/>
        </p:nvSpPr>
        <p:spPr>
          <a:xfrm>
            <a:off x="3238500" y="229431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627690"/>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Медитативная, мудрая и побуждающая к рефлексии история для взрослых в эстетичном подарочном оформлении.
короткие афористичные истории и эмоциональные акварельные иллюстрации  в эстетичном подарочном оформлении. </a:t>
            </a:r>
          </a:p>
        </p:txBody>
      </p:sp>
      <p:sp>
        <p:nvSpPr>
          <p:cNvPr id="12" name="TextBox 11"/>
          <p:cNvSpPr txBox="1"/>
          <p:nvPr/>
        </p:nvSpPr>
        <p:spPr>
          <a:xfrm>
            <a:off x="3238500" y="333635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66972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Медитативная</a:t>
            </a:r>
            <a:r>
              <a:rPr sz="1000" b="0" i="0" u="none" strike="noStrike" dirty="0">
                <a:solidFill>
                  <a:srgbClr val="000000"/>
                </a:solidFill>
                <a:latin typeface="Calibri"/>
              </a:rPr>
              <a:t> </a:t>
            </a:r>
            <a:r>
              <a:rPr sz="1000" b="0" i="0" u="none" strike="noStrike" dirty="0" err="1">
                <a:solidFill>
                  <a:srgbClr val="000000"/>
                </a:solidFill>
                <a:latin typeface="Calibri"/>
              </a:rPr>
              <a:t>сказка</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взрослых</a:t>
            </a:r>
            <a:r>
              <a:rPr sz="1000" b="0" i="0" u="none" strike="noStrike" dirty="0">
                <a:solidFill>
                  <a:srgbClr val="000000"/>
                </a:solidFill>
                <a:latin typeface="Calibri"/>
              </a:rPr>
              <a:t> о </a:t>
            </a:r>
            <a:r>
              <a:rPr sz="1000" b="0" i="0" u="none" strike="noStrike" dirty="0" err="1">
                <a:solidFill>
                  <a:srgbClr val="000000"/>
                </a:solidFill>
                <a:latin typeface="Calibri"/>
              </a:rPr>
              <a:t>свободе</a:t>
            </a:r>
            <a:r>
              <a:rPr sz="1000" b="0" i="0" u="none" strike="noStrike" dirty="0">
                <a:solidFill>
                  <a:srgbClr val="000000"/>
                </a:solidFill>
                <a:latin typeface="Calibri"/>
              </a:rPr>
              <a:t> </a:t>
            </a:r>
            <a:r>
              <a:rPr sz="1000" b="0" i="0" u="none" strike="noStrike" dirty="0" err="1">
                <a:solidFill>
                  <a:srgbClr val="000000"/>
                </a:solidFill>
                <a:latin typeface="Calibri"/>
              </a:rPr>
              <a:t>быть</a:t>
            </a:r>
            <a:r>
              <a:rPr sz="1000" b="0" i="0" u="none" strike="noStrike" dirty="0">
                <a:solidFill>
                  <a:srgbClr val="000000"/>
                </a:solidFill>
                <a:latin typeface="Calibri"/>
              </a:rPr>
              <a:t> </a:t>
            </a:r>
            <a:r>
              <a:rPr sz="1000" b="0" i="0" u="none" strike="noStrike" dirty="0" err="1">
                <a:solidFill>
                  <a:srgbClr val="000000"/>
                </a:solidFill>
                <a:latin typeface="Calibri"/>
              </a:rPr>
              <a:t>собой</a:t>
            </a:r>
            <a:r>
              <a:rPr sz="1000" b="0" i="0" u="none" strike="noStrike" dirty="0">
                <a:solidFill>
                  <a:srgbClr val="000000"/>
                </a:solidFill>
                <a:latin typeface="Calibri"/>
              </a:rPr>
              <a:t> и </a:t>
            </a:r>
            <a:r>
              <a:rPr sz="1000" b="0" i="0" u="none" strike="noStrike" dirty="0" err="1">
                <a:solidFill>
                  <a:srgbClr val="000000"/>
                </a:solidFill>
                <a:latin typeface="Calibri"/>
              </a:rPr>
              <a:t>смелости</a:t>
            </a:r>
            <a:r>
              <a:rPr sz="1000" b="0" i="0" u="none" strike="noStrike" dirty="0">
                <a:solidFill>
                  <a:srgbClr val="000000"/>
                </a:solidFill>
                <a:latin typeface="Calibri"/>
              </a:rPr>
              <a:t> </a:t>
            </a:r>
            <a:r>
              <a:rPr sz="1000" b="0" i="0" u="none" strike="noStrike" dirty="0" err="1">
                <a:solidFill>
                  <a:srgbClr val="000000"/>
                </a:solidFill>
                <a:latin typeface="Calibri"/>
              </a:rPr>
              <a:t>решиться</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перемены</a:t>
            </a:r>
            <a:r>
              <a:rPr sz="1000" b="0" i="0" u="none" strike="noStrike" dirty="0">
                <a:solidFill>
                  <a:srgbClr val="000000"/>
                </a:solidFill>
                <a:latin typeface="Calibri"/>
              </a:rPr>
              <a:t> 
</a:t>
            </a:r>
            <a:r>
              <a:rPr sz="1000" b="0" i="0" u="none" strike="noStrike" dirty="0" err="1">
                <a:solidFill>
                  <a:srgbClr val="000000"/>
                </a:solidFill>
                <a:latin typeface="Calibri"/>
              </a:rPr>
              <a:t>Мудрость</a:t>
            </a:r>
            <a:r>
              <a:rPr sz="1000" b="0" i="0" u="none" strike="noStrike" dirty="0">
                <a:solidFill>
                  <a:srgbClr val="000000"/>
                </a:solidFill>
                <a:latin typeface="Calibri"/>
              </a:rPr>
              <a:t> в </a:t>
            </a:r>
            <a:r>
              <a:rPr sz="1000" b="0" i="0" u="none" strike="noStrike" dirty="0" err="1">
                <a:solidFill>
                  <a:srgbClr val="000000"/>
                </a:solidFill>
                <a:latin typeface="Calibri"/>
              </a:rPr>
              <a:t>простых</a:t>
            </a:r>
            <a:r>
              <a:rPr sz="1000" b="0" i="0" u="none" strike="noStrike" dirty="0">
                <a:solidFill>
                  <a:srgbClr val="000000"/>
                </a:solidFill>
                <a:latin typeface="Calibri"/>
              </a:rPr>
              <a:t> </a:t>
            </a:r>
            <a:r>
              <a:rPr sz="1000" b="0" i="0" u="none" strike="noStrike" dirty="0" err="1">
                <a:solidFill>
                  <a:srgbClr val="000000"/>
                </a:solidFill>
                <a:latin typeface="Calibri"/>
              </a:rPr>
              <a:t>вещах</a:t>
            </a:r>
            <a:r>
              <a:rPr sz="1000" b="0" i="0" u="none" strike="noStrike" dirty="0">
                <a:solidFill>
                  <a:srgbClr val="000000"/>
                </a:solidFill>
                <a:latin typeface="Calibri"/>
              </a:rPr>
              <a:t> и </a:t>
            </a:r>
            <a:r>
              <a:rPr sz="1000" b="0" i="0" u="none" strike="noStrike" dirty="0" err="1">
                <a:solidFill>
                  <a:srgbClr val="000000"/>
                </a:solidFill>
                <a:latin typeface="Calibri"/>
              </a:rPr>
              <a:t>эмоциональные</a:t>
            </a:r>
            <a:r>
              <a:rPr sz="1000" b="0" i="0" u="none" strike="noStrike" dirty="0">
                <a:solidFill>
                  <a:srgbClr val="000000"/>
                </a:solidFill>
                <a:latin typeface="Calibri"/>
              </a:rPr>
              <a:t> </a:t>
            </a:r>
            <a:r>
              <a:rPr sz="1000" b="0" i="0" u="none" strike="noStrike" dirty="0" err="1">
                <a:solidFill>
                  <a:srgbClr val="000000"/>
                </a:solidFill>
                <a:latin typeface="Calibri"/>
              </a:rPr>
              <a:t>акварельные</a:t>
            </a:r>
            <a:r>
              <a:rPr sz="1000" b="0" i="0" u="none" strike="noStrike" dirty="0">
                <a:solidFill>
                  <a:srgbClr val="000000"/>
                </a:solidFill>
                <a:latin typeface="Calibri"/>
              </a:rPr>
              <a:t> </a:t>
            </a:r>
            <a:r>
              <a:rPr sz="1000" b="0" i="0" u="none" strike="noStrike" dirty="0" err="1">
                <a:solidFill>
                  <a:srgbClr val="000000"/>
                </a:solidFill>
                <a:latin typeface="Calibri"/>
              </a:rPr>
              <a:t>иллюстрации</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читателей</a:t>
            </a:r>
            <a:r>
              <a:rPr sz="1000" b="0" i="0" u="none" strike="noStrike" dirty="0">
                <a:solidFill>
                  <a:srgbClr val="000000"/>
                </a:solidFill>
                <a:latin typeface="Calibri"/>
              </a:rPr>
              <a:t> </a:t>
            </a:r>
            <a:r>
              <a:rPr sz="1000" b="0" i="0" u="none" strike="noStrike" dirty="0" err="1">
                <a:solidFill>
                  <a:srgbClr val="000000"/>
                </a:solidFill>
                <a:latin typeface="Calibri"/>
              </a:rPr>
              <a:t>Большой</a:t>
            </a:r>
            <a:r>
              <a:rPr sz="1000" b="0" i="0" u="none" strike="noStrike" dirty="0">
                <a:solidFill>
                  <a:srgbClr val="000000"/>
                </a:solidFill>
                <a:latin typeface="Calibri"/>
              </a:rPr>
              <a:t> </a:t>
            </a:r>
            <a:r>
              <a:rPr sz="1000" b="0" i="0" u="none" strike="noStrike" dirty="0" err="1">
                <a:solidFill>
                  <a:srgbClr val="000000"/>
                </a:solidFill>
                <a:latin typeface="Calibri"/>
              </a:rPr>
              <a:t>панды</a:t>
            </a:r>
            <a:r>
              <a:rPr sz="1000" b="0" i="0" u="none" strike="noStrike" dirty="0">
                <a:solidFill>
                  <a:srgbClr val="000000"/>
                </a:solidFill>
                <a:latin typeface="Calibri"/>
              </a:rPr>
              <a:t> и </a:t>
            </a:r>
            <a:r>
              <a:rPr sz="1000" b="0" i="0" u="none" strike="noStrike" dirty="0" err="1">
                <a:solidFill>
                  <a:srgbClr val="000000"/>
                </a:solidFill>
                <a:latin typeface="Calibri"/>
              </a:rPr>
              <a:t>маленького</a:t>
            </a:r>
            <a:r>
              <a:rPr sz="1000" b="0" i="0" u="none" strike="noStrike" dirty="0">
                <a:solidFill>
                  <a:srgbClr val="000000"/>
                </a:solidFill>
                <a:latin typeface="Calibri"/>
              </a:rPr>
              <a:t> </a:t>
            </a:r>
            <a:r>
              <a:rPr sz="1000" b="0" i="0" u="none" strike="noStrike" dirty="0" err="1">
                <a:solidFill>
                  <a:srgbClr val="000000"/>
                </a:solidFill>
                <a:latin typeface="Calibri"/>
              </a:rPr>
              <a:t>дракона</a:t>
            </a:r>
            <a:r>
              <a:rPr sz="1000" b="0" i="0" u="none" strike="noStrike" dirty="0">
                <a:solidFill>
                  <a:srgbClr val="000000"/>
                </a:solidFill>
                <a:latin typeface="Calibri"/>
              </a:rPr>
              <a:t> и </a:t>
            </a:r>
            <a:r>
              <a:rPr sz="1000" b="0" i="0" u="none" strike="noStrike" dirty="0" err="1">
                <a:solidFill>
                  <a:srgbClr val="000000"/>
                </a:solidFill>
                <a:latin typeface="Calibri"/>
              </a:rPr>
              <a:t>Чайки</a:t>
            </a:r>
            <a:r>
              <a:rPr sz="1000" b="0" i="0" u="none" strike="noStrike" dirty="0">
                <a:solidFill>
                  <a:srgbClr val="000000"/>
                </a:solidFill>
                <a:latin typeface="Calibri"/>
              </a:rPr>
              <a:t> </a:t>
            </a:r>
            <a:r>
              <a:rPr sz="1000" b="0" i="0" u="none" strike="noStrike" dirty="0" err="1">
                <a:solidFill>
                  <a:srgbClr val="000000"/>
                </a:solidFill>
                <a:latin typeface="Calibri"/>
              </a:rPr>
              <a:t>по</a:t>
            </a:r>
            <a:r>
              <a:rPr sz="1000" b="0" i="0" u="none" strike="noStrike" dirty="0">
                <a:solidFill>
                  <a:srgbClr val="000000"/>
                </a:solidFill>
                <a:latin typeface="Calibri"/>
              </a:rPr>
              <a:t> </a:t>
            </a:r>
            <a:r>
              <a:rPr sz="1000" b="0" i="0" u="none" strike="noStrike" dirty="0" err="1">
                <a:solidFill>
                  <a:srgbClr val="000000"/>
                </a:solidFill>
                <a:latin typeface="Calibri"/>
              </a:rPr>
              <a:t>имени</a:t>
            </a:r>
            <a:r>
              <a:rPr sz="1000" b="0" i="0" u="none" strike="noStrike" dirty="0">
                <a:solidFill>
                  <a:srgbClr val="000000"/>
                </a:solidFill>
                <a:latin typeface="Calibri"/>
              </a:rPr>
              <a:t> </a:t>
            </a:r>
            <a:r>
              <a:rPr sz="1000" b="0" i="0" u="none" strike="noStrike" dirty="0" err="1">
                <a:solidFill>
                  <a:srgbClr val="000000"/>
                </a:solidFill>
                <a:latin typeface="Calibri"/>
              </a:rPr>
              <a:t>Джонатан</a:t>
            </a:r>
            <a:r>
              <a:rPr sz="1000" b="0" i="0" u="none" strike="noStrike" dirty="0">
                <a:solidFill>
                  <a:srgbClr val="000000"/>
                </a:solidFill>
                <a:latin typeface="Calibri"/>
              </a:rPr>
              <a:t> </a:t>
            </a:r>
            <a:r>
              <a:rPr sz="1000" b="0" i="0" u="none" strike="noStrike" dirty="0" err="1">
                <a:solidFill>
                  <a:srgbClr val="000000"/>
                </a:solidFill>
                <a:latin typeface="Calibri"/>
              </a:rPr>
              <a:t>Ливингстон</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Лягушонок всю жизнь прожил в Туманном болоте и думал, что большие мечты о далеком и прекрасном  не для таких маленьких и незаметных созданий, как он. Но однажды он встречает Лошадь с белой звездой на лбу  и его тайное желание превращается в путешествие. Впереди  степи, грозы, ночи под луной, сомнения, оши...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28625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02690" y="4608929"/>
            <a:ext cx="5777120"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
        <p:nvSpPr>
          <p:cNvPr id="19" name="TextBox 18"/>
          <p:cNvSpPr txBox="1"/>
          <p:nvPr/>
        </p:nvSpPr>
        <p:spPr>
          <a:xfrm>
            <a:off x="3238500" y="4849654"/>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20" name="TextBox 19"/>
          <p:cNvSpPr txBox="1"/>
          <p:nvPr/>
        </p:nvSpPr>
        <p:spPr>
          <a:xfrm>
            <a:off x="3238500" y="5191453"/>
            <a:ext cx="5777120"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6" tooltip="Скачать или посмотреть"/>
              </a:rPr>
              <a:t>MIF00051396.pdf </a:t>
            </a:r>
            <a:r>
              <a:rPr dirty="0"/>
              <a:t/>
            </a:r>
            <a:br>
              <a:rPr dirty="0"/>
            </a:br>
            <a:endParaRPr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18+</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Рассветные небеса. Популярные азиатские новеллы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978-5-04-238786-9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909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«Корейская ассоциация по контролю за монстрами»</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Книга сочетает сразу несколько востребованных направлений  корейскую культуру, городское фэнтези, мистику и хилинг  и может заинтересовать как поклонников дорам, так и читателей фантастики и хоррора. </a:t>
            </a:r>
          </a:p>
        </p:txBody>
      </p:sp>
      <p:sp>
        <p:nvSpPr>
          <p:cNvPr id="13" name="TextBox 12"/>
          <p:cNvSpPr txBox="1"/>
          <p:nvPr/>
        </p:nvSpPr>
        <p:spPr>
          <a:xfrm>
            <a:off x="3238500" y="337566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37090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Оригинальный</a:t>
            </a:r>
            <a:r>
              <a:rPr sz="1000" b="0" i="0" u="none" strike="noStrike" dirty="0">
                <a:solidFill>
                  <a:srgbClr val="000000"/>
                </a:solidFill>
                <a:latin typeface="Calibri"/>
              </a:rPr>
              <a:t> </a:t>
            </a:r>
            <a:r>
              <a:rPr sz="1000" b="0" i="0" u="none" strike="noStrike" dirty="0" err="1">
                <a:solidFill>
                  <a:srgbClr val="000000"/>
                </a:solidFill>
                <a:latin typeface="Calibri"/>
              </a:rPr>
              <a:t>микс</a:t>
            </a:r>
            <a:r>
              <a:rPr sz="1000" b="0" i="0" u="none" strike="noStrike" dirty="0">
                <a:solidFill>
                  <a:srgbClr val="000000"/>
                </a:solidFill>
                <a:latin typeface="Calibri"/>
              </a:rPr>
              <a:t> </a:t>
            </a:r>
            <a:r>
              <a:rPr sz="1000" b="0" i="0" u="none" strike="noStrike" dirty="0" err="1">
                <a:solidFill>
                  <a:srgbClr val="000000"/>
                </a:solidFill>
                <a:latin typeface="Calibri"/>
              </a:rPr>
              <a:t>офисной</a:t>
            </a:r>
            <a:r>
              <a:rPr sz="1000" b="0" i="0" u="none" strike="noStrike" dirty="0">
                <a:solidFill>
                  <a:srgbClr val="000000"/>
                </a:solidFill>
                <a:latin typeface="Calibri"/>
              </a:rPr>
              <a:t> </a:t>
            </a:r>
            <a:r>
              <a:rPr sz="1000" b="0" i="0" u="none" strike="noStrike" dirty="0" err="1">
                <a:solidFill>
                  <a:srgbClr val="000000"/>
                </a:solidFill>
                <a:latin typeface="Calibri"/>
              </a:rPr>
              <a:t>комедии</a:t>
            </a:r>
            <a:r>
              <a:rPr sz="1000" b="0" i="0" u="none" strike="noStrike" dirty="0">
                <a:solidFill>
                  <a:srgbClr val="000000"/>
                </a:solidFill>
                <a:latin typeface="Calibri"/>
              </a:rPr>
              <a:t>, </a:t>
            </a:r>
            <a:r>
              <a:rPr sz="1000" b="0" i="0" u="none" strike="noStrike" dirty="0" err="1">
                <a:solidFill>
                  <a:srgbClr val="000000"/>
                </a:solidFill>
                <a:latin typeface="Calibri"/>
              </a:rPr>
              <a:t>городского</a:t>
            </a:r>
            <a:r>
              <a:rPr sz="1000" b="0" i="0" u="none" strike="noStrike" dirty="0">
                <a:solidFill>
                  <a:srgbClr val="000000"/>
                </a:solidFill>
                <a:latin typeface="Calibri"/>
              </a:rPr>
              <a:t> </a:t>
            </a:r>
            <a:r>
              <a:rPr sz="1000" b="0" i="0" u="none" strike="noStrike" dirty="0" err="1">
                <a:solidFill>
                  <a:srgbClr val="000000"/>
                </a:solidFill>
                <a:latin typeface="Calibri"/>
              </a:rPr>
              <a:t>фэнтези</a:t>
            </a:r>
            <a:r>
              <a:rPr sz="1000" b="0" i="0" u="none" strike="noStrike" dirty="0">
                <a:solidFill>
                  <a:srgbClr val="000000"/>
                </a:solidFill>
                <a:latin typeface="Calibri"/>
              </a:rPr>
              <a:t>, </a:t>
            </a:r>
            <a:r>
              <a:rPr sz="1000" b="0" i="0" u="none" strike="noStrike" dirty="0" err="1">
                <a:solidFill>
                  <a:srgbClr val="000000"/>
                </a:solidFill>
                <a:latin typeface="Calibri"/>
              </a:rPr>
              <a:t>хоррора</a:t>
            </a:r>
            <a:r>
              <a:rPr sz="1000" b="0" i="0" u="none" strike="noStrike" dirty="0">
                <a:solidFill>
                  <a:srgbClr val="000000"/>
                </a:solidFill>
                <a:latin typeface="Calibri"/>
              </a:rPr>
              <a:t> и </a:t>
            </a:r>
            <a:r>
              <a:rPr sz="1000" b="0" i="0" u="none" strike="noStrike" dirty="0" err="1">
                <a:solidFill>
                  <a:srgbClr val="000000"/>
                </a:solidFill>
                <a:latin typeface="Calibri"/>
              </a:rPr>
              <a:t>корейского</a:t>
            </a:r>
            <a:r>
              <a:rPr sz="1000" b="0" i="0" u="none" strike="noStrike" dirty="0">
                <a:solidFill>
                  <a:srgbClr val="000000"/>
                </a:solidFill>
                <a:latin typeface="Calibri"/>
              </a:rPr>
              <a:t> </a:t>
            </a:r>
            <a:r>
              <a:rPr sz="1000" b="0" i="0" u="none" strike="noStrike" dirty="0" err="1">
                <a:solidFill>
                  <a:srgbClr val="000000"/>
                </a:solidFill>
                <a:latin typeface="Calibri"/>
              </a:rPr>
              <a:t>фольклора</a:t>
            </a:r>
            <a:r>
              <a:rPr sz="1000" b="0" i="0" u="none" strike="noStrike" dirty="0">
                <a:solidFill>
                  <a:srgbClr val="000000"/>
                </a:solidFill>
                <a:latin typeface="Calibri"/>
              </a:rPr>
              <a:t> </a:t>
            </a:r>
            <a:r>
              <a:rPr sz="1000" b="0" i="0" u="none" strike="noStrike" dirty="0" err="1">
                <a:solidFill>
                  <a:srgbClr val="000000"/>
                </a:solidFill>
                <a:latin typeface="Calibri"/>
              </a:rPr>
              <a:t>секретная</a:t>
            </a:r>
            <a:r>
              <a:rPr sz="1000" b="0" i="0" u="none" strike="noStrike" dirty="0">
                <a:solidFill>
                  <a:srgbClr val="000000"/>
                </a:solidFill>
                <a:latin typeface="Calibri"/>
              </a:rPr>
              <a:t> </a:t>
            </a:r>
            <a:r>
              <a:rPr sz="1000" b="0" i="0" u="none" strike="noStrike" dirty="0" err="1">
                <a:solidFill>
                  <a:srgbClr val="000000"/>
                </a:solidFill>
                <a:latin typeface="Calibri"/>
              </a:rPr>
              <a:t>организация</a:t>
            </a:r>
            <a:r>
              <a:rPr sz="1000" b="0" i="0" u="none" strike="noStrike" dirty="0">
                <a:solidFill>
                  <a:srgbClr val="000000"/>
                </a:solidFill>
                <a:latin typeface="Calibri"/>
              </a:rPr>
              <a:t> </a:t>
            </a:r>
            <a:r>
              <a:rPr sz="1000" b="0" i="0" u="none" strike="noStrike" dirty="0" err="1">
                <a:solidFill>
                  <a:srgbClr val="000000"/>
                </a:solidFill>
                <a:latin typeface="Calibri"/>
              </a:rPr>
              <a:t>контролирует</a:t>
            </a:r>
            <a:r>
              <a:rPr sz="1000" b="0" i="0" u="none" strike="noStrike" dirty="0">
                <a:solidFill>
                  <a:srgbClr val="000000"/>
                </a:solidFill>
                <a:latin typeface="Calibri"/>
              </a:rPr>
              <a:t> </a:t>
            </a:r>
            <a:r>
              <a:rPr sz="1000" b="0" i="0" u="none" strike="noStrike" dirty="0" err="1">
                <a:solidFill>
                  <a:srgbClr val="000000"/>
                </a:solidFill>
                <a:latin typeface="Calibri"/>
              </a:rPr>
              <a:t>монстров</a:t>
            </a:r>
            <a:r>
              <a:rPr sz="1000" b="0" i="0" u="none" strike="noStrike" dirty="0">
                <a:solidFill>
                  <a:srgbClr val="000000"/>
                </a:solidFill>
                <a:latin typeface="Calibri"/>
              </a:rPr>
              <a:t>, а </a:t>
            </a:r>
            <a:r>
              <a:rPr sz="1000" b="0" i="0" u="none" strike="noStrike" dirty="0" err="1">
                <a:solidFill>
                  <a:srgbClr val="000000"/>
                </a:solidFill>
                <a:latin typeface="Calibri"/>
              </a:rPr>
              <a:t>главная</a:t>
            </a:r>
            <a:r>
              <a:rPr sz="1000" b="0" i="0" u="none" strike="noStrike" dirty="0">
                <a:solidFill>
                  <a:srgbClr val="000000"/>
                </a:solidFill>
                <a:latin typeface="Calibri"/>
              </a:rPr>
              <a:t> </a:t>
            </a:r>
            <a:r>
              <a:rPr sz="1000" b="0" i="0" u="none" strike="noStrike" dirty="0" err="1">
                <a:solidFill>
                  <a:srgbClr val="000000"/>
                </a:solidFill>
                <a:latin typeface="Calibri"/>
              </a:rPr>
              <a:t>героиня</a:t>
            </a:r>
            <a:r>
              <a:rPr sz="1000" b="0" i="0" u="none" strike="noStrike" dirty="0">
                <a:solidFill>
                  <a:srgbClr val="000000"/>
                </a:solidFill>
                <a:latin typeface="Calibri"/>
              </a:rPr>
              <a:t> </a:t>
            </a:r>
            <a:r>
              <a:rPr sz="1000" b="0" i="0" u="none" strike="noStrike" dirty="0" err="1">
                <a:solidFill>
                  <a:srgbClr val="000000"/>
                </a:solidFill>
                <a:latin typeface="Calibri"/>
              </a:rPr>
              <a:t>оказывается</a:t>
            </a:r>
            <a:r>
              <a:rPr sz="1000" b="0" i="0" u="none" strike="noStrike" dirty="0">
                <a:solidFill>
                  <a:srgbClr val="000000"/>
                </a:solidFill>
                <a:latin typeface="Calibri"/>
              </a:rPr>
              <a:t> </a:t>
            </a:r>
            <a:r>
              <a:rPr sz="1000" b="0" i="0" u="none" strike="noStrike" dirty="0" err="1">
                <a:solidFill>
                  <a:srgbClr val="000000"/>
                </a:solidFill>
                <a:latin typeface="Calibri"/>
              </a:rPr>
              <a:t>единственной</a:t>
            </a:r>
            <a:r>
              <a:rPr sz="1000" b="0" i="0" u="none" strike="noStrike" dirty="0">
                <a:solidFill>
                  <a:srgbClr val="000000"/>
                </a:solidFill>
                <a:latin typeface="Calibri"/>
              </a:rPr>
              <a:t>, </a:t>
            </a:r>
            <a:r>
              <a:rPr sz="1000" b="0" i="0" u="none" strike="noStrike" dirty="0" err="1">
                <a:solidFill>
                  <a:srgbClr val="000000"/>
                </a:solidFill>
                <a:latin typeface="Calibri"/>
              </a:rPr>
              <a:t>кто</a:t>
            </a:r>
            <a:r>
              <a:rPr sz="1000" b="0" i="0" u="none" strike="noStrike" dirty="0">
                <a:solidFill>
                  <a:srgbClr val="000000"/>
                </a:solidFill>
                <a:latin typeface="Calibri"/>
              </a:rPr>
              <a:t> </a:t>
            </a:r>
            <a:r>
              <a:rPr sz="1000" b="0" i="0" u="none" strike="noStrike" dirty="0" err="1">
                <a:solidFill>
                  <a:srgbClr val="000000"/>
                </a:solidFill>
                <a:latin typeface="Calibri"/>
              </a:rPr>
              <a:t>способен</a:t>
            </a:r>
            <a:r>
              <a:rPr sz="1000" b="0" i="0" u="none" strike="noStrike" dirty="0">
                <a:solidFill>
                  <a:srgbClr val="000000"/>
                </a:solidFill>
                <a:latin typeface="Calibri"/>
              </a:rPr>
              <a:t> </a:t>
            </a:r>
            <a:r>
              <a:rPr sz="1000" b="0" i="0" u="none" strike="noStrike" dirty="0" err="1">
                <a:solidFill>
                  <a:srgbClr val="000000"/>
                </a:solidFill>
                <a:latin typeface="Calibri"/>
              </a:rPr>
              <a:t>увидеть</a:t>
            </a:r>
            <a:r>
              <a:rPr sz="1000" b="0" i="0" u="none" strike="noStrike" dirty="0">
                <a:solidFill>
                  <a:srgbClr val="000000"/>
                </a:solidFill>
                <a:latin typeface="Calibri"/>
              </a:rPr>
              <a:t> </a:t>
            </a:r>
            <a:r>
              <a:rPr sz="1000" b="0" i="0" u="none" strike="noStrike" dirty="0" err="1">
                <a:solidFill>
                  <a:srgbClr val="000000"/>
                </a:solidFill>
                <a:latin typeface="Calibri"/>
              </a:rPr>
              <a:t>то</a:t>
            </a:r>
            <a:r>
              <a:rPr sz="1000" b="0" i="0" u="none" strike="noStrike" dirty="0">
                <a:solidFill>
                  <a:srgbClr val="000000"/>
                </a:solidFill>
                <a:latin typeface="Calibri"/>
              </a:rPr>
              <a:t>, </a:t>
            </a:r>
            <a:r>
              <a:rPr sz="1000" b="0" i="0" u="none" strike="noStrike" dirty="0" err="1">
                <a:solidFill>
                  <a:srgbClr val="000000"/>
                </a:solidFill>
                <a:latin typeface="Calibri"/>
              </a:rPr>
              <a:t>что</a:t>
            </a:r>
            <a:r>
              <a:rPr sz="1000" b="0" i="0" u="none" strike="noStrike" dirty="0">
                <a:solidFill>
                  <a:srgbClr val="000000"/>
                </a:solidFill>
                <a:latin typeface="Calibri"/>
              </a:rPr>
              <a:t> </a:t>
            </a:r>
            <a:r>
              <a:rPr sz="1000" b="0" i="0" u="none" strike="noStrike" dirty="0" err="1">
                <a:solidFill>
                  <a:srgbClr val="000000"/>
                </a:solidFill>
                <a:latin typeface="Calibri"/>
              </a:rPr>
              <a:t>не</a:t>
            </a:r>
            <a:r>
              <a:rPr sz="1000" b="0" i="0" u="none" strike="noStrike" dirty="0">
                <a:solidFill>
                  <a:srgbClr val="000000"/>
                </a:solidFill>
                <a:latin typeface="Calibri"/>
              </a:rPr>
              <a:t> </a:t>
            </a:r>
            <a:r>
              <a:rPr sz="1000" b="0" i="0" u="none" strike="noStrike" dirty="0" err="1">
                <a:solidFill>
                  <a:srgbClr val="000000"/>
                </a:solidFill>
                <a:latin typeface="Calibri"/>
              </a:rPr>
              <a:t>замечают</a:t>
            </a:r>
            <a:r>
              <a:rPr sz="1000" b="0" i="0" u="none" strike="noStrike" dirty="0">
                <a:solidFill>
                  <a:srgbClr val="000000"/>
                </a:solidFill>
                <a:latin typeface="Calibri"/>
              </a:rPr>
              <a:t> </a:t>
            </a:r>
            <a:r>
              <a:rPr sz="1000" b="0" i="0" u="none" strike="noStrike" dirty="0" err="1">
                <a:solidFill>
                  <a:srgbClr val="000000"/>
                </a:solidFill>
                <a:latin typeface="Calibri"/>
              </a:rPr>
              <a:t>более</a:t>
            </a:r>
            <a:r>
              <a:rPr sz="1000" b="0" i="0" u="none" strike="noStrike" dirty="0">
                <a:solidFill>
                  <a:srgbClr val="000000"/>
                </a:solidFill>
                <a:latin typeface="Calibri"/>
              </a:rPr>
              <a:t> </a:t>
            </a:r>
            <a:r>
              <a:rPr sz="1000" b="0" i="0" u="none" strike="noStrike" dirty="0" err="1">
                <a:solidFill>
                  <a:srgbClr val="000000"/>
                </a:solidFill>
                <a:latin typeface="Calibri"/>
              </a:rPr>
              <a:t>сильные</a:t>
            </a:r>
            <a:r>
              <a:rPr sz="1000" b="0" i="0" u="none" strike="noStrike" dirty="0">
                <a:solidFill>
                  <a:srgbClr val="000000"/>
                </a:solidFill>
                <a:latin typeface="Calibri"/>
              </a:rPr>
              <a:t> </a:t>
            </a:r>
            <a:r>
              <a:rPr sz="1000" b="0" i="0" u="none" strike="noStrike" dirty="0" err="1">
                <a:solidFill>
                  <a:srgbClr val="000000"/>
                </a:solidFill>
                <a:latin typeface="Calibri"/>
              </a:rPr>
              <a:t>коллеги</a:t>
            </a:r>
            <a:r>
              <a:rPr sz="1000" b="0" i="0" u="none" strike="noStrike" dirty="0">
                <a:solidFill>
                  <a:srgbClr val="000000"/>
                </a:solidFill>
                <a:latin typeface="Calibri"/>
              </a:rPr>
              <a:t>. </a:t>
            </a:r>
            <a:r>
              <a:rPr sz="1000" b="0" i="0" u="none" strike="noStrike" dirty="0" err="1">
                <a:solidFill>
                  <a:srgbClr val="000000"/>
                </a:solidFill>
                <a:latin typeface="Calibri"/>
              </a:rPr>
              <a:t>За</a:t>
            </a:r>
            <a:r>
              <a:rPr sz="1000" b="0" i="0" u="none" strike="noStrike" dirty="0">
                <a:solidFill>
                  <a:srgbClr val="000000"/>
                </a:solidFill>
                <a:latin typeface="Calibri"/>
              </a:rPr>
              <a:t> </a:t>
            </a:r>
            <a:r>
              <a:rPr sz="1000" b="0" i="0" u="none" strike="noStrike" dirty="0" err="1">
                <a:solidFill>
                  <a:srgbClr val="000000"/>
                </a:solidFill>
                <a:latin typeface="Calibri"/>
              </a:rPr>
              <a:t>динамичным</a:t>
            </a:r>
            <a:r>
              <a:rPr sz="1000" b="0" i="0" u="none" strike="noStrike" dirty="0">
                <a:solidFill>
                  <a:srgbClr val="000000"/>
                </a:solidFill>
                <a:latin typeface="Calibri"/>
              </a:rPr>
              <a:t> </a:t>
            </a:r>
            <a:r>
              <a:rPr sz="1000" b="0" i="0" u="none" strike="noStrike" dirty="0" err="1">
                <a:solidFill>
                  <a:srgbClr val="000000"/>
                </a:solidFill>
                <a:latin typeface="Calibri"/>
              </a:rPr>
              <a:t>сюжетом</a:t>
            </a:r>
            <a:r>
              <a:rPr sz="1000" b="0" i="0" u="none" strike="noStrike" dirty="0">
                <a:solidFill>
                  <a:srgbClr val="000000"/>
                </a:solidFill>
                <a:latin typeface="Calibri"/>
              </a:rPr>
              <a:t> </a:t>
            </a:r>
            <a:r>
              <a:rPr sz="1000" b="0" i="0" u="none" strike="noStrike" dirty="0" err="1">
                <a:solidFill>
                  <a:srgbClr val="000000"/>
                </a:solidFill>
                <a:latin typeface="Calibri"/>
              </a:rPr>
              <a:t>скрывается</a:t>
            </a:r>
            <a:r>
              <a:rPr sz="1000" b="0" i="0" u="none" strike="noStrike" dirty="0">
                <a:solidFill>
                  <a:srgbClr val="000000"/>
                </a:solidFill>
                <a:latin typeface="Calibri"/>
              </a:rPr>
              <a:t> </a:t>
            </a:r>
            <a:r>
              <a:rPr sz="1000" b="0" i="0" u="none" strike="noStrike" dirty="0" err="1">
                <a:solidFill>
                  <a:srgbClr val="000000"/>
                </a:solidFill>
                <a:latin typeface="Calibri"/>
              </a:rPr>
              <a:t>близкая</a:t>
            </a:r>
            <a:r>
              <a:rPr sz="1000" b="0" i="0" u="none" strike="noStrike" dirty="0">
                <a:solidFill>
                  <a:srgbClr val="000000"/>
                </a:solidFill>
                <a:latin typeface="Calibri"/>
              </a:rPr>
              <a:t> </a:t>
            </a:r>
            <a:r>
              <a:rPr sz="1000" b="0" i="0" u="none" strike="noStrike" dirty="0" err="1">
                <a:solidFill>
                  <a:srgbClr val="000000"/>
                </a:solidFill>
                <a:latin typeface="Calibri"/>
              </a:rPr>
              <a:t>аудитории</a:t>
            </a:r>
            <a:r>
              <a:rPr sz="1000" b="0" i="0" u="none" strike="noStrike" dirty="0">
                <a:solidFill>
                  <a:srgbClr val="000000"/>
                </a:solidFill>
                <a:latin typeface="Calibri"/>
              </a:rPr>
              <a:t> </a:t>
            </a:r>
            <a:r>
              <a:rPr sz="1000" b="0" i="0" u="none" strike="noStrike" dirty="0" err="1">
                <a:solidFill>
                  <a:srgbClr val="000000"/>
                </a:solidFill>
                <a:latin typeface="Calibri"/>
              </a:rPr>
              <a:t>история</a:t>
            </a:r>
            <a:r>
              <a:rPr sz="1000" b="0" i="0" u="none" strike="noStrike" dirty="0">
                <a:solidFill>
                  <a:srgbClr val="000000"/>
                </a:solidFill>
                <a:latin typeface="Calibri"/>
              </a:rPr>
              <a:t> о </a:t>
            </a:r>
            <a:r>
              <a:rPr sz="1000" b="0" i="0" u="none" strike="noStrike" dirty="0" err="1">
                <a:solidFill>
                  <a:srgbClr val="000000"/>
                </a:solidFill>
                <a:latin typeface="Calibri"/>
              </a:rPr>
              <a:t>синдроме</a:t>
            </a:r>
            <a:r>
              <a:rPr sz="1000" b="0" i="0" u="none" strike="noStrike" dirty="0">
                <a:solidFill>
                  <a:srgbClr val="000000"/>
                </a:solidFill>
                <a:latin typeface="Calibri"/>
              </a:rPr>
              <a:t> </a:t>
            </a:r>
            <a:r>
              <a:rPr sz="1000" b="0" i="0" u="none" strike="noStrike" dirty="0" err="1">
                <a:solidFill>
                  <a:srgbClr val="000000"/>
                </a:solidFill>
                <a:latin typeface="Calibri"/>
              </a:rPr>
              <a:t>самозванца</a:t>
            </a:r>
            <a:r>
              <a:rPr sz="1000" b="0" i="0" u="none" strike="noStrike" dirty="0">
                <a:solidFill>
                  <a:srgbClr val="000000"/>
                </a:solidFill>
                <a:latin typeface="Calibri"/>
              </a:rPr>
              <a:t>, </a:t>
            </a:r>
            <a:r>
              <a:rPr sz="1000" b="0" i="0" u="none" strike="noStrike" dirty="0" err="1">
                <a:solidFill>
                  <a:srgbClr val="000000"/>
                </a:solidFill>
                <a:latin typeface="Calibri"/>
              </a:rPr>
              <a:t>принятии</a:t>
            </a:r>
            <a:r>
              <a:rPr sz="1000" b="0" i="0" u="none" strike="noStrike" dirty="0">
                <a:solidFill>
                  <a:srgbClr val="000000"/>
                </a:solidFill>
                <a:latin typeface="Calibri"/>
              </a:rPr>
              <a:t> </a:t>
            </a:r>
            <a:r>
              <a:rPr sz="1000" b="0" i="0" u="none" strike="noStrike" dirty="0" err="1">
                <a:solidFill>
                  <a:srgbClr val="000000"/>
                </a:solidFill>
                <a:latin typeface="Calibri"/>
              </a:rPr>
              <a:t>своих</a:t>
            </a:r>
            <a:r>
              <a:rPr sz="1000" b="0" i="0" u="none" strike="noStrike" dirty="0">
                <a:solidFill>
                  <a:srgbClr val="000000"/>
                </a:solidFill>
                <a:latin typeface="Calibri"/>
              </a:rPr>
              <a:t> </a:t>
            </a:r>
            <a:r>
              <a:rPr sz="1000" b="0" i="0" u="none" strike="noStrike" dirty="0" err="1">
                <a:solidFill>
                  <a:srgbClr val="000000"/>
                </a:solidFill>
                <a:latin typeface="Calibri"/>
              </a:rPr>
              <a:t>особенностей</a:t>
            </a:r>
            <a:r>
              <a:rPr sz="1000" b="0" i="0" u="none" strike="noStrike" dirty="0">
                <a:solidFill>
                  <a:srgbClr val="000000"/>
                </a:solidFill>
                <a:latin typeface="Calibri"/>
              </a:rPr>
              <a:t> и </a:t>
            </a:r>
            <a:r>
              <a:rPr sz="1000" b="0" i="0" u="none" strike="noStrike" dirty="0" err="1">
                <a:solidFill>
                  <a:srgbClr val="000000"/>
                </a:solidFill>
                <a:latin typeface="Calibri"/>
              </a:rPr>
              <a:t>поиске</a:t>
            </a:r>
            <a:r>
              <a:rPr sz="1000" b="0" i="0" u="none" strike="noStrike" dirty="0">
                <a:solidFill>
                  <a:srgbClr val="000000"/>
                </a:solidFill>
                <a:latin typeface="Calibri"/>
              </a:rPr>
              <a:t> </a:t>
            </a:r>
            <a:r>
              <a:rPr sz="1000" b="0" i="0" u="none" strike="noStrike" dirty="0" err="1">
                <a:solidFill>
                  <a:srgbClr val="000000"/>
                </a:solidFill>
                <a:latin typeface="Calibri"/>
              </a:rPr>
              <a:t>собственного</a:t>
            </a:r>
            <a:r>
              <a:rPr sz="1000" b="0" i="0" u="none" strike="noStrike" dirty="0">
                <a:solidFill>
                  <a:srgbClr val="000000"/>
                </a:solidFill>
                <a:latin typeface="Calibri"/>
              </a:rPr>
              <a:t> </a:t>
            </a:r>
            <a:r>
              <a:rPr sz="1000" b="0" i="0" u="none" strike="noStrike" dirty="0" err="1">
                <a:solidFill>
                  <a:srgbClr val="000000"/>
                </a:solidFill>
                <a:latin typeface="Calibri"/>
              </a:rPr>
              <a:t>места</a:t>
            </a:r>
            <a:r>
              <a:rPr sz="1000" b="0" i="0" u="none" strike="noStrike" dirty="0">
                <a:solidFill>
                  <a:srgbClr val="000000"/>
                </a:solidFill>
                <a:latin typeface="Calibri"/>
              </a:rPr>
              <a:t>. </a:t>
            </a:r>
          </a:p>
        </p:txBody>
      </p:sp>
      <p:sp>
        <p:nvSpPr>
          <p:cNvPr id="15" name="TextBox 14"/>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Кан Бони выросла на рассказах о своей бабушке  великом мастере, способном одним прикосновением усмирять самых опасных монстров. Девушка мечтала унаследовать силу рук. Но судьба распорядилась иначе Бони получила глаза  способность видеть призраков, которая в Корейской ассоциации по контролю за монстрами це... </a:t>
            </a:r>
            <a:r>
              <a:rPr sz="1000" b="0" i="1" u="none" strike="noStrike">
                <a:solidFill>
                  <a:srgbClr val="295FE9"/>
                </a:solidFill>
                <a:latin typeface="Calibri"/>
                <a:hlinkClick r:id="rId5" tooltip="Посмотреть в Витрине"/>
              </a:rPr>
              <a:t>подробнее</a:t>
            </a:r>
          </a:p>
        </p:txBody>
      </p:sp>
      <p:sp>
        <p:nvSpPr>
          <p:cNvPr id="18" name="TextBox 17"/>
          <p:cNvSpPr txBox="1"/>
          <p:nvPr/>
        </p:nvSpPr>
        <p:spPr>
          <a:xfrm>
            <a:off x="3238500" y="443484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9" name="TextBox 18"/>
          <p:cNvSpPr txBox="1"/>
          <p:nvPr/>
        </p:nvSpPr>
        <p:spPr>
          <a:xfrm>
            <a:off x="3333750" y="4815840"/>
            <a:ext cx="5839883" cy="707886"/>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Поддержка</a:t>
            </a:r>
            <a:r>
              <a:rPr sz="1000" b="0" i="0" u="none" strike="noStrike" dirty="0">
                <a:solidFill>
                  <a:srgbClr val="000000"/>
                </a:solidFill>
                <a:latin typeface="Calibri"/>
              </a:rPr>
              <a:t> </a:t>
            </a:r>
            <a:r>
              <a:rPr sz="1000" b="0" i="0" u="none" strike="noStrike" dirty="0" err="1">
                <a:solidFill>
                  <a:srgbClr val="000000"/>
                </a:solidFill>
                <a:latin typeface="Calibri"/>
              </a:rPr>
              <a:t>Корейского</a:t>
            </a:r>
            <a:r>
              <a:rPr sz="1000" b="0" i="0" u="none" strike="noStrike" dirty="0">
                <a:solidFill>
                  <a:srgbClr val="000000"/>
                </a:solidFill>
                <a:latin typeface="Calibri"/>
              </a:rPr>
              <a:t> </a:t>
            </a:r>
            <a:r>
              <a:rPr sz="1000" b="0" i="0" u="none" strike="noStrike" dirty="0" err="1">
                <a:solidFill>
                  <a:srgbClr val="000000"/>
                </a:solidFill>
                <a:latin typeface="Calibri"/>
              </a:rPr>
              <a:t>культурного</a:t>
            </a:r>
            <a:r>
              <a:rPr sz="1000" b="0" i="0" u="none" strike="noStrike" dirty="0">
                <a:solidFill>
                  <a:srgbClr val="000000"/>
                </a:solidFill>
                <a:latin typeface="Calibri"/>
              </a:rPr>
              <a:t> </a:t>
            </a:r>
            <a:r>
              <a:rPr sz="1000" b="0" i="0" u="none" strike="noStrike" dirty="0" err="1">
                <a:solidFill>
                  <a:srgbClr val="000000"/>
                </a:solidFill>
                <a:latin typeface="Calibri"/>
              </a:rPr>
              <a:t>центра</a:t>
            </a:r>
            <a:r>
              <a:rPr sz="1000" b="0" i="0" u="none" strike="noStrike" dirty="0">
                <a:solidFill>
                  <a:srgbClr val="000000"/>
                </a:solidFill>
                <a:latin typeface="Calibri"/>
              </a:rPr>
              <a:t>, </a:t>
            </a:r>
            <a:r>
              <a:rPr sz="1000" b="0" i="0" u="none" strike="noStrike" dirty="0" err="1">
                <a:solidFill>
                  <a:srgbClr val="000000"/>
                </a:solidFill>
                <a:latin typeface="Calibri"/>
              </a:rPr>
              <a:t>включая</a:t>
            </a:r>
            <a:r>
              <a:rPr sz="1000" b="0" i="0" u="none" strike="noStrike" dirty="0">
                <a:solidFill>
                  <a:srgbClr val="000000"/>
                </a:solidFill>
                <a:latin typeface="Calibri"/>
              </a:rPr>
              <a:t> </a:t>
            </a:r>
            <a:r>
              <a:rPr sz="1000" b="0" i="0" u="none" strike="noStrike" dirty="0" err="1">
                <a:solidFill>
                  <a:srgbClr val="000000"/>
                </a:solidFill>
                <a:latin typeface="Calibri"/>
              </a:rPr>
              <a:t>отзыв</a:t>
            </a:r>
            <a:r>
              <a:rPr sz="1000" b="0" i="0" u="none" strike="noStrike" dirty="0">
                <a:solidFill>
                  <a:srgbClr val="000000"/>
                </a:solidFill>
                <a:latin typeface="Calibri"/>
              </a:rPr>
              <a:t> </a:t>
            </a:r>
            <a:r>
              <a:rPr sz="1000" b="0" i="0" u="none" strike="noStrike" dirty="0" err="1">
                <a:solidFill>
                  <a:srgbClr val="000000"/>
                </a:solidFill>
                <a:latin typeface="Calibri"/>
              </a:rPr>
              <a:t>директора</a:t>
            </a:r>
            <a:r>
              <a:rPr sz="1000" b="0" i="0" u="none" strike="noStrike" dirty="0">
                <a:solidFill>
                  <a:srgbClr val="000000"/>
                </a:solidFill>
                <a:latin typeface="Calibri"/>
              </a:rPr>
              <a:t> </a:t>
            </a:r>
            <a:r>
              <a:rPr sz="1000" b="0" i="0" u="none" strike="noStrike" dirty="0" err="1">
                <a:solidFill>
                  <a:srgbClr val="000000"/>
                </a:solidFill>
                <a:latin typeface="Calibri"/>
              </a:rPr>
              <a:t>SMMпосты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продвижение</a:t>
            </a:r>
            <a:r>
              <a:rPr sz="1000" b="0" i="0" u="none" strike="noStrike" dirty="0">
                <a:solidFill>
                  <a:srgbClr val="000000"/>
                </a:solidFill>
                <a:latin typeface="Calibri"/>
              </a:rPr>
              <a:t> </a:t>
            </a:r>
            <a:r>
              <a:rPr sz="1000" b="0" i="0" u="none" strike="noStrike" dirty="0" err="1">
                <a:solidFill>
                  <a:srgbClr val="000000"/>
                </a:solidFill>
                <a:latin typeface="Calibri"/>
              </a:rPr>
              <a:t>через</a:t>
            </a:r>
            <a:r>
              <a:rPr sz="1000" b="0" i="0" u="none" strike="noStrike" dirty="0">
                <a:solidFill>
                  <a:srgbClr val="000000"/>
                </a:solidFill>
                <a:latin typeface="Calibri"/>
              </a:rPr>
              <a:t> </a:t>
            </a:r>
            <a:r>
              <a:rPr sz="1000" b="0" i="0" u="none" strike="noStrike" dirty="0" err="1">
                <a:solidFill>
                  <a:srgbClr val="000000"/>
                </a:solidFill>
                <a:latin typeface="Calibri"/>
              </a:rPr>
              <a:t>блогеров</a:t>
            </a:r>
            <a:r>
              <a:rPr sz="1000" b="0" i="0" u="none" strike="noStrike" dirty="0">
                <a:solidFill>
                  <a:srgbClr val="000000"/>
                </a:solidFill>
                <a:latin typeface="Calibri"/>
              </a:rPr>
              <a:t> и </a:t>
            </a:r>
            <a:r>
              <a:rPr sz="1000" b="0" i="0" u="none" strike="noStrike" dirty="0" err="1">
                <a:solidFill>
                  <a:srgbClr val="000000"/>
                </a:solidFill>
                <a:latin typeface="Calibri"/>
              </a:rPr>
              <a:t>лидеров</a:t>
            </a:r>
            <a:r>
              <a:rPr sz="1000" b="0" i="0" u="none" strike="noStrike" dirty="0">
                <a:solidFill>
                  <a:srgbClr val="000000"/>
                </a:solidFill>
                <a:latin typeface="Calibri"/>
              </a:rPr>
              <a:t> </a:t>
            </a:r>
            <a:r>
              <a:rPr sz="1000" b="0" i="0" u="none" strike="noStrike" dirty="0" err="1">
                <a:solidFill>
                  <a:srgbClr val="000000"/>
                </a:solidFill>
                <a:latin typeface="Calibri"/>
              </a:rPr>
              <a:t>мнений</a:t>
            </a:r>
            <a:r>
              <a:rPr sz="1000" b="0" i="0" u="none" strike="noStrike" dirty="0">
                <a:solidFill>
                  <a:srgbClr val="000000"/>
                </a:solidFill>
                <a:latin typeface="Calibri"/>
              </a:rPr>
              <a:t> в </a:t>
            </a:r>
            <a:r>
              <a:rPr sz="1000" b="0" i="0" u="none" strike="noStrike" dirty="0" err="1">
                <a:solidFill>
                  <a:srgbClr val="000000"/>
                </a:solidFill>
                <a:latin typeface="Calibri"/>
              </a:rPr>
              <a:t>сегментах</a:t>
            </a:r>
            <a:r>
              <a:rPr sz="1000" b="0" i="0" u="none" strike="noStrike" dirty="0">
                <a:solidFill>
                  <a:srgbClr val="000000"/>
                </a:solidFill>
                <a:latin typeface="Calibri"/>
              </a:rPr>
              <a:t> </a:t>
            </a:r>
            <a:r>
              <a:rPr sz="1000" b="0" i="0" u="none" strike="noStrike" dirty="0" err="1">
                <a:solidFill>
                  <a:srgbClr val="000000"/>
                </a:solidFill>
                <a:latin typeface="Calibri"/>
              </a:rPr>
              <a:t>азиатской</a:t>
            </a:r>
            <a:r>
              <a:rPr sz="1000" b="0" i="0" u="none" strike="noStrike" dirty="0">
                <a:solidFill>
                  <a:srgbClr val="000000"/>
                </a:solidFill>
                <a:latin typeface="Calibri"/>
              </a:rPr>
              <a:t> </a:t>
            </a:r>
            <a:r>
              <a:rPr sz="1000" b="0" i="0" u="none" strike="noStrike" dirty="0" err="1">
                <a:solidFill>
                  <a:srgbClr val="000000"/>
                </a:solidFill>
                <a:latin typeface="Calibri"/>
              </a:rPr>
              <a:t>культуры</a:t>
            </a:r>
            <a:r>
              <a:rPr sz="1000" b="0" i="0" u="none" strike="noStrike" dirty="0">
                <a:solidFill>
                  <a:srgbClr val="000000"/>
                </a:solidFill>
                <a:latin typeface="Calibri"/>
              </a:rPr>
              <a:t>, </a:t>
            </a:r>
            <a:r>
              <a:rPr sz="1000" b="0" i="0" u="none" strike="noStrike" dirty="0" err="1">
                <a:solidFill>
                  <a:srgbClr val="000000"/>
                </a:solidFill>
                <a:latin typeface="Calibri"/>
              </a:rPr>
              <a:t>дорам</a:t>
            </a:r>
            <a:r>
              <a:rPr sz="1000" b="0" i="0" u="none" strike="noStrike" dirty="0">
                <a:solidFill>
                  <a:srgbClr val="000000"/>
                </a:solidFill>
                <a:latin typeface="Calibri"/>
              </a:rPr>
              <a:t> и </a:t>
            </a:r>
            <a:r>
              <a:rPr sz="1000" b="0" i="0" u="none" strike="noStrike" dirty="0" err="1">
                <a:solidFill>
                  <a:srgbClr val="000000"/>
                </a:solidFill>
                <a:latin typeface="Calibri"/>
              </a:rPr>
              <a:t>фэнтези</a:t>
            </a:r>
            <a:r>
              <a:rPr sz="1000" b="0" i="0" u="none" strike="noStrike" dirty="0">
                <a:solidFill>
                  <a:srgbClr val="000000"/>
                </a:solidFill>
                <a:latin typeface="Calibri"/>
              </a:rPr>
              <a:t> </a:t>
            </a:r>
            <a:r>
              <a:rPr sz="1000" b="0" i="0" u="none" strike="noStrike" dirty="0" err="1">
                <a:solidFill>
                  <a:srgbClr val="000000"/>
                </a:solidFill>
                <a:latin typeface="Calibri"/>
              </a:rPr>
              <a:t>визуальный</a:t>
            </a:r>
            <a:r>
              <a:rPr sz="1000" b="0" i="0" u="none" strike="noStrike" dirty="0">
                <a:solidFill>
                  <a:srgbClr val="000000"/>
                </a:solidFill>
                <a:latin typeface="Calibri"/>
              </a:rPr>
              <a:t> </a:t>
            </a:r>
            <a:r>
              <a:rPr sz="1000" b="0" i="0" u="none" strike="noStrike" dirty="0" err="1">
                <a:solidFill>
                  <a:srgbClr val="000000"/>
                </a:solidFill>
                <a:latin typeface="Calibri"/>
              </a:rPr>
              <a:t>контент</a:t>
            </a:r>
            <a:r>
              <a:rPr sz="1000" b="0" i="0" u="none" strike="noStrike" dirty="0">
                <a:solidFill>
                  <a:srgbClr val="000000"/>
                </a:solidFill>
                <a:latin typeface="Calibri"/>
              </a:rPr>
              <a:t> о </a:t>
            </a:r>
            <a:r>
              <a:rPr sz="1000" b="0" i="0" u="none" strike="noStrike" dirty="0" err="1">
                <a:solidFill>
                  <a:srgbClr val="000000"/>
                </a:solidFill>
                <a:latin typeface="Calibri"/>
              </a:rPr>
              <a:t>корейских</a:t>
            </a:r>
            <a:r>
              <a:rPr sz="1000" b="0" i="0" u="none" strike="noStrike" dirty="0">
                <a:solidFill>
                  <a:srgbClr val="000000"/>
                </a:solidFill>
                <a:latin typeface="Calibri"/>
              </a:rPr>
              <a:t> </a:t>
            </a:r>
            <a:r>
              <a:rPr sz="1000" b="0" i="0" u="none" strike="noStrike" dirty="0" err="1">
                <a:solidFill>
                  <a:srgbClr val="000000"/>
                </a:solidFill>
                <a:latin typeface="Calibri"/>
              </a:rPr>
              <a:t>монстрах</a:t>
            </a:r>
            <a:r>
              <a:rPr sz="1000" b="0" i="0" u="none" strike="noStrike" dirty="0">
                <a:solidFill>
                  <a:srgbClr val="000000"/>
                </a:solidFill>
                <a:latin typeface="Calibri"/>
              </a:rPr>
              <a:t> и </a:t>
            </a:r>
            <a:r>
              <a:rPr sz="1000" b="0" i="0" u="none" strike="noStrike" dirty="0" err="1">
                <a:solidFill>
                  <a:srgbClr val="000000"/>
                </a:solidFill>
                <a:latin typeface="Calibri"/>
              </a:rPr>
              <a:t>фольклоре</a:t>
            </a:r>
            <a:r>
              <a:rPr sz="1000" b="0" i="0" u="none" strike="noStrike" dirty="0">
                <a:solidFill>
                  <a:srgbClr val="000000"/>
                </a:solidFill>
                <a:latin typeface="Calibri"/>
              </a:rPr>
              <a:t> </a:t>
            </a:r>
            <a:r>
              <a:rPr sz="1000" b="0" i="0" u="none" strike="noStrike" dirty="0" err="1">
                <a:solidFill>
                  <a:srgbClr val="000000"/>
                </a:solidFill>
                <a:latin typeface="Calibri"/>
              </a:rPr>
              <a:t>посевы</a:t>
            </a:r>
            <a:r>
              <a:rPr sz="1000" b="0" i="0" u="none" strike="noStrike" dirty="0">
                <a:solidFill>
                  <a:srgbClr val="000000"/>
                </a:solidFill>
                <a:latin typeface="Calibri"/>
              </a:rPr>
              <a:t> </a:t>
            </a:r>
            <a:r>
              <a:rPr sz="1000" b="0" i="0" u="none" strike="noStrike" dirty="0" err="1">
                <a:solidFill>
                  <a:srgbClr val="000000"/>
                </a:solidFill>
                <a:latin typeface="Calibri"/>
              </a:rPr>
              <a:t>цитат</a:t>
            </a:r>
            <a:r>
              <a:rPr sz="1000" b="0" i="0" u="none" strike="noStrike" dirty="0">
                <a:solidFill>
                  <a:srgbClr val="000000"/>
                </a:solidFill>
                <a:latin typeface="Calibri"/>
              </a:rPr>
              <a:t> и </a:t>
            </a:r>
            <a:r>
              <a:rPr sz="1000" b="0" i="0" u="none" strike="noStrike" dirty="0" err="1">
                <a:solidFill>
                  <a:srgbClr val="000000"/>
                </a:solidFill>
                <a:latin typeface="Calibri"/>
              </a:rPr>
              <a:t>мемного</a:t>
            </a:r>
            <a:r>
              <a:rPr sz="1000" b="0" i="0" u="none" strike="noStrike" dirty="0">
                <a:solidFill>
                  <a:srgbClr val="000000"/>
                </a:solidFill>
                <a:latin typeface="Calibri"/>
              </a:rPr>
              <a:t> </a:t>
            </a:r>
            <a:r>
              <a:rPr sz="1000" b="0" i="0" u="none" strike="noStrike" dirty="0" err="1">
                <a:solidFill>
                  <a:srgbClr val="000000"/>
                </a:solidFill>
                <a:latin typeface="Calibri"/>
              </a:rPr>
              <a:t>контента</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тему</a:t>
            </a:r>
            <a:r>
              <a:rPr sz="1000" b="0" i="0" u="none" strike="noStrike" dirty="0">
                <a:solidFill>
                  <a:srgbClr val="000000"/>
                </a:solidFill>
                <a:latin typeface="Calibri"/>
              </a:rPr>
              <a:t> </a:t>
            </a:r>
            <a:r>
              <a:rPr sz="1000" b="0" i="0" u="none" strike="noStrike" dirty="0" err="1">
                <a:solidFill>
                  <a:srgbClr val="000000"/>
                </a:solidFill>
                <a:latin typeface="Calibri"/>
              </a:rPr>
              <a:t>офис</a:t>
            </a:r>
            <a:r>
              <a:rPr sz="1000" b="0" i="0" u="none" strike="noStrike" dirty="0">
                <a:solidFill>
                  <a:srgbClr val="000000"/>
                </a:solidFill>
                <a:latin typeface="Calibri"/>
              </a:rPr>
              <a:t>  </a:t>
            </a:r>
            <a:r>
              <a:rPr sz="1000" b="0" i="0" u="none" strike="noStrike" dirty="0" err="1">
                <a:solidFill>
                  <a:srgbClr val="000000"/>
                </a:solidFill>
                <a:latin typeface="Calibri"/>
              </a:rPr>
              <a:t>паранормальное</a:t>
            </a:r>
            <a:r>
              <a:rPr sz="1000" b="0" i="0" u="none" strike="noStrike" dirty="0">
                <a:solidFill>
                  <a:srgbClr val="000000"/>
                </a:solidFill>
                <a:latin typeface="Calibri"/>
              </a:rPr>
              <a:t> </a:t>
            </a:r>
            <a:r>
              <a:rPr sz="1000" b="0" i="0" u="none" strike="noStrike" dirty="0" err="1">
                <a:solidFill>
                  <a:srgbClr val="000000"/>
                </a:solidFill>
                <a:latin typeface="Calibri"/>
              </a:rPr>
              <a:t>стикерпак</a:t>
            </a:r>
            <a:r>
              <a:rPr sz="1000" b="0" i="0" u="none" strike="noStrike" dirty="0">
                <a:solidFill>
                  <a:srgbClr val="000000"/>
                </a:solidFill>
                <a:latin typeface="Calibri"/>
              </a:rPr>
              <a:t> в </a:t>
            </a:r>
            <a:r>
              <a:rPr sz="1000" b="0" i="0" u="none" strike="noStrike" dirty="0" err="1">
                <a:solidFill>
                  <a:srgbClr val="000000"/>
                </a:solidFill>
                <a:latin typeface="Calibri"/>
              </a:rPr>
              <a:t>подарок</a:t>
            </a:r>
            <a:r>
              <a:rPr sz="1000" b="0" i="0" u="none" strike="noStrike" dirty="0">
                <a:solidFill>
                  <a:srgbClr val="000000"/>
                </a:solidFill>
                <a:latin typeface="Calibri"/>
              </a:rPr>
              <a:t> к </a:t>
            </a:r>
            <a:r>
              <a:rPr sz="1000" b="0" i="0" u="none" strike="noStrike" dirty="0" err="1">
                <a:solidFill>
                  <a:srgbClr val="000000"/>
                </a:solidFill>
                <a:latin typeface="Calibri"/>
              </a:rPr>
              <a:t>книге</a:t>
            </a:r>
            <a:r>
              <a:rPr sz="1000" b="0" i="0" u="none" strike="noStrike" dirty="0">
                <a:solidFill>
                  <a:srgbClr val="000000"/>
                </a:solidFill>
                <a:latin typeface="Calibri"/>
              </a:rPr>
              <a:t>. </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Романы МИФ. Коллекционное издание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978-5-00281-278-3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398145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«И жили они долго и счастливо. Специальное издание»</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Специальное издание бестселлера Алёны Селютиной И жили они долго и счастливо  с цветным обрезом, яркими иллюстрациями и бонусными материалами о мире цикла. Красивый подарок для поклонников автора и славянского фэнтези. </a:t>
            </a:r>
          </a:p>
        </p:txBody>
      </p:sp>
      <p:sp>
        <p:nvSpPr>
          <p:cNvPr id="12" name="TextBox 11"/>
          <p:cNvSpPr txBox="1"/>
          <p:nvPr/>
        </p:nvSpPr>
        <p:spPr>
          <a:xfrm>
            <a:off x="3238500" y="337566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0903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Коллекционное</a:t>
            </a:r>
            <a:r>
              <a:rPr sz="1000" b="0" i="0" u="none" strike="noStrike" dirty="0">
                <a:solidFill>
                  <a:srgbClr val="000000"/>
                </a:solidFill>
                <a:latin typeface="Calibri"/>
              </a:rPr>
              <a:t> </a:t>
            </a:r>
            <a:r>
              <a:rPr sz="1000" b="0" i="0" u="none" strike="noStrike" dirty="0" err="1">
                <a:solidFill>
                  <a:srgbClr val="000000"/>
                </a:solidFill>
                <a:latin typeface="Calibri"/>
              </a:rPr>
              <a:t>издание</a:t>
            </a:r>
            <a:r>
              <a:rPr sz="1000" b="0" i="0" u="none" strike="noStrike" dirty="0">
                <a:solidFill>
                  <a:srgbClr val="000000"/>
                </a:solidFill>
                <a:latin typeface="Calibri"/>
              </a:rPr>
              <a:t> </a:t>
            </a:r>
            <a:r>
              <a:rPr sz="1000" b="0" i="0" u="none" strike="noStrike" dirty="0" err="1">
                <a:solidFill>
                  <a:srgbClr val="000000"/>
                </a:solidFill>
                <a:latin typeface="Calibri"/>
              </a:rPr>
              <a:t>бестселлера</a:t>
            </a:r>
            <a:r>
              <a:rPr sz="1000" b="0" i="0" u="none" strike="noStrike" dirty="0">
                <a:solidFill>
                  <a:srgbClr val="000000"/>
                </a:solidFill>
                <a:latin typeface="Calibri"/>
              </a:rPr>
              <a:t> </a:t>
            </a:r>
            <a:r>
              <a:rPr sz="1000" b="0" i="0" u="none" strike="noStrike" dirty="0" err="1">
                <a:solidFill>
                  <a:srgbClr val="000000"/>
                </a:solidFill>
                <a:latin typeface="Calibri"/>
              </a:rPr>
              <a:t>Алёны</a:t>
            </a:r>
            <a:r>
              <a:rPr sz="1000" b="0" i="0" u="none" strike="noStrike" dirty="0">
                <a:solidFill>
                  <a:srgbClr val="000000"/>
                </a:solidFill>
                <a:latin typeface="Calibri"/>
              </a:rPr>
              <a:t> </a:t>
            </a:r>
            <a:r>
              <a:rPr sz="1000" b="0" i="0" u="none" strike="noStrike" dirty="0" err="1">
                <a:solidFill>
                  <a:srgbClr val="000000"/>
                </a:solidFill>
                <a:latin typeface="Calibri"/>
              </a:rPr>
              <a:t>Селютиной</a:t>
            </a:r>
            <a:r>
              <a:rPr sz="1000" b="0" i="0" u="none" strike="noStrike" dirty="0">
                <a:solidFill>
                  <a:srgbClr val="000000"/>
                </a:solidFill>
                <a:latin typeface="Calibri"/>
              </a:rPr>
              <a:t>
</a:t>
            </a:r>
            <a:r>
              <a:rPr sz="1000" b="0" i="0" u="none" strike="noStrike" dirty="0" err="1">
                <a:solidFill>
                  <a:srgbClr val="000000"/>
                </a:solidFill>
                <a:latin typeface="Calibri"/>
              </a:rPr>
              <a:t>Трогательное</a:t>
            </a:r>
            <a:r>
              <a:rPr sz="1000" b="0" i="0" u="none" strike="noStrike" dirty="0">
                <a:solidFill>
                  <a:srgbClr val="000000"/>
                </a:solidFill>
                <a:latin typeface="Calibri"/>
              </a:rPr>
              <a:t> </a:t>
            </a:r>
            <a:r>
              <a:rPr sz="1000" b="0" i="0" u="none" strike="noStrike" dirty="0" err="1">
                <a:solidFill>
                  <a:srgbClr val="000000"/>
                </a:solidFill>
                <a:latin typeface="Calibri"/>
              </a:rPr>
              <a:t>фэнтези</a:t>
            </a:r>
            <a:r>
              <a:rPr sz="1000" b="0" i="0" u="none" strike="noStrike" dirty="0">
                <a:solidFill>
                  <a:srgbClr val="000000"/>
                </a:solidFill>
                <a:latin typeface="Calibri"/>
              </a:rPr>
              <a:t> о </a:t>
            </a:r>
            <a:r>
              <a:rPr sz="1000" b="0" i="0" u="none" strike="noStrike" dirty="0" err="1">
                <a:solidFill>
                  <a:srgbClr val="000000"/>
                </a:solidFill>
                <a:latin typeface="Calibri"/>
              </a:rPr>
              <a:t>любви</a:t>
            </a:r>
            <a:r>
              <a:rPr sz="1000" b="0" i="0" u="none" strike="noStrike" dirty="0">
                <a:solidFill>
                  <a:srgbClr val="000000"/>
                </a:solidFill>
                <a:latin typeface="Calibri"/>
              </a:rPr>
              <a:t>, </a:t>
            </a:r>
            <a:r>
              <a:rPr sz="1000" b="0" i="0" u="none" strike="noStrike" dirty="0" err="1">
                <a:solidFill>
                  <a:srgbClr val="000000"/>
                </a:solidFill>
                <a:latin typeface="Calibri"/>
              </a:rPr>
              <a:t>уважении</a:t>
            </a:r>
            <a:r>
              <a:rPr sz="1000" b="0" i="0" u="none" strike="noStrike" dirty="0">
                <a:solidFill>
                  <a:srgbClr val="000000"/>
                </a:solidFill>
                <a:latin typeface="Calibri"/>
              </a:rPr>
              <a:t>, </a:t>
            </a:r>
            <a:r>
              <a:rPr sz="1000" b="0" i="0" u="none" strike="noStrike" dirty="0" err="1">
                <a:solidFill>
                  <a:srgbClr val="000000"/>
                </a:solidFill>
                <a:latin typeface="Calibri"/>
              </a:rPr>
              <a:t>поддержке</a:t>
            </a:r>
            <a:r>
              <a:rPr sz="1000" b="0" i="0" u="none" strike="noStrike" dirty="0">
                <a:solidFill>
                  <a:srgbClr val="000000"/>
                </a:solidFill>
                <a:latin typeface="Calibri"/>
              </a:rPr>
              <a:t> и </a:t>
            </a:r>
            <a:r>
              <a:rPr sz="1000" b="0" i="0" u="none" strike="noStrike" dirty="0" err="1">
                <a:solidFill>
                  <a:srgbClr val="000000"/>
                </a:solidFill>
                <a:latin typeface="Calibri"/>
              </a:rPr>
              <a:t>праве</a:t>
            </a:r>
            <a:r>
              <a:rPr sz="1000" b="0" i="0" u="none" strike="noStrike" dirty="0">
                <a:solidFill>
                  <a:srgbClr val="000000"/>
                </a:solidFill>
                <a:latin typeface="Calibri"/>
              </a:rPr>
              <a:t> </a:t>
            </a:r>
            <a:r>
              <a:rPr sz="1000" b="0" i="0" u="none" strike="noStrike" dirty="0" err="1">
                <a:solidFill>
                  <a:srgbClr val="000000"/>
                </a:solidFill>
                <a:latin typeface="Calibri"/>
              </a:rPr>
              <a:t>оставаться</a:t>
            </a:r>
            <a:r>
              <a:rPr sz="1000" b="0" i="0" u="none" strike="noStrike" dirty="0">
                <a:solidFill>
                  <a:srgbClr val="000000"/>
                </a:solidFill>
                <a:latin typeface="Calibri"/>
              </a:rPr>
              <a:t> </a:t>
            </a:r>
            <a:r>
              <a:rPr sz="1000" b="0" i="0" u="none" strike="noStrike" dirty="0" err="1">
                <a:solidFill>
                  <a:srgbClr val="000000"/>
                </a:solidFill>
                <a:latin typeface="Calibri"/>
              </a:rPr>
              <a:t>собой</a:t>
            </a:r>
            <a:r>
              <a:rPr sz="1000" b="0" i="0" u="none" strike="noStrike" dirty="0">
                <a:solidFill>
                  <a:srgbClr val="000000"/>
                </a:solidFill>
                <a:latin typeface="Calibri"/>
              </a:rPr>
              <a:t>
</a:t>
            </a:r>
            <a:r>
              <a:rPr sz="1000" b="0" i="0" u="none" strike="noStrike" dirty="0" err="1">
                <a:solidFill>
                  <a:srgbClr val="000000"/>
                </a:solidFill>
                <a:latin typeface="Calibri"/>
              </a:rPr>
              <a:t>Цветной</a:t>
            </a:r>
            <a:r>
              <a:rPr sz="1000" b="0" i="0" u="none" strike="noStrike" dirty="0">
                <a:solidFill>
                  <a:srgbClr val="000000"/>
                </a:solidFill>
                <a:latin typeface="Calibri"/>
              </a:rPr>
              <a:t> </a:t>
            </a:r>
            <a:r>
              <a:rPr sz="1000" b="0" i="0" u="none" strike="noStrike" dirty="0" err="1">
                <a:solidFill>
                  <a:srgbClr val="000000"/>
                </a:solidFill>
                <a:latin typeface="Calibri"/>
              </a:rPr>
              <a:t>обрез</a:t>
            </a:r>
            <a:r>
              <a:rPr sz="1000" b="0" i="0" u="none" strike="noStrike" dirty="0">
                <a:solidFill>
                  <a:srgbClr val="000000"/>
                </a:solidFill>
                <a:latin typeface="Calibri"/>
              </a:rPr>
              <a:t>, </a:t>
            </a:r>
            <a:r>
              <a:rPr sz="1000" b="0" i="0" u="none" strike="noStrike" dirty="0" err="1">
                <a:solidFill>
                  <a:srgbClr val="000000"/>
                </a:solidFill>
                <a:latin typeface="Calibri"/>
              </a:rPr>
              <a:t>иллюстрации</a:t>
            </a:r>
            <a:r>
              <a:rPr sz="1000" b="0" i="0" u="none" strike="noStrike" dirty="0">
                <a:solidFill>
                  <a:srgbClr val="000000"/>
                </a:solidFill>
                <a:latin typeface="Calibri"/>
              </a:rPr>
              <a:t> и </a:t>
            </a:r>
            <a:r>
              <a:rPr sz="1000" b="0" i="0" u="none" strike="noStrike" dirty="0" err="1">
                <a:solidFill>
                  <a:srgbClr val="000000"/>
                </a:solidFill>
                <a:latin typeface="Calibri"/>
              </a:rPr>
              <a:t>бонусный</a:t>
            </a:r>
            <a:r>
              <a:rPr sz="1000" b="0" i="0" u="none" strike="noStrike" dirty="0">
                <a:solidFill>
                  <a:srgbClr val="000000"/>
                </a:solidFill>
                <a:latin typeface="Calibri"/>
              </a:rPr>
              <a:t> </a:t>
            </a:r>
            <a:r>
              <a:rPr sz="1000" b="0" i="0" u="none" strike="noStrike" dirty="0" err="1">
                <a:solidFill>
                  <a:srgbClr val="000000"/>
                </a:solidFill>
                <a:latin typeface="Calibri"/>
              </a:rPr>
              <a:t>материал</a:t>
            </a:r>
            <a:r>
              <a:rPr sz="1000" b="0" i="0" u="none" strike="noStrike" dirty="0">
                <a:solidFill>
                  <a:srgbClr val="000000"/>
                </a:solidFill>
                <a:latin typeface="Calibri"/>
              </a:rPr>
              <a:t> </a:t>
            </a:r>
            <a:r>
              <a:rPr sz="1000" b="0" i="0" u="none" strike="noStrike" dirty="0" err="1">
                <a:solidFill>
                  <a:srgbClr val="000000"/>
                </a:solidFill>
                <a:latin typeface="Calibri"/>
              </a:rPr>
              <a:t>от</a:t>
            </a:r>
            <a:r>
              <a:rPr sz="1000" b="0" i="0" u="none" strike="noStrike" dirty="0">
                <a:solidFill>
                  <a:srgbClr val="000000"/>
                </a:solidFill>
                <a:latin typeface="Calibri"/>
              </a:rPr>
              <a:t> </a:t>
            </a:r>
            <a:r>
              <a:rPr sz="1000" b="0" i="0" u="none" strike="noStrike" dirty="0" err="1">
                <a:solidFill>
                  <a:srgbClr val="000000"/>
                </a:solidFill>
                <a:latin typeface="Calibri"/>
              </a:rPr>
              <a:t>автора</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Кощей и Василиса женаты уже много лет. Дома их ждут доберманы Хугин и Мунин, а в ЗападноСи...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49770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487870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Ожидаемая новинка"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Романы МИФ. Прекрасные мгновения жизни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978-5-00281-324-7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305300"/>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«Книжный дом в сердце зимы»</a:t>
            </a:r>
          </a:p>
        </p:txBody>
      </p:sp>
      <p:sp>
        <p:nvSpPr>
          <p:cNvPr id="10" name="TextBox 9"/>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Глубокий и трогательный роман о поиске смысла, о неожиданных поворотах судьбы и о том, что самые важные перемены начинаются внутри нас. </a:t>
            </a:r>
          </a:p>
        </p:txBody>
      </p:sp>
      <p:sp>
        <p:nvSpPr>
          <p:cNvPr id="12" name="TextBox 11"/>
          <p:cNvSpPr txBox="1"/>
          <p:nvPr/>
        </p:nvSpPr>
        <p:spPr>
          <a:xfrm>
            <a:off x="3238500" y="3405188"/>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3738563"/>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История</a:t>
            </a:r>
            <a:r>
              <a:rPr sz="1000" b="0" i="0" u="none" strike="noStrike" dirty="0">
                <a:solidFill>
                  <a:srgbClr val="000000"/>
                </a:solidFill>
                <a:latin typeface="Calibri"/>
              </a:rPr>
              <a:t> о </a:t>
            </a:r>
            <a:r>
              <a:rPr sz="1000" b="0" i="0" u="none" strike="noStrike" dirty="0" err="1">
                <a:solidFill>
                  <a:srgbClr val="000000"/>
                </a:solidFill>
                <a:latin typeface="Calibri"/>
              </a:rPr>
              <a:t>взрослении</a:t>
            </a:r>
            <a:r>
              <a:rPr sz="1000" b="0" i="0" u="none" strike="noStrike" dirty="0">
                <a:solidFill>
                  <a:srgbClr val="000000"/>
                </a:solidFill>
                <a:latin typeface="Calibri"/>
              </a:rPr>
              <a:t>, </a:t>
            </a:r>
            <a:r>
              <a:rPr sz="1000" b="0" i="0" u="none" strike="noStrike" dirty="0" err="1">
                <a:solidFill>
                  <a:srgbClr val="000000"/>
                </a:solidFill>
                <a:latin typeface="Calibri"/>
              </a:rPr>
              <a:t>выборе</a:t>
            </a:r>
            <a:r>
              <a:rPr sz="1000" b="0" i="0" u="none" strike="noStrike" dirty="0">
                <a:solidFill>
                  <a:srgbClr val="000000"/>
                </a:solidFill>
                <a:latin typeface="Calibri"/>
              </a:rPr>
              <a:t> и </a:t>
            </a:r>
            <a:r>
              <a:rPr sz="1000" b="0" i="0" u="none" strike="noStrike" dirty="0" err="1">
                <a:solidFill>
                  <a:srgbClr val="000000"/>
                </a:solidFill>
                <a:latin typeface="Calibri"/>
              </a:rPr>
              <a:t>поиске</a:t>
            </a:r>
            <a:r>
              <a:rPr sz="1000" b="0" i="0" u="none" strike="noStrike" dirty="0">
                <a:solidFill>
                  <a:srgbClr val="000000"/>
                </a:solidFill>
                <a:latin typeface="Calibri"/>
              </a:rPr>
              <a:t> </a:t>
            </a:r>
            <a:r>
              <a:rPr sz="1000" b="0" i="0" u="none" strike="noStrike" dirty="0" err="1">
                <a:solidFill>
                  <a:srgbClr val="000000"/>
                </a:solidFill>
                <a:latin typeface="Calibri"/>
              </a:rPr>
              <a:t>собственного</a:t>
            </a:r>
            <a:r>
              <a:rPr sz="1000" b="0" i="0" u="none" strike="noStrike" dirty="0">
                <a:solidFill>
                  <a:srgbClr val="000000"/>
                </a:solidFill>
                <a:latin typeface="Calibri"/>
              </a:rPr>
              <a:t> </a:t>
            </a:r>
            <a:r>
              <a:rPr sz="1000" b="0" i="0" u="none" strike="noStrike" dirty="0" err="1">
                <a:solidFill>
                  <a:srgbClr val="000000"/>
                </a:solidFill>
                <a:latin typeface="Calibri"/>
              </a:rPr>
              <a:t>места</a:t>
            </a:r>
            <a:r>
              <a:rPr sz="1000" b="0" i="0" u="none" strike="noStrike" dirty="0">
                <a:solidFill>
                  <a:srgbClr val="000000"/>
                </a:solidFill>
                <a:latin typeface="Calibri"/>
              </a:rPr>
              <a:t> в </a:t>
            </a:r>
            <a:r>
              <a:rPr sz="1000" b="0" i="0" u="none" strike="noStrike" dirty="0" err="1">
                <a:solidFill>
                  <a:srgbClr val="000000"/>
                </a:solidFill>
                <a:latin typeface="Calibri"/>
              </a:rPr>
              <a:t>мире</a:t>
            </a:r>
            <a:r>
              <a:rPr sz="1000" b="0" i="0" u="none" strike="noStrike" dirty="0">
                <a:solidFill>
                  <a:srgbClr val="000000"/>
                </a:solidFill>
                <a:latin typeface="Calibri"/>
              </a:rPr>
              <a:t>
</a:t>
            </a:r>
            <a:r>
              <a:rPr sz="1000" b="0" i="0" u="none" strike="noStrike" dirty="0" err="1">
                <a:solidFill>
                  <a:srgbClr val="000000"/>
                </a:solidFill>
                <a:latin typeface="Calibri"/>
              </a:rPr>
              <a:t>Роман</a:t>
            </a:r>
            <a:r>
              <a:rPr sz="1000" b="0" i="0" u="none" strike="noStrike" dirty="0">
                <a:solidFill>
                  <a:srgbClr val="000000"/>
                </a:solidFill>
                <a:latin typeface="Calibri"/>
              </a:rPr>
              <a:t> о </a:t>
            </a:r>
            <a:r>
              <a:rPr sz="1000" b="0" i="0" u="none" strike="noStrike" dirty="0" err="1">
                <a:solidFill>
                  <a:srgbClr val="000000"/>
                </a:solidFill>
                <a:latin typeface="Calibri"/>
              </a:rPr>
              <a:t>дружбе</a:t>
            </a:r>
            <a:r>
              <a:rPr sz="1000" b="0" i="0" u="none" strike="noStrike" dirty="0">
                <a:solidFill>
                  <a:srgbClr val="000000"/>
                </a:solidFill>
                <a:latin typeface="Calibri"/>
              </a:rPr>
              <a:t> </a:t>
            </a:r>
            <a:r>
              <a:rPr sz="1000" b="0" i="0" u="none" strike="noStrike" dirty="0" err="1">
                <a:solidFill>
                  <a:srgbClr val="000000"/>
                </a:solidFill>
                <a:latin typeface="Calibri"/>
              </a:rPr>
              <a:t>двух</a:t>
            </a:r>
            <a:r>
              <a:rPr sz="1000" b="0" i="0" u="none" strike="noStrike" dirty="0">
                <a:solidFill>
                  <a:srgbClr val="000000"/>
                </a:solidFill>
                <a:latin typeface="Calibri"/>
              </a:rPr>
              <a:t> </a:t>
            </a:r>
            <a:r>
              <a:rPr sz="1000" b="0" i="0" u="none" strike="noStrike" dirty="0" err="1">
                <a:solidFill>
                  <a:srgbClr val="000000"/>
                </a:solidFill>
                <a:latin typeface="Calibri"/>
              </a:rPr>
              <a:t>женщин</a:t>
            </a:r>
            <a:r>
              <a:rPr sz="1000" b="0" i="0" u="none" strike="noStrike" dirty="0">
                <a:solidFill>
                  <a:srgbClr val="000000"/>
                </a:solidFill>
                <a:latin typeface="Calibri"/>
              </a:rPr>
              <a:t> </a:t>
            </a:r>
            <a:r>
              <a:rPr sz="1000" b="0" i="0" u="none" strike="noStrike" dirty="0" err="1">
                <a:solidFill>
                  <a:srgbClr val="000000"/>
                </a:solidFill>
                <a:latin typeface="Calibri"/>
              </a:rPr>
              <a:t>разных</a:t>
            </a:r>
            <a:r>
              <a:rPr sz="1000" b="0" i="0" u="none" strike="noStrike" dirty="0">
                <a:solidFill>
                  <a:srgbClr val="000000"/>
                </a:solidFill>
                <a:latin typeface="Calibri"/>
              </a:rPr>
              <a:t> </a:t>
            </a:r>
            <a:r>
              <a:rPr sz="1000" b="0" i="0" u="none" strike="noStrike" dirty="0" err="1">
                <a:solidFill>
                  <a:srgbClr val="000000"/>
                </a:solidFill>
                <a:latin typeface="Calibri"/>
              </a:rPr>
              <a:t>поколений</a:t>
            </a:r>
            <a:r>
              <a:rPr sz="1000" b="0" i="0" u="none" strike="noStrike" dirty="0">
                <a:solidFill>
                  <a:srgbClr val="000000"/>
                </a:solidFill>
                <a:latin typeface="Calibri"/>
              </a:rPr>
              <a:t> и </a:t>
            </a:r>
            <a:r>
              <a:rPr sz="1000" b="0" i="0" u="none" strike="noStrike" dirty="0" err="1">
                <a:solidFill>
                  <a:srgbClr val="000000"/>
                </a:solidFill>
                <a:latin typeface="Calibri"/>
              </a:rPr>
              <a:t>взаимном</a:t>
            </a:r>
            <a:r>
              <a:rPr sz="1000" b="0" i="0" u="none" strike="noStrike" dirty="0">
                <a:solidFill>
                  <a:srgbClr val="000000"/>
                </a:solidFill>
                <a:latin typeface="Calibri"/>
              </a:rPr>
              <a:t> </a:t>
            </a:r>
            <a:r>
              <a:rPr sz="1000" b="0" i="0" u="none" strike="noStrike" dirty="0" err="1">
                <a:solidFill>
                  <a:srgbClr val="000000"/>
                </a:solidFill>
                <a:latin typeface="Calibri"/>
              </a:rPr>
              <a:t>доверии</a:t>
            </a:r>
            <a:r>
              <a:rPr sz="1000" b="0" i="0" u="none" strike="noStrike" dirty="0">
                <a:solidFill>
                  <a:srgbClr val="000000"/>
                </a:solidFill>
                <a:latin typeface="Calibri"/>
              </a:rPr>
              <a:t>
</a:t>
            </a:r>
            <a:r>
              <a:rPr sz="1000" b="0" i="0" u="none" strike="noStrike" dirty="0" err="1">
                <a:solidFill>
                  <a:srgbClr val="000000"/>
                </a:solidFill>
                <a:latin typeface="Calibri"/>
              </a:rPr>
              <a:t>Уютная</a:t>
            </a:r>
            <a:r>
              <a:rPr sz="1000" b="0" i="0" u="none" strike="noStrike" dirty="0">
                <a:solidFill>
                  <a:srgbClr val="000000"/>
                </a:solidFill>
                <a:latin typeface="Calibri"/>
              </a:rPr>
              <a:t>, </a:t>
            </a:r>
            <a:r>
              <a:rPr sz="1000" b="0" i="0" u="none" strike="noStrike" dirty="0" err="1">
                <a:solidFill>
                  <a:srgbClr val="000000"/>
                </a:solidFill>
                <a:latin typeface="Calibri"/>
              </a:rPr>
              <a:t>созерцательная</a:t>
            </a:r>
            <a:r>
              <a:rPr sz="1000" b="0" i="0" u="none" strike="noStrike" dirty="0">
                <a:solidFill>
                  <a:srgbClr val="000000"/>
                </a:solidFill>
                <a:latin typeface="Calibri"/>
              </a:rPr>
              <a:t> </a:t>
            </a:r>
            <a:r>
              <a:rPr sz="1000" b="0" i="0" u="none" strike="noStrike" dirty="0" err="1">
                <a:solidFill>
                  <a:srgbClr val="000000"/>
                </a:solidFill>
                <a:latin typeface="Calibri"/>
              </a:rPr>
              <a:t>проза</a:t>
            </a:r>
            <a:r>
              <a:rPr sz="1000" b="0" i="0" u="none" strike="noStrike" dirty="0">
                <a:solidFill>
                  <a:srgbClr val="000000"/>
                </a:solidFill>
                <a:latin typeface="Calibri"/>
              </a:rPr>
              <a:t> с </a:t>
            </a:r>
            <a:r>
              <a:rPr sz="1000" b="0" i="0" u="none" strike="noStrike" dirty="0" err="1">
                <a:solidFill>
                  <a:srgbClr val="000000"/>
                </a:solidFill>
                <a:latin typeface="Calibri"/>
              </a:rPr>
              <a:t>мягкой</a:t>
            </a:r>
            <a:r>
              <a:rPr sz="1000" b="0" i="0" u="none" strike="noStrike" dirty="0">
                <a:solidFill>
                  <a:srgbClr val="000000"/>
                </a:solidFill>
                <a:latin typeface="Calibri"/>
              </a:rPr>
              <a:t> </a:t>
            </a:r>
            <a:r>
              <a:rPr sz="1000" b="0" i="0" u="none" strike="noStrike" dirty="0" err="1">
                <a:solidFill>
                  <a:srgbClr val="000000"/>
                </a:solidFill>
                <a:latin typeface="Calibri"/>
              </a:rPr>
              <a:t>драматической</a:t>
            </a:r>
            <a:r>
              <a:rPr sz="1000" b="0" i="0" u="none" strike="noStrike" dirty="0">
                <a:solidFill>
                  <a:srgbClr val="000000"/>
                </a:solidFill>
                <a:latin typeface="Calibri"/>
              </a:rPr>
              <a:t> </a:t>
            </a:r>
            <a:r>
              <a:rPr sz="1000" b="0" i="0" u="none" strike="noStrike" dirty="0" err="1">
                <a:solidFill>
                  <a:srgbClr val="000000"/>
                </a:solidFill>
                <a:latin typeface="Calibri"/>
              </a:rPr>
              <a:t>интонацией</a:t>
            </a:r>
            <a:r>
              <a:rPr sz="1000" b="0" i="0" u="none" strike="noStrike" dirty="0">
                <a:solidFill>
                  <a:srgbClr val="000000"/>
                </a:solidFill>
                <a:latin typeface="Calibri"/>
              </a:rPr>
              <a:t> </a:t>
            </a:r>
          </a:p>
        </p:txBody>
      </p:sp>
      <p:sp>
        <p:nvSpPr>
          <p:cNvPr id="14" name="TextBox 13"/>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После окончания университета Валентина отправляется в кругосветное путешествие  она жаждет увидеть мир, прежде чем ей придется окончательно погрузиться в рутину скучной взрослой жизни. Однако все с самого начала идет не по плану незадолго до Рождества в живописных горах на юге Франции ее застает снежная б... </a:t>
            </a:r>
            <a:r>
              <a:rPr sz="1000" b="0" i="1" u="none" strike="noStrike">
                <a:solidFill>
                  <a:srgbClr val="295FE9"/>
                </a:solidFill>
                <a:latin typeface="Calibri"/>
                <a:hlinkClick r:id="rId4" tooltip="Посмотреть в Витрине"/>
              </a:rPr>
              <a:t>подробнее</a:t>
            </a:r>
          </a:p>
        </p:txBody>
      </p:sp>
      <p:sp>
        <p:nvSpPr>
          <p:cNvPr id="17" name="TextBox 16"/>
          <p:cNvSpPr txBox="1"/>
          <p:nvPr/>
        </p:nvSpPr>
        <p:spPr>
          <a:xfrm>
            <a:off x="3238500" y="461962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Запланированная кампания продвижения:</a:t>
            </a:r>
          </a:p>
        </p:txBody>
      </p:sp>
      <p:sp>
        <p:nvSpPr>
          <p:cNvPr id="18" name="TextBox 17"/>
          <p:cNvSpPr txBox="1"/>
          <p:nvPr/>
        </p:nvSpPr>
        <p:spPr>
          <a:xfrm>
            <a:off x="3333750" y="5000625"/>
            <a:ext cx="5839883" cy="246221"/>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err="1">
                <a:solidFill>
                  <a:srgbClr val="000000"/>
                </a:solidFill>
                <a:latin typeface="Calibri"/>
              </a:rPr>
              <a:t>Все</a:t>
            </a:r>
            <a:r>
              <a:rPr sz="1000" b="0" i="0" u="none" strike="noStrike" dirty="0">
                <a:solidFill>
                  <a:srgbClr val="000000"/>
                </a:solidFill>
                <a:latin typeface="Calibri"/>
              </a:rPr>
              <a:t> </a:t>
            </a:r>
            <a:r>
              <a:rPr sz="1000" b="0" i="0" u="none" strike="noStrike" dirty="0" err="1">
                <a:solidFill>
                  <a:srgbClr val="000000"/>
                </a:solidFill>
                <a:latin typeface="Calibri"/>
              </a:rPr>
              <a:t>каналы</a:t>
            </a:r>
            <a:r>
              <a:rPr sz="1000" b="0" i="0" u="none" strike="noStrike" dirty="0">
                <a:solidFill>
                  <a:srgbClr val="000000"/>
                </a:solidFill>
                <a:latin typeface="Calibri"/>
              </a:rPr>
              <a:t> </a:t>
            </a:r>
            <a:r>
              <a:rPr sz="1000" b="0" i="0" u="none" strike="noStrike" dirty="0" err="1">
                <a:solidFill>
                  <a:srgbClr val="000000"/>
                </a:solidFill>
                <a:latin typeface="Calibri"/>
              </a:rPr>
              <a:t>продвижения</a:t>
            </a:r>
            <a:r>
              <a:rPr sz="1000" b="0" i="0" u="none" strike="noStrike" dirty="0">
                <a:solidFill>
                  <a:srgbClr val="000000"/>
                </a:solidFill>
                <a:latin typeface="Calibri"/>
              </a:rPr>
              <a:t> МИФ </a:t>
            </a:r>
            <a:r>
              <a:rPr sz="1000" b="0" i="0" u="none" strike="noStrike" dirty="0" err="1">
                <a:solidFill>
                  <a:srgbClr val="000000"/>
                </a:solidFill>
                <a:latin typeface="Calibri"/>
              </a:rPr>
              <a:t>блогеры</a:t>
            </a:r>
            <a:r>
              <a:rPr sz="1000" b="0" i="0" u="none" strike="noStrike" dirty="0">
                <a:solidFill>
                  <a:srgbClr val="000000"/>
                </a:solidFill>
                <a:latin typeface="Calibri"/>
              </a:rPr>
              <a:t>, СМИ, </a:t>
            </a:r>
            <a:r>
              <a:rPr sz="1000" b="0" i="0" u="none" strike="noStrike" dirty="0" err="1">
                <a:solidFill>
                  <a:srgbClr val="000000"/>
                </a:solidFill>
                <a:latin typeface="Calibri"/>
              </a:rPr>
              <a:t>таргет</a:t>
            </a:r>
            <a:r>
              <a:rPr sz="1000" b="0" i="0" u="none" strike="noStrike" dirty="0">
                <a:solidFill>
                  <a:srgbClr val="000000"/>
                </a:solidFill>
                <a:latin typeface="Calibri"/>
              </a:rPr>
              <a:t>, </a:t>
            </a:r>
            <a:r>
              <a:rPr sz="1000" b="0" i="0" u="none" strike="noStrike" dirty="0" err="1">
                <a:solidFill>
                  <a:srgbClr val="000000"/>
                </a:solidFill>
                <a:latin typeface="Calibri"/>
              </a:rPr>
              <a:t>рассылки</a:t>
            </a:r>
            <a:r>
              <a:rPr sz="1000" b="0" i="0" u="none" strike="noStrike" dirty="0">
                <a:solidFill>
                  <a:srgbClr val="000000"/>
                </a:solidFill>
                <a:latin typeface="Calibri"/>
              </a:rPr>
              <a:t> 300К, </a:t>
            </a:r>
            <a:r>
              <a:rPr sz="1000" b="0" i="0" u="none" strike="noStrike" dirty="0" err="1">
                <a:solidFill>
                  <a:srgbClr val="000000"/>
                </a:solidFill>
                <a:latin typeface="Calibri"/>
              </a:rPr>
              <a:t>соцсети</a:t>
            </a:r>
            <a:r>
              <a:rPr sz="1000" b="0" i="0" u="none" strike="noStrike" dirty="0">
                <a:solidFill>
                  <a:srgbClr val="000000"/>
                </a:solidFill>
                <a:latin typeface="Calibri"/>
              </a:rPr>
              <a:t>. </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Ожидаемая новинка"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Убийство из-за книги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978-5-04-247659-4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40386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«Убийство в издательстве»</a:t>
            </a:r>
          </a:p>
        </p:txBody>
      </p:sp>
      <p:sp>
        <p:nvSpPr>
          <p:cNvPr id="11" name="TextBox 10"/>
          <p:cNvSpPr txBox="1"/>
          <p:nvPr/>
        </p:nvSpPr>
        <p:spPr>
          <a:xfrm>
            <a:off x="3238500" y="2476500"/>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295F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Что, если писатель вкладывает в свои книги столько сил, и они потом могут воплотиться в реальность 
Константин Крылов мечтает написать свою книгу, а вот работать в издательстве никогда не хо... </a:t>
            </a:r>
            <a:r>
              <a:rPr sz="1000" b="0" i="1" u="none" strike="noStrike">
                <a:solidFill>
                  <a:srgbClr val="295FE9"/>
                </a:solidFill>
                <a:latin typeface="Calibri"/>
                <a:hlinkClick r:id="rId5" tooltip="Посмотреть в Витрине"/>
              </a:rPr>
              <a:t>подробнее</a:t>
            </a:r>
          </a:p>
        </p:txBody>
      </p:sp>
      <p:sp>
        <p:nvSpPr>
          <p:cNvPr id="16" name="Прямоугольник 15"/>
          <p:cNvSpPr/>
          <p:nvPr/>
        </p:nvSpPr>
        <p:spPr>
          <a:xfrm>
            <a:off x="3238500" y="2936498"/>
            <a:ext cx="5905500" cy="1785104"/>
          </a:xfrm>
          <a:prstGeom prst="rect">
            <a:avLst/>
          </a:prstGeom>
        </p:spPr>
        <p:txBody>
          <a:bodyPr wrap="square">
            <a:spAutoFit/>
          </a:bodyPr>
          <a:lstStyle/>
          <a:p>
            <a:r>
              <a:rPr lang="ru-RU" sz="1000" dirty="0" smtClean="0"/>
              <a:t>"Мистический и в то же время ироничный детектив о книгах, тайнах и словах, которые могут воплотиться в реальность.  Костя мечтает писать книги, но в итоге попадает в издательство — туда, где рукописи проходят путь от идеи до появления на полке. Кажется, его ждут обычные будни редактора: правки, </a:t>
            </a:r>
            <a:r>
              <a:rPr lang="ru-RU" sz="1000" dirty="0" err="1" smtClean="0"/>
              <a:t>дедлайны</a:t>
            </a:r>
            <a:r>
              <a:rPr lang="ru-RU" sz="1000" dirty="0" smtClean="0"/>
              <a:t>, авторские капризы, кофе на бегу и разговоры о литературе. Но на самом деле его позвали расследовать убийство. Убийство, совершенное по его, Кости, рукописи.   Расследование ведут сотрудники Особого отдела — именно они мешают невысказанным мыслям, болям и желаниям воплощаться в жизнь.  «Бояться нужно не мертвых, а живых с их амбициями, надеждами, страхами и переживаниями. Именно поэтому издательства и психбольницы в нашем деле опаснее кладбищ».  Кто же убил известного писателя? Что скрывают коллеги? И можно ли доверять тем, кто привык мастерски работать с текстом и смыслом?  «Убийство в издательстве» — это атмосферный детектив с обаятельным героем, тонким юмором и особым уютом издательского </a:t>
            </a:r>
            <a:r>
              <a:rPr lang="ru-RU" sz="1000" dirty="0" err="1" smtClean="0"/>
              <a:t>закулисья</a:t>
            </a:r>
            <a:r>
              <a:rPr lang="ru-RU" sz="1000" dirty="0" smtClean="0"/>
              <a:t>."</a:t>
            </a:r>
            <a:endParaRPr lang="ru-RU" sz="1000"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Иконка: Серия особого внимания" descr="Иконка"/>
          <p:cNvPicPr>
            <a:picLocks noChangeAspect="1"/>
          </p:cNvPicPr>
          <p:nvPr/>
        </p:nvPicPr>
        <p:blipFill>
          <a:blip r:embed="rId2"/>
          <a:stretch>
            <a:fillRect/>
          </a:stretch>
        </p:blipFill>
        <p:spPr>
          <a:xfrm>
            <a:off x="333375" y="333375"/>
            <a:ext cx="1047750" cy="1047750"/>
          </a:xfrm>
          <a:prstGeom prst="rect">
            <a:avLst/>
          </a:prstGeom>
        </p:spPr>
      </p:pic>
      <p:sp>
        <p:nvSpPr>
          <p:cNvPr id="2" name="TextBox 1"/>
          <p:cNvSpPr txBox="1"/>
          <p:nvPr/>
        </p:nvSpPr>
        <p:spPr>
          <a:xfrm>
            <a:off x="1381125" y="619125"/>
            <a:ext cx="7715250" cy="76200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5C29E9"/>
                </a:solidFill>
                <a:latin typeface="Calibri"/>
              </a:rPr>
              <a:t>Группа ФА: </a:t>
            </a:r>
            <a:r>
              <a:rPr sz="2400" b="1" i="0" u="none" strike="noStrike">
                <a:solidFill>
                  <a:srgbClr val="000000"/>
                </a:solidFill>
                <a:latin typeface="Calibri"/>
              </a:rPr>
              <a:t>Серия особого внимания</a:t>
            </a:r>
          </a:p>
        </p:txBody>
      </p:sp>
      <p:graphicFrame>
        <p:nvGraphicFramePr>
          <p:cNvPr id="3" name="Таблица 2"/>
          <p:cNvGraphicFramePr>
            <a:graphicFrameLocks noGrp="1"/>
          </p:cNvGraphicFramePr>
          <p:nvPr/>
        </p:nvGraphicFramePr>
        <p:xfrm>
          <a:off x="333375" y="1714500"/>
          <a:ext cx="8534400" cy="30441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Большие книги приключений для самых маленьких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Натали Квинтарт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Маленький красный Трактор. Уютные истории на весь год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978-5-04-244779-2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09.09.2026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Большие книги приключений для самых маленьких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Михаэль Энглер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Маленький красный Трактор и его друзья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978-5-04-244811-9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Ван Гог.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978-5-04-246273-3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Фрида.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978-5-04-246670-0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Моне.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978-5-04-246666-3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Климт.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978-5-04-246668-7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1965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Босх.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978-5-04-246669-4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Заха Хадид.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978-5-04-247370-8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Комильфо. Иллюстрированная классика MinaLima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MinaLima, Мэри Уолстонкрафт Шелли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Франкенштейн, или современный Прометей (Интерактивное издание MinaLima)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978-5-04-239206-1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Комильфо. Иллюстрированная классика MinaLima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MinaLima, Л. Ф. Баум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Волшебник страны Оз (Интерактивное издание MinaLima)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978-5-04-238916-0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МП. Книги Маленького принца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Антуан де Сент-Экзюпери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Маленький принц (ил. MinaLima)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978-5-04-235752-7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Наглядная наука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Цинь Лань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Физика в комиксах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978-5-04-230284-8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2434347910"/>
              </p:ext>
            </p:extLst>
          </p:nvPr>
        </p:nvGraphicFramePr>
        <p:xfrm>
          <a:off x="333375" y="3529965"/>
          <a:ext cx="8534400" cy="298704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Наглядная</a:t>
                      </a:r>
                      <a:r>
                        <a:rPr sz="1000" b="0" i="0" u="none" strike="noStrike" dirty="0">
                          <a:solidFill>
                            <a:srgbClr val="000000"/>
                          </a:solidFill>
                          <a:latin typeface="Calibri"/>
                        </a:rPr>
                        <a:t> </a:t>
                      </a:r>
                      <a:r>
                        <a:rPr sz="1000" b="0" i="0" u="none" strike="noStrike" dirty="0" err="1">
                          <a:solidFill>
                            <a:srgbClr val="000000"/>
                          </a:solidFill>
                          <a:latin typeface="Calibri"/>
                        </a:rPr>
                        <a:t>наука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Цзин Чуньмин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Химия в комиксах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978-5-04-230297-8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Наглядная</a:t>
                      </a:r>
                      <a:r>
                        <a:rPr sz="1000" b="0" i="0" u="none" strike="noStrike" dirty="0">
                          <a:solidFill>
                            <a:srgbClr val="000000"/>
                          </a:solidFill>
                          <a:latin typeface="Calibri"/>
                        </a:rPr>
                        <a:t> </a:t>
                      </a:r>
                      <a:r>
                        <a:rPr sz="1000" b="0" i="0" u="none" strike="noStrike" dirty="0" err="1">
                          <a:solidFill>
                            <a:srgbClr val="000000"/>
                          </a:solidFill>
                          <a:latin typeface="Calibri"/>
                        </a:rPr>
                        <a:t>наука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Цинь Лань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Математика в комиксах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978-5-04-230294-7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dirty="0" err="1">
                          <a:solidFill>
                            <a:srgbClr val="000000"/>
                          </a:solidFill>
                          <a:latin typeface="Calibri"/>
                        </a:rPr>
                        <a:t>Обо</a:t>
                      </a:r>
                      <a:r>
                        <a:rPr sz="1000" b="0" i="0" u="none" strike="noStrike" dirty="0">
                          <a:solidFill>
                            <a:srgbClr val="000000"/>
                          </a:solidFill>
                          <a:latin typeface="Calibri"/>
                        </a:rPr>
                        <a:t> </a:t>
                      </a:r>
                      <a:r>
                        <a:rPr sz="1000" b="0" i="0" u="none" strike="noStrike" dirty="0" err="1">
                          <a:solidFill>
                            <a:srgbClr val="000000"/>
                          </a:solidFill>
                          <a:latin typeface="Calibri"/>
                        </a:rPr>
                        <a:t>всем</a:t>
                      </a:r>
                      <a:r>
                        <a:rPr sz="1000" b="0" i="0" u="none" strike="noStrike" dirty="0">
                          <a:solidFill>
                            <a:srgbClr val="000000"/>
                          </a:solidFill>
                          <a:latin typeface="Calibri"/>
                        </a:rPr>
                        <a:t> </a:t>
                      </a:r>
                      <a:r>
                        <a:rPr sz="1000" b="0" i="0" u="none" strike="noStrike" dirty="0" err="1">
                          <a:solidFill>
                            <a:srgbClr val="000000"/>
                          </a:solidFill>
                          <a:latin typeface="Calibri"/>
                        </a:rPr>
                        <a:t>на</a:t>
                      </a:r>
                      <a:r>
                        <a:rPr sz="1000" b="0" i="0" u="none" strike="noStrike" dirty="0">
                          <a:solidFill>
                            <a:srgbClr val="000000"/>
                          </a:solidFill>
                          <a:latin typeface="Calibri"/>
                        </a:rPr>
                        <a:t> </a:t>
                      </a:r>
                      <a:r>
                        <a:rPr sz="1000" b="0" i="0" u="none" strike="noStrike" dirty="0" err="1">
                          <a:solidFill>
                            <a:srgbClr val="000000"/>
                          </a:solidFill>
                          <a:latin typeface="Calibri"/>
                        </a:rPr>
                        <a:t>свете</a:t>
                      </a:r>
                      <a:r>
                        <a:rPr sz="1000" b="0" i="0" u="none" strike="noStrike" dirty="0">
                          <a:solidFill>
                            <a:srgbClr val="000000"/>
                          </a:solidFill>
                          <a:latin typeface="Calibri"/>
                        </a:rPr>
                        <a:t>. </a:t>
                      </a:r>
                      <a:r>
                        <a:rPr sz="1000" b="0" i="0" u="none" strike="noStrike" dirty="0" err="1">
                          <a:solidFill>
                            <a:srgbClr val="000000"/>
                          </a:solidFill>
                          <a:latin typeface="Calibri"/>
                        </a:rPr>
                        <a:t>Энциклопедия</a:t>
                      </a:r>
                      <a:r>
                        <a:rPr sz="1000" b="0" i="0" u="none" strike="noStrike" dirty="0">
                          <a:solidFill>
                            <a:srgbClr val="000000"/>
                          </a:solidFill>
                          <a:latin typeface="Calibri"/>
                        </a:rPr>
                        <a:t> </a:t>
                      </a:r>
                      <a:r>
                        <a:rPr sz="1000" b="0" i="0" u="none" strike="noStrike" dirty="0" err="1">
                          <a:solidFill>
                            <a:srgbClr val="000000"/>
                          </a:solidFill>
                          <a:latin typeface="Calibri"/>
                        </a:rPr>
                        <a:t>для</a:t>
                      </a:r>
                      <a:r>
                        <a:rPr sz="1000" b="0" i="0" u="none" strike="noStrike" dirty="0">
                          <a:solidFill>
                            <a:srgbClr val="000000"/>
                          </a:solidFill>
                          <a:latin typeface="Calibri"/>
                        </a:rPr>
                        <a:t> </a:t>
                      </a:r>
                      <a:r>
                        <a:rPr sz="1000" b="0" i="0" u="none" strike="noStrike" dirty="0" err="1">
                          <a:solidFill>
                            <a:srgbClr val="000000"/>
                          </a:solidFill>
                          <a:latin typeface="Calibri"/>
                        </a:rPr>
                        <a:t>школьников</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Реки</a:t>
                      </a:r>
                      <a:r>
                        <a:rPr sz="1000" b="0" i="0" u="none" strike="noStrike" dirty="0">
                          <a:solidFill>
                            <a:srgbClr val="000000"/>
                          </a:solidFill>
                          <a:latin typeface="Calibri"/>
                        </a:rPr>
                        <a:t>, </a:t>
                      </a:r>
                      <a:r>
                        <a:rPr sz="1000" b="0" i="0" u="none" strike="noStrike" dirty="0" err="1">
                          <a:solidFill>
                            <a:srgbClr val="000000"/>
                          </a:solidFill>
                          <a:latin typeface="Calibri"/>
                        </a:rPr>
                        <a:t>моря</a:t>
                      </a:r>
                      <a:r>
                        <a:rPr sz="1000" b="0" i="0" u="none" strike="noStrike" dirty="0">
                          <a:solidFill>
                            <a:srgbClr val="000000"/>
                          </a:solidFill>
                          <a:latin typeface="Calibri"/>
                        </a:rPr>
                        <a:t> и </a:t>
                      </a:r>
                      <a:r>
                        <a:rPr sz="1000" b="0" i="0" u="none" strike="noStrike" dirty="0" err="1">
                          <a:solidFill>
                            <a:srgbClr val="000000"/>
                          </a:solidFill>
                          <a:latin typeface="Calibri"/>
                        </a:rPr>
                        <a:t>океаны</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978-5-04-245883-5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Юлия Школьник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Динозавры</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978-5-04-245873-6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Звездное небо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978-5-04-245874-3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12.09.2026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Чудеса света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978-5-04-249580-9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13.09.2026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3375" y="333375"/>
          <a:ext cx="8534400" cy="350139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Серия</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Автор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Название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Солнечная система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978-5-04-245889-7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Подводный мир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978-5-04-245888-0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Опасная природа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978-5-04-245884-2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Животные лесов России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978-5-04-245879-8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Школьник Ю.К.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Древняя Русь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978-5-04-245875-0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Россия — родина моя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 Н. Баранова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Традиции и праздники России: для детей 4-6 лет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978-5-04-242330-7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217609535"/>
              </p:ext>
            </p:extLst>
          </p:nvPr>
        </p:nvGraphicFramePr>
        <p:xfrm>
          <a:off x="333375" y="3847173"/>
          <a:ext cx="8534400" cy="1554480"/>
        </p:xfrm>
        <a:graphic>
          <a:graphicData uri="http://schemas.openxmlformats.org/drawingml/2006/table">
            <a:tbl>
              <a:tblPr firstRow="1" bandRow="1"/>
              <a:tblGrid>
                <a:gridCol w="1657350"/>
                <a:gridCol w="1066800"/>
                <a:gridCol w="1905000"/>
                <a:gridCol w="742950"/>
                <a:gridCol w="762000"/>
                <a:gridCol w="666750"/>
                <a:gridCol w="952500"/>
                <a:gridCol w="781050"/>
              </a:tblGrid>
              <a:tr h="361950">
                <a:tc>
                  <a:txBody>
                    <a:bodyPr/>
                    <a:lstStyle/>
                    <a:p>
                      <a:pPr marL="0" marR="0" lvl="0" indent="0" algn="l" fontAlgn="ctr"/>
                      <a:r>
                        <a:rPr sz="1000" b="0" i="0" u="none" strike="noStrike" dirty="0" err="1">
                          <a:solidFill>
                            <a:srgbClr val="000000"/>
                          </a:solidFill>
                          <a:latin typeface="Calibri"/>
                        </a:rPr>
                        <a:t>Россия</a:t>
                      </a:r>
                      <a:r>
                        <a:rPr sz="1000" b="0" i="0" u="none" strike="noStrike" dirty="0">
                          <a:solidFill>
                            <a:srgbClr val="000000"/>
                          </a:solidFill>
                          <a:latin typeface="Calibri"/>
                        </a:rPr>
                        <a:t> — </a:t>
                      </a:r>
                      <a:r>
                        <a:rPr sz="1000" b="0" i="0" u="none" strike="noStrike" dirty="0" err="1">
                          <a:solidFill>
                            <a:srgbClr val="000000"/>
                          </a:solidFill>
                          <a:latin typeface="Calibri"/>
                        </a:rPr>
                        <a:t>родина</a:t>
                      </a:r>
                      <a:r>
                        <a:rPr sz="1000" b="0" i="0" u="none" strike="noStrike" dirty="0">
                          <a:solidFill>
                            <a:srgbClr val="000000"/>
                          </a:solidFill>
                          <a:latin typeface="Calibri"/>
                        </a:rPr>
                        <a:t> </a:t>
                      </a:r>
                      <a:r>
                        <a:rPr sz="1000" b="0" i="0" u="none" strike="noStrike" dirty="0" err="1">
                          <a:solidFill>
                            <a:srgbClr val="000000"/>
                          </a:solidFill>
                          <a:latin typeface="Calibri"/>
                        </a:rPr>
                        <a:t>моя</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Н. Н. Баранова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Россия – родина моя. Главная книга малыша: для детей 4-6 лет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978-5-04-242332-1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r h="361950">
                <a:tc>
                  <a:txBody>
                    <a:bodyPr/>
                    <a:lstStyle/>
                    <a:p>
                      <a:pPr marL="0" marR="0" lvl="0" indent="0" algn="l" fontAlgn="ctr"/>
                      <a:r>
                        <a:rPr sz="1000" b="0" i="0" u="none" strike="noStrike">
                          <a:solidFill>
                            <a:srgbClr val="000000"/>
                          </a:solidFill>
                          <a:latin typeface="Calibri"/>
                        </a:rPr>
                        <a:t>Умномалыши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Малевич</a:t>
                      </a:r>
                      <a:r>
                        <a:rPr sz="1000" b="0" i="0" u="none" strike="noStrike" dirty="0">
                          <a:solidFill>
                            <a:srgbClr val="000000"/>
                          </a:solidFill>
                          <a:latin typeface="Calibri"/>
                        </a:rPr>
                        <a:t> Е.А., </a:t>
                      </a:r>
                      <a:r>
                        <a:rPr sz="1000" b="0" i="0" u="none" strike="noStrike" dirty="0" err="1">
                          <a:solidFill>
                            <a:srgbClr val="000000"/>
                          </a:solidFill>
                          <a:latin typeface="Calibri"/>
                        </a:rPr>
                        <a:t>Валаханович</a:t>
                      </a:r>
                      <a:r>
                        <a:rPr sz="1000" b="0" i="0" u="none" strike="noStrike" dirty="0">
                          <a:solidFill>
                            <a:srgbClr val="000000"/>
                          </a:solidFill>
                          <a:latin typeface="Calibri"/>
                        </a:rPr>
                        <a:t> А.В., </a:t>
                      </a:r>
                      <a:r>
                        <a:rPr sz="1000" b="0" i="0" u="none" strike="noStrike" dirty="0" err="1">
                          <a:solidFill>
                            <a:srgbClr val="000000"/>
                          </a:solidFill>
                          <a:latin typeface="Calibri"/>
                        </a:rPr>
                        <a:t>Михердова</a:t>
                      </a:r>
                      <a:r>
                        <a:rPr sz="1000" b="0" i="0" u="none" strike="noStrike" dirty="0">
                          <a:solidFill>
                            <a:srgbClr val="000000"/>
                          </a:solidFill>
                          <a:latin typeface="Calibri"/>
                        </a:rPr>
                        <a:t> В.И., </a:t>
                      </a:r>
                      <a:r>
                        <a:rPr sz="1000" b="0" i="0" u="none" strike="noStrike" dirty="0" err="1">
                          <a:solidFill>
                            <a:srgbClr val="000000"/>
                          </a:solidFill>
                          <a:latin typeface="Calibri"/>
                        </a:rPr>
                        <a:t>Тарасик</a:t>
                      </a:r>
                      <a:r>
                        <a:rPr sz="1000" b="0" i="0" u="none" strike="noStrike" dirty="0">
                          <a:solidFill>
                            <a:srgbClr val="000000"/>
                          </a:solidFill>
                          <a:latin typeface="Calibri"/>
                        </a:rPr>
                        <a:t> Д.И.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err="1">
                          <a:solidFill>
                            <a:srgbClr val="000000"/>
                          </a:solidFill>
                          <a:latin typeface="Calibri"/>
                        </a:rPr>
                        <a:t>Первая</a:t>
                      </a:r>
                      <a:r>
                        <a:rPr sz="1000" b="0" i="0" u="none" strike="noStrike" dirty="0">
                          <a:solidFill>
                            <a:srgbClr val="000000"/>
                          </a:solidFill>
                          <a:latin typeface="Calibri"/>
                        </a:rPr>
                        <a:t> </a:t>
                      </a:r>
                      <a:r>
                        <a:rPr sz="1000" b="0" i="0" u="none" strike="noStrike" dirty="0" err="1">
                          <a:solidFill>
                            <a:srgbClr val="000000"/>
                          </a:solidFill>
                          <a:latin typeface="Calibri"/>
                        </a:rPr>
                        <a:t>энциклопедия</a:t>
                      </a:r>
                      <a:r>
                        <a:rPr sz="1000" b="0" i="0" u="none" strike="noStrike" dirty="0">
                          <a:solidFill>
                            <a:srgbClr val="000000"/>
                          </a:solidFill>
                          <a:latin typeface="Calibri"/>
                        </a:rPr>
                        <a:t> </a:t>
                      </a:r>
                      <a:r>
                        <a:rPr sz="1000" b="0" i="0" u="none" strike="noStrike" dirty="0" err="1">
                          <a:solidFill>
                            <a:srgbClr val="000000"/>
                          </a:solidFill>
                          <a:latin typeface="Calibri"/>
                        </a:rPr>
                        <a:t>малыша</a:t>
                      </a:r>
                      <a:r>
                        <a:rPr sz="1000" b="0" i="0" u="none" strike="noStrike" dirty="0">
                          <a:solidFill>
                            <a:srgbClr val="000000"/>
                          </a:solidFill>
                          <a:latin typeface="Calibri"/>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978-5-04-250601-7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3003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dirty="0">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0+</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Большие книги приключений для самых маленьких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978-5-04-244779-2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09.09.2026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286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«Маленький красный Трактор. Уютные истории на весь год»</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Подтверждённый спрос. Отдельные книги серии о красном Тракторе и его друзьях разошлись совокупным тиражом 112 000 экземпляров. Аудитория сформирована, лояльность высокая  сборник закрывает запрос существующих поклонников и одновременно привлекает новых читателей.
2. Высокая подарочная конверсия. Большой формат, красочная обложка и праздничный объём делают книгу готовым решением для покупателя, который ищет подарок на любой случай. Минимум усилий на вы</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Целый год приключений в одной книге. Шесть уютных историй, охватывающих все четыре сезона, дают родителю готовый запас добрых сказок для чтения на долгое время, а ребенку  увлекательное и теплое путешествие вместе с любимым Трактором.
2. Воспитание через уют и игру. Книга ненавязчиво учит малыша дружбе, честности, терпению и заботе о природе, показывая, что в каждом времени года есть своя радость и возможности помочь другим.
3. Идеальный подарок. Бол</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Маленький красный Трактор и его друзья проживут целый год, полный удивительных приключений 
Весной Трум найдёт новых друзей, летом узнает, почему так важны терпение и честность, осенью отправится в увлекательное путешествие, а зимой откроет для себя радость помощи другим.
В сборник вошли шесть добрых исто...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529958"/>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910958"/>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ITD000000001496677.pdf </a:t>
            </a:r>
            <a:r>
              <a:rPr dirty="0"/>
              <a:t/>
            </a:r>
            <a:br>
              <a:rPr dirty="0"/>
            </a:br>
            <a:endParaRPr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0+</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Большие книги приключений для самых маленьких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978-5-04-244811-9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2861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000" b="1" i="0" u="none" strike="noStrike">
                <a:solidFill>
                  <a:srgbClr val="000000"/>
                </a:solidFill>
                <a:latin typeface="Calibri"/>
              </a:rPr>
              <a:t> «Маленький красный Трактор и его друзья»</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Подтверждённый спрос. Отдельные книги серии о красном Тракторе и его друзьях разошлись совокупным тиражом 112 000 экземпляров. Аудитория сформирована, лояльность высокая  сборник закрывает запрос существующих поклонников и одновременно привлекает новых читателей.
2. Высокая подарочная конверсия. Большой формат, красочная обложка и праздничный объём делают книгу готовым решением для покупателя, который ищет подарок на любой случай. Минимум усилий на вы</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Пять историй в одном томе. Не нужно выбирать одну книжку из пяти мусоровозик Макс, полицейская машинка Полли, вертолёт Вжух, пожарная Фипси и сам Трум собраны под одной обложкой. Ребёнок получает целый мир приключений, а родитель  запас историй не на один вечер.
2. Герои, в которых ребёнок узнаёт себя. Маленькие машинки учатся, ошибаются, боятся и побеждают страх  ровно как сам малыш. Каждая история заканчивается победой, и ребёнок закрывает книгу с о</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Маленький красный Трактор и его друзья отправляются навстречу удивительны приключениям Мусоровозик Макс раскроет тайну исчезнувших газет, полицейская машинка Полли найдет пропавший фургончик с мороженым, спасательный вертолет Вжух преодолеет свой страх и придет на помощь друзьям, пожарная машинка Фипси по...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47842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85942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ITD000000001496841.pdf </a:t>
            </a:r>
            <a:r>
              <a:rPr dirty="0"/>
              <a:t/>
            </a:r>
            <a:br>
              <a:rPr dirty="0"/>
            </a:br>
            <a:endParaRPr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978-5-04-246273-3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07.09.2026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4861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«Ван Гог. Крупным планом»</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Как понять живопись Винсента ван Гога и увидеть в его картинах больше, чем яркие краски и странную, искаженную перспективу Перед вами увлекательный путеводитель по жизни и творчеству одного из самых узнаваемых художников в истории мирового искусства. Книга показывает, как Ван Гог превращал личные пережива... </a:t>
            </a:r>
            <a:r>
              <a:rPr sz="1000" b="0" i="1" u="none" strike="noStrike">
                <a:solidFill>
                  <a:srgbClr val="5C29E9"/>
                </a:solidFill>
                <a:latin typeface="Calibri"/>
                <a:hlinkClick r:id="rId5" tooltip="Посмотреть в Витрине"/>
              </a:rPr>
              <a:t>подробнее</a:t>
            </a:r>
          </a:p>
        </p:txBody>
      </p:sp>
      <p:sp>
        <p:nvSpPr>
          <p:cNvPr id="16" name="TextBox 15"/>
          <p:cNvSpPr txBox="1"/>
          <p:nvPr/>
        </p:nvSpPr>
        <p:spPr>
          <a:xfrm>
            <a:off x="3238500" y="4832404"/>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dirty="0" err="1">
                <a:solidFill>
                  <a:srgbClr val="FFFFFF"/>
                </a:solidFill>
                <a:latin typeface="Calibri"/>
              </a:rPr>
              <a:t>Примеры</a:t>
            </a:r>
            <a:r>
              <a:rPr sz="1200" b="1" i="0" u="none" strike="noStrike" dirty="0">
                <a:solidFill>
                  <a:srgbClr val="FFFFFF"/>
                </a:solidFill>
                <a:latin typeface="Calibri"/>
              </a:rPr>
              <a:t> </a:t>
            </a:r>
            <a:r>
              <a:rPr sz="1200" b="1" i="0" u="none" strike="noStrike" dirty="0" err="1">
                <a:solidFill>
                  <a:srgbClr val="FFFFFF"/>
                </a:solidFill>
                <a:latin typeface="Calibri"/>
              </a:rPr>
              <a:t>разворотов</a:t>
            </a:r>
            <a:r>
              <a:rPr sz="1200" b="1" i="0" u="none" strike="noStrike" dirty="0">
                <a:solidFill>
                  <a:srgbClr val="FFFFFF"/>
                </a:solidFill>
                <a:latin typeface="Calibri"/>
              </a:rPr>
              <a:t> </a:t>
            </a:r>
            <a:r>
              <a:rPr sz="1200" b="1" i="0" u="none" strike="noStrike" dirty="0" err="1">
                <a:solidFill>
                  <a:srgbClr val="FFFFFF"/>
                </a:solidFill>
                <a:latin typeface="Calibri"/>
              </a:rPr>
              <a:t>для</a:t>
            </a:r>
            <a:r>
              <a:rPr sz="1200" b="1" i="0" u="none" strike="noStrike" dirty="0">
                <a:solidFill>
                  <a:srgbClr val="FFFFFF"/>
                </a:solidFill>
                <a:latin typeface="Calibri"/>
              </a:rPr>
              <a:t> </a:t>
            </a:r>
            <a:r>
              <a:rPr sz="1200" b="1" i="0" u="none" strike="noStrike" dirty="0" err="1">
                <a:solidFill>
                  <a:srgbClr val="FFFFFF"/>
                </a:solidFill>
                <a:latin typeface="Calibri"/>
              </a:rPr>
              <a:t>цветных</a:t>
            </a:r>
            <a:r>
              <a:rPr sz="1200" b="1" i="0" u="none" strike="noStrike" dirty="0">
                <a:solidFill>
                  <a:srgbClr val="FFFFFF"/>
                </a:solidFill>
                <a:latin typeface="Calibri"/>
              </a:rPr>
              <a:t> </a:t>
            </a:r>
            <a:r>
              <a:rPr sz="1200" b="1" i="0" u="none" strike="noStrike" dirty="0" err="1">
                <a:solidFill>
                  <a:srgbClr val="FFFFFF"/>
                </a:solidFill>
                <a:latin typeface="Calibri"/>
              </a:rPr>
              <a:t>изданий</a:t>
            </a:r>
            <a:r>
              <a:rPr sz="1200" b="1" i="0" u="none" strike="noStrike" dirty="0">
                <a:solidFill>
                  <a:srgbClr val="FFFFFF"/>
                </a:solidFill>
                <a:latin typeface="Calibri"/>
              </a:rPr>
              <a:t>:</a:t>
            </a:r>
          </a:p>
        </p:txBody>
      </p:sp>
      <p:sp>
        <p:nvSpPr>
          <p:cNvPr id="17" name="TextBox 16"/>
          <p:cNvSpPr txBox="1"/>
          <p:nvPr/>
        </p:nvSpPr>
        <p:spPr>
          <a:xfrm>
            <a:off x="3238500" y="5213404"/>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ITD000000001500392.pdf </a:t>
            </a:r>
            <a:r>
              <a:rPr dirty="0"/>
              <a:t/>
            </a:r>
            <a:br>
              <a:rPr dirty="0"/>
            </a:br>
            <a:endParaRPr dirty="0"/>
          </a:p>
        </p:txBody>
      </p:sp>
      <p:sp>
        <p:nvSpPr>
          <p:cNvPr id="18" name="Прямоугольник 17"/>
          <p:cNvSpPr/>
          <p:nvPr/>
        </p:nvSpPr>
        <p:spPr>
          <a:xfrm>
            <a:off x="3238500" y="2809875"/>
            <a:ext cx="5905500" cy="1938992"/>
          </a:xfrm>
          <a:prstGeom prst="rect">
            <a:avLst/>
          </a:prstGeom>
        </p:spPr>
        <p:txBody>
          <a:bodyPr wrap="square">
            <a:spAutoFit/>
          </a:bodyPr>
          <a:lstStyle/>
          <a:p>
            <a:r>
              <a:rPr lang="ru-RU" sz="1000" dirty="0" smtClean="0"/>
              <a:t>"«Ван Гог. Крупным планом— богато иллюстрированная книга для тех, кто хочет быстро и легко стать экспертом в творчестве одного из самых известных художников мира. В ней описаны ключевые этапы творческого его пути Ван Гога и собраны произведения,, без которых невозможно представить историю </a:t>
            </a:r>
            <a:r>
              <a:rPr lang="ru-RU" sz="1000" dirty="0" err="1" smtClean="0"/>
              <a:t>искусства.Книга</a:t>
            </a:r>
            <a:r>
              <a:rPr lang="ru-RU" sz="1000" dirty="0" smtClean="0"/>
              <a:t> помогает понять, почему «Звездная ночь», «Подсолнухи», «Ирисы», «Едоки картофеля», автопортреты и другие работы стали настоящими символами постимпрессионизма, а сам Ван Гог — художником, которого узнают с первого взгляда. Простое и живое повествование показывает не только яркий стиль мастера, но и живого человека: его одиночество, упорный труд, любовь к природе и стремление передать в живописи настоящее </a:t>
            </a:r>
            <a:r>
              <a:rPr lang="ru-RU" sz="1000" dirty="0" err="1" smtClean="0"/>
              <a:t>чувство.Качественные</a:t>
            </a:r>
            <a:r>
              <a:rPr lang="ru-RU" sz="1000" dirty="0" smtClean="0"/>
              <a:t> крупные иллюстрации на мелованной бумаге позволяют рассмотреть детали картин, увидеть развитие стиля Ван Гога и погрузиться в его эмоциональный, тревожный и невероятно выразительный </a:t>
            </a:r>
            <a:r>
              <a:rPr lang="ru-RU" sz="1000" dirty="0" err="1" smtClean="0"/>
              <a:t>мир.Это</a:t>
            </a:r>
            <a:r>
              <a:rPr lang="ru-RU" sz="1000" dirty="0" smtClean="0"/>
              <a:t> издание станет отличным выбором для тех, кто интересуется искусством, хочет познакомиться с Ван Гогом без академической сложности или ищет эффектную книгу в подарок."</a:t>
            </a:r>
            <a:endParaRPr lang="ru-RU" sz="1000"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978-5-04-246670-0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4861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«Фрида. Крупным планом»</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Перед вами увлекательный путеводитель по жизни и творчеству одной из самых узнаваемых художниц в истории мирового искусства. Книга показывает, как Фрида Кало превращала личные переживания, боль, любовь, одиночество, мексиканскую культуру и собственную биографию в живопись, которая изменила представление о... </a:t>
            </a:r>
            <a:r>
              <a:rPr sz="1000" b="0" i="1" u="none" strike="noStrike">
                <a:solidFill>
                  <a:srgbClr val="5C29E9"/>
                </a:solidFill>
                <a:latin typeface="Calibri"/>
                <a:hlinkClick r:id="rId5" tooltip="Посмотреть в Витрине"/>
              </a:rPr>
              <a:t>подробнее</a:t>
            </a:r>
          </a:p>
        </p:txBody>
      </p:sp>
      <p:sp>
        <p:nvSpPr>
          <p:cNvPr id="16" name="TextBox 15"/>
          <p:cNvSpPr txBox="1"/>
          <p:nvPr/>
        </p:nvSpPr>
        <p:spPr>
          <a:xfrm>
            <a:off x="3238500" y="4833938"/>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214938"/>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ITD000000001500744.pdf </a:t>
            </a:r>
            <a:r>
              <a:rPr dirty="0"/>
              <a:t/>
            </a:r>
            <a:br>
              <a:rPr dirty="0"/>
            </a:br>
            <a:endParaRPr dirty="0"/>
          </a:p>
        </p:txBody>
      </p:sp>
      <p:sp>
        <p:nvSpPr>
          <p:cNvPr id="18" name="Прямоугольник 17"/>
          <p:cNvSpPr/>
          <p:nvPr/>
        </p:nvSpPr>
        <p:spPr>
          <a:xfrm>
            <a:off x="3238500" y="2899142"/>
            <a:ext cx="5905500" cy="1631216"/>
          </a:xfrm>
          <a:prstGeom prst="rect">
            <a:avLst/>
          </a:prstGeom>
        </p:spPr>
        <p:txBody>
          <a:bodyPr wrap="square">
            <a:spAutoFit/>
          </a:bodyPr>
          <a:lstStyle/>
          <a:p>
            <a:r>
              <a:rPr lang="ru-RU" sz="1000" dirty="0" smtClean="0"/>
              <a:t>Перед вами увлекательный путеводитель по жизни и творчеству одной из самых узнаваемых художниц в истории мирового искусства. Книга показывает, как Фрида </a:t>
            </a:r>
            <a:r>
              <a:rPr lang="ru-RU" sz="1000" dirty="0" err="1" smtClean="0"/>
              <a:t>Кало</a:t>
            </a:r>
            <a:r>
              <a:rPr lang="ru-RU" sz="1000" dirty="0" smtClean="0"/>
              <a:t> превращала личные переживания, боль, любовь, одиночество, мексиканскую культуру и собственную биографию в живопись, которая изменила представление об автопортрете, женском образе и художественной откровенности. Вы узнаете, как формировался ее неповторимый художественный язык, какие идеи и события повлияли на ее творчество и почему «Автопортрет на границе между Мексикой и США», «Моя няня и я» и «Размышляя о смерти» и многие другие ее картины стали важной частью искусства XX века. Большое количество крупных иллюстраций позволяет изучить главные работы Фриды </a:t>
            </a:r>
            <a:r>
              <a:rPr lang="ru-RU" sz="1000" dirty="0" err="1" smtClean="0"/>
              <a:t>Кало</a:t>
            </a:r>
            <a:r>
              <a:rPr lang="ru-RU" sz="1000" dirty="0" smtClean="0"/>
              <a:t>, рассмотреть символы, яркие цвета, народные мотивы, детали автопортретов и личные образы художницы — погрузиться в сильный, пронзительный и узнаваемый мир Фриды </a:t>
            </a:r>
            <a:r>
              <a:rPr lang="ru-RU" sz="1000" dirty="0" err="1" smtClean="0"/>
              <a:t>Кало</a:t>
            </a:r>
            <a:r>
              <a:rPr lang="ru-RU" sz="1000" dirty="0" smtClean="0"/>
              <a:t>.</a:t>
            </a:r>
            <a:endParaRPr lang="ru-RU" sz="1000"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978-5-04-246666-3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486150"/>
          </a:xfrm>
          <a:prstGeom prst="rect">
            <a:avLst/>
          </a:prstGeom>
        </p:spPr>
      </p:pic>
      <p:sp>
        <p:nvSpPr>
          <p:cNvPr id="10" name="TextBox 9"/>
          <p:cNvSpPr txBox="1"/>
          <p:nvPr/>
        </p:nvSpPr>
        <p:spPr>
          <a:xfrm>
            <a:off x="3143250" y="1434722"/>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dirty="0">
                <a:solidFill>
                  <a:srgbClr val="000000"/>
                </a:solidFill>
                <a:latin typeface="Calibri"/>
              </a:rPr>
              <a:t> «</a:t>
            </a:r>
            <a:r>
              <a:rPr sz="2400" b="1" i="0" u="none" strike="noStrike" dirty="0" err="1">
                <a:solidFill>
                  <a:srgbClr val="000000"/>
                </a:solidFill>
                <a:latin typeface="Calibri"/>
              </a:rPr>
              <a:t>Моне</a:t>
            </a:r>
            <a:r>
              <a:rPr sz="2400" b="1" i="0" u="none" strike="noStrike" dirty="0">
                <a:solidFill>
                  <a:srgbClr val="000000"/>
                </a:solidFill>
                <a:latin typeface="Calibri"/>
              </a:rPr>
              <a:t>. </a:t>
            </a:r>
            <a:r>
              <a:rPr sz="2400" b="1" i="0" u="none" strike="noStrike" dirty="0" err="1">
                <a:solidFill>
                  <a:srgbClr val="000000"/>
                </a:solidFill>
                <a:latin typeface="Calibri"/>
              </a:rPr>
              <a:t>Крупным</a:t>
            </a:r>
            <a:r>
              <a:rPr sz="2400" b="1" i="0" u="none" strike="noStrike" dirty="0">
                <a:solidFill>
                  <a:srgbClr val="000000"/>
                </a:solidFill>
                <a:latin typeface="Calibri"/>
              </a:rPr>
              <a:t> </a:t>
            </a:r>
            <a:r>
              <a:rPr sz="2400" b="1" i="0" u="none" strike="noStrike" dirty="0" err="1">
                <a:solidFill>
                  <a:srgbClr val="000000"/>
                </a:solidFill>
                <a:latin typeface="Calibri"/>
              </a:rPr>
              <a:t>планом</a:t>
            </a:r>
            <a:r>
              <a:rPr sz="2400" b="1" i="0" u="none" strike="noStrike" dirty="0">
                <a:solidFill>
                  <a:srgbClr val="000000"/>
                </a:solidFill>
                <a:latin typeface="Calibri"/>
              </a:rPr>
              <a:t>»</a:t>
            </a:r>
          </a:p>
        </p:txBody>
      </p:sp>
      <p:sp>
        <p:nvSpPr>
          <p:cNvPr id="11" name="TextBox 10"/>
          <p:cNvSpPr txBox="1"/>
          <p:nvPr/>
        </p:nvSpPr>
        <p:spPr>
          <a:xfrm>
            <a:off x="3238500" y="1952882"/>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Как понять живопись Клода Моне и увидеть в его картинах больше, чем красивые пейзажи, мягкий свет и размытые очертания Перед вами увлекательный путеводитель по жизни и творчеству одного из самых известных художников в истории мирового искусства. Книга показывает, как Моне превращал движение воздуха, игру ... </a:t>
            </a:r>
            <a:r>
              <a:rPr sz="1000" b="0" i="1" u="none" strike="noStrike">
                <a:solidFill>
                  <a:srgbClr val="5C29E9"/>
                </a:solidFill>
                <a:latin typeface="Calibri"/>
                <a:hlinkClick r:id="rId5" tooltip="Посмотреть в Витрине"/>
              </a:rPr>
              <a:t>подробнее</a:t>
            </a:r>
          </a:p>
        </p:txBody>
      </p:sp>
      <p:sp>
        <p:nvSpPr>
          <p:cNvPr id="16" name="TextBox 15"/>
          <p:cNvSpPr txBox="1"/>
          <p:nvPr/>
        </p:nvSpPr>
        <p:spPr>
          <a:xfrm>
            <a:off x="3238500" y="4809868"/>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190868"/>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ITD000000001500740.pdf </a:t>
            </a:r>
            <a:r>
              <a:rPr dirty="0"/>
              <a:t/>
            </a:r>
            <a:br>
              <a:rPr dirty="0"/>
            </a:br>
            <a:endParaRPr dirty="0"/>
          </a:p>
        </p:txBody>
      </p:sp>
      <p:sp>
        <p:nvSpPr>
          <p:cNvPr id="18" name="Прямоугольник 17"/>
          <p:cNvSpPr/>
          <p:nvPr/>
        </p:nvSpPr>
        <p:spPr>
          <a:xfrm>
            <a:off x="3238500" y="2219385"/>
            <a:ext cx="5905500" cy="2554545"/>
          </a:xfrm>
          <a:prstGeom prst="rect">
            <a:avLst/>
          </a:prstGeom>
        </p:spPr>
        <p:txBody>
          <a:bodyPr wrap="square">
            <a:spAutoFit/>
          </a:bodyPr>
          <a:lstStyle/>
          <a:p>
            <a:r>
              <a:rPr lang="ru-RU" sz="1000" dirty="0" smtClean="0"/>
              <a:t>"«Моне. Крупным планом» — богато иллюстрированная книга для </a:t>
            </a:r>
            <a:r>
              <a:rPr lang="ru-RU" sz="1000" dirty="0" err="1" smtClean="0"/>
              <a:t>тех,кто</a:t>
            </a:r>
            <a:r>
              <a:rPr lang="ru-RU" sz="1000" dirty="0" smtClean="0"/>
              <a:t> хочет быстро и легко стать экспертом в творчестве одного из самых известных художников в истории мирового искусства. В ней описаны ключевые этапы творческого пути Моне и собраны и произведения, без которых невозможно представить историю </a:t>
            </a:r>
            <a:r>
              <a:rPr lang="ru-RU" sz="1000" dirty="0" err="1" smtClean="0"/>
              <a:t>импрессионизма.Книга</a:t>
            </a:r>
            <a:r>
              <a:rPr lang="ru-RU" sz="1000" dirty="0" smtClean="0"/>
              <a:t> помогает понять, почему такие произведения Клода Моне, как «Впечатление. Восходящее солнце», «Кувшинки», «Стога сена», «</a:t>
            </a:r>
            <a:r>
              <a:rPr lang="ru-RU" sz="1000" dirty="0" err="1" smtClean="0"/>
              <a:t>Руанский</a:t>
            </a:r>
            <a:r>
              <a:rPr lang="ru-RU" sz="1000" dirty="0" smtClean="0"/>
              <a:t> собор», «Женщина с зонтиком» и многие другие, стали настоящим прорывом в искусстве и изменили представление о живописи, свете и </a:t>
            </a:r>
            <a:r>
              <a:rPr lang="ru-RU" sz="1000" dirty="0" err="1" smtClean="0"/>
              <a:t>цвете.Крупные</a:t>
            </a:r>
            <a:r>
              <a:rPr lang="ru-RU" sz="1000" dirty="0" smtClean="0"/>
              <a:t> иллюстрации превращают издание в увлекательное путешествие по творческому миру художника. Крупные репродукции и фрагменты полотен позволяют рассмотреть особенности живописной техники, тончайшие цветовые нюансы, игру света, отражений и воздушной среды, а сопровождающий текст раскрывает творческий путь Моне, его художественные поиски и стремление передать мимолетную красоту </a:t>
            </a:r>
            <a:r>
              <a:rPr lang="ru-RU" sz="1000" dirty="0" err="1" smtClean="0"/>
              <a:t>природы.Высокое</a:t>
            </a:r>
            <a:r>
              <a:rPr lang="ru-RU" sz="1000" dirty="0" smtClean="0"/>
              <a:t> качество печати на мелованной бумаге дает возможность в полной мере оценить богатство палитры, изящество мазка и эволюцию авторского стиля, проследить, как менялось восприятие пейзажа и природных мотивов, благодаря которым творчество Моне стало одним из самых узнаваемых в истории мирового </a:t>
            </a:r>
            <a:r>
              <a:rPr lang="ru-RU" sz="1000" dirty="0" err="1" smtClean="0"/>
              <a:t>искусства.Это</a:t>
            </a:r>
            <a:r>
              <a:rPr lang="ru-RU" sz="1000" dirty="0" smtClean="0"/>
              <a:t> издание станет отличным выбором для тех, кто интересуется искусством, хочет познакомиться с Моне без академической сложности или ищет эффектную книгу в подарок."</a:t>
            </a:r>
            <a:endParaRPr lang="ru-RU" sz="1000"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978-5-04-246668-7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4861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«Климт. Крупным планом»</a:t>
            </a:r>
          </a:p>
        </p:txBody>
      </p:sp>
      <p:sp>
        <p:nvSpPr>
          <p:cNvPr id="11" name="TextBox 10"/>
          <p:cNvSpPr txBox="1"/>
          <p:nvPr/>
        </p:nvSpPr>
        <p:spPr>
          <a:xfrm>
            <a:off x="3238500" y="2364254"/>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Перед вами увлекательный путеводитель по жизни и творчеству одного из самых узнаваемых художников в истории мирового искусства. Книга показывает, как Климт превращал красоту, чувственность, символы, декоративные мотивы и дух Вены рубежа веков в живопись, которая изменила представление о портрете, стиле и ... </a:t>
            </a:r>
            <a:r>
              <a:rPr sz="1000" b="0" i="1" u="none" strike="noStrike">
                <a:solidFill>
                  <a:srgbClr val="5C29E9"/>
                </a:solidFill>
                <a:latin typeface="Calibri"/>
                <a:hlinkClick r:id="rId5" tooltip="Посмотреть в Витрине"/>
              </a:rPr>
              <a:t>подробнее</a:t>
            </a:r>
          </a:p>
        </p:txBody>
      </p:sp>
      <p:sp>
        <p:nvSpPr>
          <p:cNvPr id="16" name="TextBox 15"/>
          <p:cNvSpPr txBox="1"/>
          <p:nvPr/>
        </p:nvSpPr>
        <p:spPr>
          <a:xfrm>
            <a:off x="3238500" y="480441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185410"/>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ITD000000001500742.pdf </a:t>
            </a:r>
            <a:r>
              <a:rPr dirty="0"/>
              <a:t/>
            </a:r>
            <a:br>
              <a:rPr dirty="0"/>
            </a:br>
            <a:endParaRPr dirty="0"/>
          </a:p>
        </p:txBody>
      </p:sp>
      <p:sp>
        <p:nvSpPr>
          <p:cNvPr id="20" name="Прямоугольник 19"/>
          <p:cNvSpPr/>
          <p:nvPr/>
        </p:nvSpPr>
        <p:spPr>
          <a:xfrm>
            <a:off x="3143250" y="2762250"/>
            <a:ext cx="6000750" cy="1938992"/>
          </a:xfrm>
          <a:prstGeom prst="rect">
            <a:avLst/>
          </a:prstGeom>
        </p:spPr>
        <p:txBody>
          <a:bodyPr wrap="square">
            <a:spAutoFit/>
          </a:bodyPr>
          <a:lstStyle/>
          <a:p>
            <a:r>
              <a:rPr lang="ru-RU" sz="1000" dirty="0" smtClean="0"/>
              <a:t>"«</a:t>
            </a:r>
            <a:r>
              <a:rPr lang="ru-RU" sz="1000" dirty="0" err="1" smtClean="0"/>
              <a:t>Климт</a:t>
            </a:r>
            <a:r>
              <a:rPr lang="ru-RU" sz="1000" dirty="0" smtClean="0"/>
              <a:t>. Крупным планом» — богато иллюстрированная книга для тех, кто хочет быстро и легко стать экспертом в творчестве одного из самых узнаваемых художников в истории мирового искусства. В ней описаны ключевые этапы творческого его пути </a:t>
            </a:r>
            <a:r>
              <a:rPr lang="ru-RU" sz="1000" dirty="0" err="1" smtClean="0"/>
              <a:t>Климта</a:t>
            </a:r>
            <a:r>
              <a:rPr lang="ru-RU" sz="1000" dirty="0" smtClean="0"/>
              <a:t> и собраны произведения, без которых невозможно представить Венский </a:t>
            </a:r>
            <a:r>
              <a:rPr lang="ru-RU" sz="1000" dirty="0" err="1" smtClean="0"/>
              <a:t>сецессион.Книга</a:t>
            </a:r>
            <a:r>
              <a:rPr lang="ru-RU" sz="1000" dirty="0" smtClean="0"/>
              <a:t> помогает понять, почему «Поцелуй», «Портрет Адели Блох-Бауэр I», «Юдифь I», «Даная», «Древо жизни» и другие работы </a:t>
            </a:r>
            <a:r>
              <a:rPr lang="ru-RU" sz="1000" dirty="0" err="1" smtClean="0"/>
              <a:t>Климта</a:t>
            </a:r>
            <a:r>
              <a:rPr lang="ru-RU" sz="1000" dirty="0" smtClean="0"/>
              <a:t> стали символами роскоши, чувственности, декоративности и нового взгляда на красоту. Простое и живое повествование раскрывает художника, который создавал особый мир на границе живописи, декоративного искусства и личной </a:t>
            </a:r>
            <a:r>
              <a:rPr lang="ru-RU" sz="1000" dirty="0" err="1" smtClean="0"/>
              <a:t>тайны.Качественные</a:t>
            </a:r>
            <a:r>
              <a:rPr lang="ru-RU" sz="1000" dirty="0" smtClean="0"/>
              <a:t> крупные иллюстрации на мелованной бумаге позволяют рассмотреть детали картин, увидеть развитие стиля </a:t>
            </a:r>
            <a:r>
              <a:rPr lang="ru-RU" sz="1000" dirty="0" err="1" smtClean="0"/>
              <a:t>Климта</a:t>
            </a:r>
            <a:r>
              <a:rPr lang="ru-RU" sz="1000" dirty="0" smtClean="0"/>
              <a:t>, его работу с цветом, фактурой, узорами, женскими образами и символами, благодаря которым живопись художника узнают с первого </a:t>
            </a:r>
            <a:r>
              <a:rPr lang="ru-RU" sz="1000" dirty="0" err="1" smtClean="0"/>
              <a:t>взгляда.Это</a:t>
            </a:r>
            <a:r>
              <a:rPr lang="ru-RU" sz="1000" dirty="0" smtClean="0"/>
              <a:t> издание станет отличным выбором для тех, кто интересуется искусством, хочет познакомиться с </a:t>
            </a:r>
            <a:r>
              <a:rPr lang="ru-RU" sz="1000" dirty="0" err="1" smtClean="0"/>
              <a:t>Климтом</a:t>
            </a:r>
            <a:r>
              <a:rPr lang="ru-RU" sz="1000" dirty="0" smtClean="0"/>
              <a:t> без академической сложности или ищет эффектную книгу в подарок."</a:t>
            </a:r>
            <a:endParaRPr lang="ru-RU" sz="1000"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978-5-04-246669-4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4861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«Босх. Крупным планом»</a:t>
            </a:r>
          </a:p>
        </p:txBody>
      </p:sp>
      <p:sp>
        <p:nvSpPr>
          <p:cNvPr id="11" name="TextBox 10"/>
          <p:cNvSpPr txBox="1"/>
          <p:nvPr/>
        </p:nvSpPr>
        <p:spPr>
          <a:xfrm>
            <a:off x="3238500" y="2126724"/>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Как понять живопись Иеронима Босха и увидеть в его картинах нечто большее, чем набор странных существ, фантастические сцены и пугающие детали Перед вами увлекательный путеводитель по жизни и творчеству одного из самых загадочных художников в истории мирового искусства. Книга показывает, как Босх превращал... </a:t>
            </a:r>
            <a:r>
              <a:rPr sz="1000" b="0" i="1" u="none" strike="noStrike">
                <a:solidFill>
                  <a:srgbClr val="5C29E9"/>
                </a:solidFill>
                <a:latin typeface="Calibri"/>
                <a:hlinkClick r:id="rId5" tooltip="Посмотреть в Витрине"/>
              </a:rPr>
              <a:t>подробнее</a:t>
            </a:r>
          </a:p>
        </p:txBody>
      </p:sp>
      <p:sp>
        <p:nvSpPr>
          <p:cNvPr id="16" name="TextBox 15"/>
          <p:cNvSpPr txBox="1"/>
          <p:nvPr/>
        </p:nvSpPr>
        <p:spPr>
          <a:xfrm>
            <a:off x="3238500" y="4833938"/>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214938"/>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ITD000000001500743.pdf </a:t>
            </a:r>
            <a:r>
              <a:rPr dirty="0"/>
              <a:t/>
            </a:r>
            <a:br>
              <a:rPr dirty="0"/>
            </a:br>
            <a:endParaRPr dirty="0"/>
          </a:p>
        </p:txBody>
      </p:sp>
      <p:sp>
        <p:nvSpPr>
          <p:cNvPr id="18" name="Прямоугольник 17"/>
          <p:cNvSpPr/>
          <p:nvPr/>
        </p:nvSpPr>
        <p:spPr>
          <a:xfrm>
            <a:off x="3238500" y="2460099"/>
            <a:ext cx="5905500" cy="2246769"/>
          </a:xfrm>
          <a:prstGeom prst="rect">
            <a:avLst/>
          </a:prstGeom>
        </p:spPr>
        <p:txBody>
          <a:bodyPr wrap="square">
            <a:spAutoFit/>
          </a:bodyPr>
          <a:lstStyle/>
          <a:p>
            <a:r>
              <a:rPr lang="ru-RU" sz="1000" dirty="0" smtClean="0"/>
              <a:t>"«Босх. Крупным планом» — богато иллюстрированная книга для тех, кто хочет быстро и легко разобраться в творчестве одного из самых загадочных художников в истории мирового искусства. В ней описаны ключевые этапы творческого пути Иеронима Босха и собраны произведения, без которых невозможно представить искусство Северного </a:t>
            </a:r>
            <a:r>
              <a:rPr lang="ru-RU" sz="1000" dirty="0" err="1" smtClean="0"/>
              <a:t>Возрождения.Книга</a:t>
            </a:r>
            <a:r>
              <a:rPr lang="ru-RU" sz="1000" dirty="0" smtClean="0"/>
              <a:t> помогает понять, почему «Сад земных наслаждений», «Корабль дураков», «Воз сена», «Искушение святого Антония», «Семь смертных грехов» и другие работы Босха до сих пор поражают воображение, вызывают споры и заставляют зрителя рассматривать каждую деталь. Простое и живое повествование показывает не только фантастический мир мастера, полный странных существ, символов, страхов и соблазнов, но и художника своей эпохи — человека, который говорил о грехе, искушении, человеческой слабости и поиске спасения языком ярких, тревожных и невероятно запоминающихся </a:t>
            </a:r>
            <a:r>
              <a:rPr lang="ru-RU" sz="1000" dirty="0" err="1" smtClean="0"/>
              <a:t>образов.Качественные</a:t>
            </a:r>
            <a:r>
              <a:rPr lang="ru-RU" sz="1000" dirty="0" smtClean="0"/>
              <a:t> крупные иллюстрации на мелованной бумаге позволяют рассмотреть детали картин — необычных персонажей и сложные композиции, благодаря которым живопись Босха узнают с первого </a:t>
            </a:r>
            <a:r>
              <a:rPr lang="ru-RU" sz="1000" dirty="0" err="1" smtClean="0"/>
              <a:t>взгляда.Это</a:t>
            </a:r>
            <a:r>
              <a:rPr lang="ru-RU" sz="1000" dirty="0" smtClean="0"/>
              <a:t> издание станет отличным выбором для тех, кто интересуется искусством, хочет познакомиться с Босхом без академической сложности или ищет эффектную книгу в подарок."</a:t>
            </a:r>
            <a:endParaRPr lang="ru-RU" sz="1000"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Искусство крупным планом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978-5-04-247370-8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4000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4861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«Заха Хадид. Крупным планом»</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3" name="TextBox 12"/>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4" name="TextBox 13"/>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Перед вами увлекательный путеводитель по жизни и творчеству одной из самых узнаваемых фигур в истории современной архитектуры. Книга показывает, как Заха Хадид превращала движение, пространство, смелые линии, футуристические формы и идею свободной архитектуры в здания, которые изменили представление о гор... </a:t>
            </a:r>
            <a:r>
              <a:rPr sz="1000" b="0" i="1" u="none" strike="noStrike">
                <a:solidFill>
                  <a:srgbClr val="5C29E9"/>
                </a:solidFill>
                <a:latin typeface="Calibri"/>
                <a:hlinkClick r:id="rId5" tooltip="Посмотреть в Витрине"/>
              </a:rPr>
              <a:t>подробнее</a:t>
            </a:r>
          </a:p>
        </p:txBody>
      </p:sp>
      <p:sp>
        <p:nvSpPr>
          <p:cNvPr id="16" name="TextBox 15"/>
          <p:cNvSpPr txBox="1"/>
          <p:nvPr/>
        </p:nvSpPr>
        <p:spPr>
          <a:xfrm>
            <a:off x="3238500" y="4826343"/>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7" name="TextBox 16"/>
          <p:cNvSpPr txBox="1"/>
          <p:nvPr/>
        </p:nvSpPr>
        <p:spPr>
          <a:xfrm>
            <a:off x="3238500" y="5207343"/>
            <a:ext cx="5839883"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ITD000000001502855.pdf </a:t>
            </a:r>
            <a:r>
              <a:rPr dirty="0"/>
              <a:t/>
            </a:r>
            <a:br>
              <a:rPr dirty="0"/>
            </a:br>
            <a:endParaRPr dirty="0"/>
          </a:p>
        </p:txBody>
      </p:sp>
      <p:sp>
        <p:nvSpPr>
          <p:cNvPr id="18" name="Прямоугольник 17"/>
          <p:cNvSpPr/>
          <p:nvPr/>
        </p:nvSpPr>
        <p:spPr>
          <a:xfrm>
            <a:off x="3143250" y="2799031"/>
            <a:ext cx="6000750" cy="1938992"/>
          </a:xfrm>
          <a:prstGeom prst="rect">
            <a:avLst/>
          </a:prstGeom>
        </p:spPr>
        <p:txBody>
          <a:bodyPr wrap="square">
            <a:spAutoFit/>
          </a:bodyPr>
          <a:lstStyle/>
          <a:p>
            <a:r>
              <a:rPr lang="ru-RU" sz="1000" dirty="0" smtClean="0"/>
              <a:t>Перед вами увлекательный путеводитель по жизни и творчеству одной из самых узнаваемых фигур в истории современной архитектуры. Книга показывает, как </a:t>
            </a:r>
            <a:r>
              <a:rPr lang="ru-RU" sz="1000" dirty="0" err="1" smtClean="0"/>
              <a:t>Заха</a:t>
            </a:r>
            <a:r>
              <a:rPr lang="ru-RU" sz="1000" dirty="0" smtClean="0"/>
              <a:t> </a:t>
            </a:r>
            <a:r>
              <a:rPr lang="ru-RU" sz="1000" dirty="0" err="1" smtClean="0"/>
              <a:t>Хадид</a:t>
            </a:r>
            <a:r>
              <a:rPr lang="ru-RU" sz="1000" dirty="0" smtClean="0"/>
              <a:t> превращала движение, пространство, смелые линии, футуристические формы и идею свободной архитектуры в здания, которые изменили представление о городе, музее, театре, стадионе и общественном пространстве. Вы узнаете, как формировался ее неповторимый архитектурный язык, какие идеи и события повлияли на ее творчество и почему такие проекты, как Центр Гейдара Алиева в Баку, Центр водных видов спорта в Лондоне, MAXXI в Риме, Оперный театр в Гуанчжоу, </a:t>
            </a:r>
            <a:r>
              <a:rPr lang="ru-RU" sz="1000" dirty="0" err="1" smtClean="0"/>
              <a:t>Galaxy</a:t>
            </a:r>
            <a:r>
              <a:rPr lang="ru-RU" sz="1000" dirty="0" smtClean="0"/>
              <a:t> SOHO в Пекине, мост Шейха </a:t>
            </a:r>
            <a:r>
              <a:rPr lang="ru-RU" sz="1000" dirty="0" err="1" smtClean="0"/>
              <a:t>Зайда</a:t>
            </a:r>
            <a:r>
              <a:rPr lang="ru-RU" sz="1000" dirty="0" smtClean="0"/>
              <a:t> в Абу-Даби, вокзал </a:t>
            </a:r>
            <a:r>
              <a:rPr lang="ru-RU" sz="1000" dirty="0" err="1" smtClean="0"/>
              <a:t>Napoli</a:t>
            </a:r>
            <a:r>
              <a:rPr lang="ru-RU" sz="1000" dirty="0" smtClean="0"/>
              <a:t> </a:t>
            </a:r>
            <a:r>
              <a:rPr lang="ru-RU" sz="1000" dirty="0" err="1" smtClean="0"/>
              <a:t>Afragola</a:t>
            </a:r>
            <a:r>
              <a:rPr lang="ru-RU" sz="1000" dirty="0" smtClean="0"/>
              <a:t> в Италии, комплекс </a:t>
            </a:r>
            <a:r>
              <a:rPr lang="ru-RU" sz="1000" dirty="0" err="1" smtClean="0"/>
              <a:t>Opus</a:t>
            </a:r>
            <a:r>
              <a:rPr lang="ru-RU" sz="1000" dirty="0" smtClean="0"/>
              <a:t> в Дубае, жилой дом 520 </a:t>
            </a:r>
            <a:r>
              <a:rPr lang="ru-RU" sz="1000" dirty="0" err="1" smtClean="0"/>
              <a:t>West</a:t>
            </a:r>
            <a:r>
              <a:rPr lang="ru-RU" sz="1000" dirty="0" smtClean="0"/>
              <a:t> 28th </a:t>
            </a:r>
            <a:r>
              <a:rPr lang="ru-RU" sz="1000" dirty="0" err="1" smtClean="0"/>
              <a:t>Street</a:t>
            </a:r>
            <a:r>
              <a:rPr lang="ru-RU" sz="1000" dirty="0" smtClean="0"/>
              <a:t> в Нью-Йорке и бизнес-центр </a:t>
            </a:r>
            <a:r>
              <a:rPr lang="ru-RU" sz="1000" dirty="0" err="1" smtClean="0"/>
              <a:t>Dominion</a:t>
            </a:r>
            <a:r>
              <a:rPr lang="ru-RU" sz="1000" dirty="0" smtClean="0"/>
              <a:t> </a:t>
            </a:r>
            <a:r>
              <a:rPr lang="ru-RU" sz="1000" dirty="0" err="1" smtClean="0"/>
              <a:t>Tower</a:t>
            </a:r>
            <a:r>
              <a:rPr lang="ru-RU" sz="1000" dirty="0" smtClean="0"/>
              <a:t> в Москве, стали символами архитектуры XXI века. Большое количество крупных иллюстраций позволяет изучить главные проекты </a:t>
            </a:r>
            <a:r>
              <a:rPr lang="ru-RU" sz="1000" dirty="0" err="1" smtClean="0"/>
              <a:t>Захи</a:t>
            </a:r>
            <a:r>
              <a:rPr lang="ru-RU" sz="1000" dirty="0" smtClean="0"/>
              <a:t> </a:t>
            </a:r>
            <a:r>
              <a:rPr lang="ru-RU" sz="1000" dirty="0" err="1" smtClean="0"/>
              <a:t>Хадид</a:t>
            </a:r>
            <a:r>
              <a:rPr lang="ru-RU" sz="1000" dirty="0" smtClean="0"/>
              <a:t>, рассмотреть текучие формы, сложные конструкции, плавные линии, смелые объемы и нестандартные пространственные решения — погрузиться в динамичный и завораживающий мир великого архитектора.</a:t>
            </a:r>
            <a:endParaRPr lang="ru-RU" sz="100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Серия особого внимания"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16+</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Комильфо. Иллюстрированная классика MinaLima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978-5-04-239206-1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02907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«Франкенштейн, или современный Прометей (Интерактивное издание MinaLima)»</a:t>
            </a:r>
          </a:p>
        </p:txBody>
      </p:sp>
      <p:sp>
        <p:nvSpPr>
          <p:cNvPr id="10" name="TextBox 9"/>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MinaLima должна быть в книжном магазине, потому что это заметный подарочный и коллекционный продукт с высокой визуальной привлекательностью, хорошим потенциалом импульсной и повторной покупки, способный повышать средний чек и усиливать имидж ассортимента.
</a:t>
            </a:r>
          </a:p>
        </p:txBody>
      </p:sp>
      <p:sp>
        <p:nvSpPr>
          <p:cNvPr id="12" name="TextBox 11"/>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Покупателю интересна серия MinaLima, потому что это не просто классика для чтения, а красивая, подарочная, коллекционная и эмоционально вовлекающая книгаобъект.
1. Визуальная уникальность
Это очень красивые книги с узнаваемым стилем, иллюстрациями и декоративным оформлением. Он</a:t>
            </a:r>
          </a:p>
        </p:txBody>
      </p:sp>
      <p:sp>
        <p:nvSpPr>
          <p:cNvPr id="14" name="TextBox 13"/>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Вот уже две сотни лет, с момента первой публикации в 1818 году, Франкенштейн ужасает и восхищает читателей. Виктор Франкенштейн создает из конечностей мертвецов необычайное существо  и отвергает его, обрекая на тотальное одиночество и подталкивая на путь мести. В этом готическом хорроре  и первом научнофа... </a:t>
            </a:r>
            <a:r>
              <a:rPr sz="1000" b="0" i="1" u="none" strike="noStrike">
                <a:solidFill>
                  <a:srgbClr val="5C29E9"/>
                </a:solidFill>
                <a:latin typeface="Calibri"/>
                <a:hlinkClick r:id="rId4" tooltip="Посмотреть в Витрине"/>
              </a:rPr>
              <a:t>подробнее</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Иконка: Серия особого внимания" descr="Иконка"/>
          <p:cNvPicPr>
            <a:picLocks noChangeAspect="1"/>
          </p:cNvPicPr>
          <p:nvPr/>
        </p:nvPicPr>
        <p:blipFill>
          <a:blip r:embed="rId2"/>
          <a:stretch>
            <a:fillRect/>
          </a:stretch>
        </p:blipFill>
        <p:spPr>
          <a:xfrm>
            <a:off x="1238250" y="285750"/>
            <a:ext cx="762000" cy="762000"/>
          </a:xfrm>
          <a:prstGeom prst="rect">
            <a:avLst/>
          </a:prstGeom>
        </p:spPr>
      </p:pic>
      <p:pic>
        <p:nvPicPr>
          <p:cNvPr id="2" name="Возраст" descr="Возраст"/>
          <p:cNvPicPr>
            <a:picLocks noChangeAspect="1"/>
          </p:cNvPicPr>
          <p:nvPr/>
        </p:nvPicPr>
        <p:blipFill>
          <a:blip r:embed="rId3"/>
          <a:stretch>
            <a:fillRect/>
          </a:stretch>
        </p:blipFill>
        <p:spPr>
          <a:xfrm>
            <a:off x="2095500" y="285750"/>
            <a:ext cx="762000" cy="762000"/>
          </a:xfrm>
          <a:prstGeom prst="rect">
            <a:avLst/>
          </a:prstGeom>
        </p:spPr>
      </p:pic>
      <p:sp>
        <p:nvSpPr>
          <p:cNvPr id="3" name="TextBox 2"/>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12+</a:t>
            </a:r>
          </a:p>
        </p:txBody>
      </p:sp>
      <p:graphicFrame>
        <p:nvGraphicFramePr>
          <p:cNvPr id="4" name="Таблица 3"/>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5" name="Таблица 4"/>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Комильфо. Иллюстрированная классика MinaLima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978-5-04-238916-0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8" name="Cover" descr="Cover">
            <a:hlinkClick r:id="rId4" tooltip="Посмотреть в Витрине"/>
          </p:cNvPr>
          <p:cNvPicPr>
            <a:picLocks noChangeAspect="1"/>
          </p:cNvPicPr>
          <p:nvPr/>
        </p:nvPicPr>
        <p:blipFill>
          <a:blip r:embed="rId5"/>
          <a:stretch>
            <a:fillRect/>
          </a:stretch>
        </p:blipFill>
        <p:spPr>
          <a:xfrm>
            <a:off x="285750" y="1809750"/>
            <a:ext cx="2667000" cy="4029075"/>
          </a:xfrm>
          <a:prstGeom prst="rect">
            <a:avLst/>
          </a:prstGeom>
        </p:spPr>
      </p:pic>
      <p:sp>
        <p:nvSpPr>
          <p:cNvPr id="9" name="TextBox 8"/>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«Волшебник страны Оз (Интерактивное издание MinaLima)»</a:t>
            </a:r>
          </a:p>
        </p:txBody>
      </p:sp>
      <p:sp>
        <p:nvSpPr>
          <p:cNvPr id="10" name="TextBox 9"/>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1" name="TextBox 10"/>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MinaLima должна быть в книжном магазине, потому что это заметный подарочный и коллекционный продукт с высокой визуальной привлекательностью, хорошим потенциалом импульсной и повторной покупки, способный повышать средний чек и усиливать имидж ассортимента.
</a:t>
            </a:r>
          </a:p>
        </p:txBody>
      </p:sp>
      <p:sp>
        <p:nvSpPr>
          <p:cNvPr id="12" name="TextBox 11"/>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3" name="TextBox 12"/>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Покупателю интересна серия MinaLima, потому что это не просто классика для чтения, а красивая, подарочная, коллекционная и эмоционально вовлекающая книгаобъект.
1. Визуальная уникальность
Это очень красивые книги с узнаваемым стилем, иллюстрациями и декоративным оформлением. Он</a:t>
            </a:r>
          </a:p>
        </p:txBody>
      </p:sp>
      <p:sp>
        <p:nvSpPr>
          <p:cNvPr id="14" name="TextBox 13"/>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5" name="TextBox 14"/>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Отправляйтесь в опасное приключение вместе с юной Дороти, которая перенеслась из канзасских прерий в волшебную страну Оз Изза урагана Дороти и её четвероногий друг Тото оказываются в странном мире, полном ведьм, жевунов, летающих обезьян  и таком далеком от дома. На пути к Изумрудному городу нашей героине... </a:t>
            </a:r>
            <a:r>
              <a:rPr sz="1000" b="0" i="1" u="none" strike="noStrike">
                <a:solidFill>
                  <a:srgbClr val="5C29E9"/>
                </a:solidFill>
                <a:latin typeface="Calibri"/>
                <a:hlinkClick r:id="rId4" tooltip="Посмотреть в Витрине"/>
              </a:rPr>
              <a:t>подробнее</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МП. Книги Маленького принца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978-5-04-235752-7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4861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«Маленький принц (ил. MinaLima)»</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Дизайн книги создан известной студией MinaLima, которая работала над реквизитом для фильмов о Гарри Поттере  письмом из Хогвартса, Картой Мародёров и другими знаковыми элементами. Издание впервые выходит в России, что дополнительно выделяет его среди других.
</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Маленький принц с иллюстрациями MinaLima поновому раскроет любимую историю благодаря уникальному дизайну и интерактивным элементам. 
2. 2026 год  юбилейный для Маленького принца исполняется 80 лет со дня выхода первого фран</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Маленький принц  бессмертная история Антуана де СентЭкзюпери о дружбе, любви, верности и умении видеть сердцем. В этом издании знаменитая сказка представлена в полном классическом переводе Норы Галь. Иллюстрации и дизайн от студии MinaLima  всего более ста цветных иллюстраций и 8 интерактивных элементов. ... </a:t>
            </a:r>
            <a:r>
              <a:rPr sz="1000" b="0" i="1" u="none" strike="noStrike">
                <a:solidFill>
                  <a:srgbClr val="5C29E9"/>
                </a:solidFill>
                <a:latin typeface="Calibri"/>
                <a:hlinkClick r:id="rId5" tooltip="Посмотреть в Витрине"/>
              </a:rPr>
              <a:t>подробнее</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Наглядная наука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978-5-04-230284-8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195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«Физика в комиксах»</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Перед вами уникальная адаптация научнопопулярной классики Якова Перельмана в формате комикса. Вместе с яркими и харизматичными героями юные читатели отправятся в увлекательное путешествие по миру науки. На страницах этой книги персонажи проводят забавные эксперименты и на собственном опыте открывают фундаментальные законы физики. Живые диалоги, лёгкий юмор и красочные иллюстрации знакомят с предметом без скучных формул и зубрёжки. Книга подойдёт для перво</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основу книги легли знаменитые труды Якова Перельмана, переложенные на язык современных комиксов. Сообразительные персонажи попадают в забавные ситуации, ставят захватывающие опыты и разбираются в устройстве окружающего мира. Откуда берётся эхо и сколько стоит молния Как передавать зашифрованные послания и пользоваться компасом на Северном полюсе На эти и многие другие вопросы ребёнок найдёт ответы, открывая увлекательный мир физики. Яркие иллюстрации, д</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Перед вами уникальная адаптация научнопопулярной классики Якова Перельмана в формате комикса. Вместе с яркими и харизматичными героями юные читатели отправятся в увлекательное путешествие по миру науки. На страницах этой книги персонажи проводят забавные эксперименты и на собственном опыте открывают фунда... </a:t>
            </a:r>
            <a:r>
              <a:rPr sz="1000" b="0" i="1" u="none" strike="noStrike">
                <a:solidFill>
                  <a:srgbClr val="5C29E9"/>
                </a:solidFill>
                <a:latin typeface="Calibri"/>
                <a:hlinkClick r:id="rId5" tooltip="Посмотреть в Витрине"/>
              </a:rPr>
              <a:t>подробнее</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Наглядная наука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978-5-04-230297-8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195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«Химия в комиксах»</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Химия в комиксах  научнопопулярное издание для школьников, представляющее собой переложение знаменитых трудов французского учёного и писателя ЖанаАнри Фабра на язык комиксов. Вместе с харизматичными персонажами читатели отправятся исследовать природу окружающих вещей, увидят скрытую суть привычных химических реакций и поймут их реальное практическое значение. Наглядная визуальная подача материала и диалоги героев делают сложные научные понятия простыми и </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Возможно ли объяснить законы химии так, чтобы у ребёнка загорелись глаза Да, если превратить науку в приключение
Вдохновившись текстами французского натуралиста Жана Анри Фабра, автор создал комикс, в котором сочетаются игра и обучение. Двое любознательных мальчиков и их папа проводят увлекательные опыты и шаг за шагом осваивают химию на практике.
Сложные законы объясняются через яркие образы  без скучной зубрёжки. Ребёнок найдёт ответы на множество воп</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Химия в комиксах  научнопопулярное издание для школьников, представляющее собой переложение знаменитых трудов французского учёного и писателя ЖанаАнри Фабра на язык комиксов. Вместе с харизматичными персонажами читатели отправятся исследовать природу окружающих вещей, увидят скрытую суть привычных химичес... </a:t>
            </a:r>
            <a:r>
              <a:rPr sz="1000" b="0" i="1" u="none" strike="noStrike">
                <a:solidFill>
                  <a:srgbClr val="5C29E9"/>
                </a:solidFill>
                <a:latin typeface="Calibri"/>
                <a:hlinkClick r:id="rId5" tooltip="Посмотреть в Витрине"/>
              </a:rPr>
              <a:t>подробнее</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76200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Наглядная наука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76200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978-5-04-230294-7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195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«Математика в комиксах»</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Математика в комиксах  научнопопулярное издание для школьников, созданное по мотивам знаменитых трудов Якова Перельмана. Читатель отправится в путешествие по числовым лабиринтам, научится распутывать хитрые задачи и находить скрытую логику в повседневных вещах. Секретные математические закономерности и забавные диалоги героев, описанные с лёгким юмором, превращают сложные вычисления в весёлую игру. Материал изложен в доступной форме и поможет школьникам у</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Как превратить математику в захватывающую игру Взять книги Якова Перельмана, добавить яркие иллюстрации и забавных героев  и получится увлекательный математический комикс
Каждая история  головоломка, которую ребёнок разгадывает вместе с героями. С помощью математики можно найти выход из лабиринта, отправиться в путешествие по морям и научиться читать мысли. Юный читатель научится замечать закономерности, мыслить логически и искать нестандартные решения.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Математика в комиксах  научнопопулярное издание для школьников, созданное по мотивам знаменитых трудов Якова Перельмана. Вместе с дружной командой персонажей читатель отправится в путешествие по числовым лабиринтам, научится распутывать хитрые задачи и находить скрытую логику в повседневных вещах. Секретн... </a:t>
            </a:r>
            <a:r>
              <a:rPr sz="1000" b="0" i="1" u="none" strike="noStrike">
                <a:solidFill>
                  <a:srgbClr val="5C29E9"/>
                </a:solidFill>
                <a:latin typeface="Calibri"/>
                <a:hlinkClick r:id="rId5" tooltip="Посмотреть в Витрине"/>
              </a:rPr>
              <a:t>подробнее</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978-5-04-245883-5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290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«Реки, моря и океаны»</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Сверкающий ручеёк в лесной чаще, полноводная река, синее море и безбрежный океан  всё это ...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31922" y="5486400"/>
            <a:ext cx="3175172"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31922" y="5867400"/>
            <a:ext cx="3139892"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ITD000000001499463.pdf </a:t>
            </a:r>
            <a:r>
              <a:rPr dirty="0"/>
              <a:t/>
            </a:r>
            <a:br>
              <a:rPr dirty="0"/>
            </a:br>
            <a:endParaRPr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978-5-04-245873-6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290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«Динозавры»</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Миллионы лет назад на Земле господствовали гигантские ящеры  динозавры.
Первые динозавры появились 225 миллионов лет назад. Следующие 165 миллионов лет они царств...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52450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90550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7" tooltip="Скачать или посмотреть"/>
              </a:rPr>
              <a:t>ITD000000001499429.pdf </a:t>
            </a:r>
            <a:r>
              <a:t/>
            </a:r>
            <a:br/>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978-5-04-245874-3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290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«Звездное небо»</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Открой для себя удивительный мир звёздного неба Благодаря этой книге ты научишься находить и различать созвездия, поймёшь, почему ночное небо никогда не бывает одинаковым, увидишь далёкие галактики и узнаешь, как астрономы раскрывают тайны Вселенной. ...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48640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86740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ITD000000001499434.pdf </a:t>
            </a:r>
            <a:r>
              <a:rPr dirty="0"/>
              <a:t/>
            </a:r>
            <a:br>
              <a:rPr dirty="0"/>
            </a:br>
            <a:endParaRPr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978-5-04-249580-9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5337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«Чудеса света»</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ЧУДЕСА СВЕТА  ЭТО ВЕЛИКИЕ ПАМЯТНИКИ АРХИТЕКТУРЫ, В КОТОРЫХ ВОПЛОТИЛИСЬ МАСТЕРСТВО И ТАЛАНТ ЧЕЛОВЕКА.
Во все времена люди создавали удивительные сооружения, поражающие своим величием, красотой...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15446" y="5524500"/>
            <a:ext cx="3158696"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15446" y="5905500"/>
            <a:ext cx="3123599"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ITD000000001507886.pdf </a:t>
            </a:r>
            <a:r>
              <a:rPr dirty="0"/>
              <a:t/>
            </a:r>
            <a:br>
              <a:rPr dirty="0"/>
            </a:br>
            <a:endParaRPr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978-5-04-245889-7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052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«Солнечная система»</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Солнечная система  колыбель человечества и наш единственный космический дом.
С древности люди смотрели на небо, желая выяснить, как устроен мир за пределами нашей план...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15446" y="5667375"/>
            <a:ext cx="3158696"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15446" y="6048375"/>
            <a:ext cx="3123599"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hlinkClick r:id="rId7" tooltip="Скачать или посмотреть"/>
              </a:rPr>
              <a:t>ITD000000001499469.pdf </a:t>
            </a:r>
            <a:r>
              <a:t/>
            </a:r>
            <a:br/>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978-5-04-245888-0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90525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«Подводный мир»</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Приглашаем тебя в подводное путешествие вокруг света 
Ты погрузишься под мощные льды арктических морей, исследуешь красочный мир коралловых рифо...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75691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613791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ITD000000001499467.pdf </a:t>
            </a:r>
            <a:r>
              <a:rPr dirty="0"/>
              <a:t/>
            </a:r>
            <a:br>
              <a:rPr dirty="0"/>
            </a:br>
            <a:endParaRPr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978-5-04-245884-2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290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«Опасная природа»</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мире встречаются необычные и грозные природные явления
Катаклизмы могут происходить абсолютно везде глубоко под землёй, в воде и в атмосфере. За ...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48640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86740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ITD000000001499464.pdf </a:t>
            </a:r>
            <a:r>
              <a:rPr dirty="0"/>
              <a:t/>
            </a:r>
            <a:br>
              <a:rPr dirty="0"/>
            </a:br>
            <a:endParaRPr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978-5-04-245879-8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12.09.2026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6290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«Животные лесов России»</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Россия обширна, и природа её разнообразна
Большую часть нашей страны покрывают леса  это тайга, северный хвойный лес, простирающийся...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48640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86740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ITD000000001499455.pdf </a:t>
            </a:r>
            <a:r>
              <a:rPr dirty="0"/>
              <a:t/>
            </a:r>
            <a:br>
              <a:rPr dirty="0"/>
            </a:br>
            <a:endParaRPr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6+</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Обо всем на свете. Энциклопедия для школьников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978-5-04-245875-0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13.09.2026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53377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«Древняя Русь»</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Широкая ЦА  книги подходят школьникам 710 лет и могут быть интересны как детям, так и их родителям.
2. Разнообразие тем позволяет собрать серию на одной полке и предложить покупателю несколько вариантов на выбор.
3. Понятное позиционирование  энциклопедии легко выделить в категории познавательной литературы для школьников.
4. Яркая полка  единое оформление серии помогает книгам работать как ассортиментная линейка.
5. Универсальный повод для покупки</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Популярные темы, которые интересны детям школьного возраста от динозавров и животных до чудес света и опасных природных явлений.
2. Понятная подача информации  короткие блоки, интересные факты и крупный шрифт помогают легко воспринимать материал.
3. Яркое визуальное оформление поддерживает интерес к чтению и помогает лучше запоминать информацию.
4. Формат для самостоятельного чтения  ребёнок может открыть книгу на любой странице и сразу найти чтото </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История нашей страны полна тайн и загадок
Она берёт начало с Древней Руси  эпохи начала становления российского государства, охватывающей весь период правления династии Рюриковичей с прихода к власти князя Рюрика до последнего представителя рода  Федора, сына Ивана Грозного. Войны, походы, завоевания, объ...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52450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90550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ITD000000001499436.pdf </a:t>
            </a:r>
            <a:r>
              <a:rPr dirty="0"/>
              <a:t/>
            </a:r>
            <a:br>
              <a:rPr dirty="0"/>
            </a:br>
            <a:endParaRPr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0+</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Россия — родина моя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dirty="0">
                          <a:solidFill>
                            <a:srgbClr val="000000"/>
                          </a:solidFill>
                          <a:latin typeface="Calibri"/>
                        </a:rPr>
                        <a:t>978-5-04-242330-7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lang="ru-RU" sz="1000" b="0" i="0" u="none" strike="noStrike" dirty="0" smtClean="0">
                          <a:solidFill>
                            <a:srgbClr val="000000"/>
                          </a:solidFill>
                          <a:latin typeface="Calibri"/>
                        </a:rPr>
                        <a:t>октябрь 2026</a:t>
                      </a:r>
                      <a:endParaRPr sz="1000" b="0" i="0" u="none" strike="noStrike" dirty="0">
                        <a:solidFill>
                          <a:srgbClr val="000000"/>
                        </a:solidFill>
                        <a:latin typeface="Calibri"/>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7719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800" b="1" i="0" u="none" strike="noStrike">
                <a:solidFill>
                  <a:srgbClr val="000000"/>
                </a:solidFill>
                <a:latin typeface="Calibri"/>
              </a:rPr>
              <a:t> «Традиции и праздники России: для детей 4-6 лет»</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Подарочная книга о России закрывает сразу два запроса родителей красивый подарок и полезное познавательное чтение для ребёнка. 2. Книга подходит для широкой аудитории  для мальчиков и девочек 46 лет, что делает её универсальной в продаже. 3. Тема России, родины, традиций супертрендовая, понятная и вызывает эмоциональный отклик у взрослых. 4. Красочные иллюстрации, доступный текст и викторина в конце. 5. Твёрдый переплёт и подарочное оформление. </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Эта красочно иллюстрированная книжка расскажет малышу, что такое Рождество, Масленица, Пасха, День Победы и другие важные даты. Ребёнок узнает, где живёт Дед Мороз, почему на Масленицу пекут блины и как принято отмечать каждый праздник в России. Яркие иллюстрации и увлекательные истории помогут ребёнку с интересом открыть для себя традиции и обычаи родной страны, почувствовать гордость за ее великое прошлое и с интересом и уверенностью заглянуть в будущее</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Подарочная книга познавательного содержания для семейного чтения познакомит ребёнка с праздниками России. Яркие иллюстрации и увлекательные истории помогут ребёнку с интересом открыть для себя традиции и обычаи родной страны, почувствовать гордость за ее великое прошлое и с интересом и уверенностью заглян...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527847"/>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908847"/>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ITD000000001491048.pdf </a:t>
            </a:r>
            <a:r>
              <a:rPr dirty="0"/>
              <a:t/>
            </a:r>
            <a:br>
              <a:rPr dirty="0"/>
            </a:br>
            <a:endParaRPr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0+</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Россия — родина моя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978-5-04-242332-1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771900"/>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1600" b="1" i="0" u="none" strike="noStrike">
                <a:solidFill>
                  <a:srgbClr val="000000"/>
                </a:solidFill>
                <a:latin typeface="Calibri"/>
              </a:rPr>
              <a:t> «Россия – родина моя. Главная книга малыша: для детей 4-6 лет»</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Подарочная книга о России закрывает сразу два запроса родителей красивый подарок и полезное познавательное чтение для ребёнка. 2. Книга подходит для широкой аудитории  для мальчиков и девочек 46 лет, что делает её универсальной в продаже. 3. Тема России, традиций супертрендовая, понятная и вызывает эмоциональный отклик у взрослых. 4. Красочные иллюстрации, доступный текст и викторина в конце помогают легко показать ценность книги как для семейного чтен</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Подарочная книга познавательного содержания для семейного чтения познакомит ребёнка с главными достопримечательностями крупнейших городов России, фантастической природой нашей необъятной страны, уникальными народными промыслами и ремёслами, а также народными традициями. Яркие иллюстрации и увлекательные факты помогут ребёнку с интересом открыть для себя богатство и красоту родной страны, почувствовать гордость за Россию и захотеть узнать о ней ещё больше.</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Подарочная книга познавательного содержания для семейного чтения познакомит ребёнка с главными достопримечательностями крупнейших городов России, фантастической природой нашей необъятной страны, уникальными народными промыслами и ремёслами, а также народными традициями. Яркие иллюстрации и увлекательные ф...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48640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86740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ITD000000001491050.pdf </a:t>
            </a:r>
            <a:r>
              <a:rPr dirty="0"/>
              <a:t/>
            </a:r>
            <a:br>
              <a:rPr dirty="0"/>
            </a:br>
            <a:endParaRPr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Импринт" descr="Импринт"/>
          <p:cNvPicPr>
            <a:picLocks noChangeAspect="1"/>
          </p:cNvPicPr>
          <p:nvPr/>
        </p:nvPicPr>
        <p:blipFill>
          <a:blip r:embed="rId2"/>
          <a:stretch>
            <a:fillRect/>
          </a:stretch>
        </p:blipFill>
        <p:spPr>
          <a:xfrm>
            <a:off x="381000" y="285750"/>
            <a:ext cx="762000" cy="762000"/>
          </a:xfrm>
          <a:prstGeom prst="rect">
            <a:avLst/>
          </a:prstGeom>
        </p:spPr>
      </p:pic>
      <p:pic>
        <p:nvPicPr>
          <p:cNvPr id="2" name="Иконка: Серия особого внимания" descr="Иконка"/>
          <p:cNvPicPr>
            <a:picLocks noChangeAspect="1"/>
          </p:cNvPicPr>
          <p:nvPr/>
        </p:nvPicPr>
        <p:blipFill>
          <a:blip r:embed="rId3"/>
          <a:stretch>
            <a:fillRect/>
          </a:stretch>
        </p:blipFill>
        <p:spPr>
          <a:xfrm>
            <a:off x="1238250" y="285750"/>
            <a:ext cx="762000" cy="762000"/>
          </a:xfrm>
          <a:prstGeom prst="rect">
            <a:avLst/>
          </a:prstGeom>
        </p:spPr>
      </p:pic>
      <p:pic>
        <p:nvPicPr>
          <p:cNvPr id="3" name="Возраст" descr="Возраст"/>
          <p:cNvPicPr>
            <a:picLocks noChangeAspect="1"/>
          </p:cNvPicPr>
          <p:nvPr/>
        </p:nvPicPr>
        <p:blipFill>
          <a:blip r:embed="rId4"/>
          <a:stretch>
            <a:fillRect/>
          </a:stretch>
        </p:blipFill>
        <p:spPr>
          <a:xfrm>
            <a:off x="2095500" y="285750"/>
            <a:ext cx="762000" cy="762000"/>
          </a:xfrm>
          <a:prstGeom prst="rect">
            <a:avLst/>
          </a:prstGeom>
        </p:spPr>
      </p:pic>
      <p:sp>
        <p:nvSpPr>
          <p:cNvPr id="4" name="TextBox 3"/>
          <p:cNvSpPr txBox="1"/>
          <p:nvPr/>
        </p:nvSpPr>
        <p:spPr>
          <a:xfrm>
            <a:off x="2095500" y="504825"/>
            <a:ext cx="762000" cy="190500"/>
          </a:xfrm>
          <a:prstGeom prst="rect">
            <a:avLst/>
          </a:prstGeom>
        </p:spPr>
        <p:txBody>
          <a:bodyPr vertOverflow="overflow" horzOverflow="overflow" wrap="square" lIns="91440" tIns="45720" rIns="91440" bIns="45720" numCol="1" rtlCol="0">
            <a:spAutoFit/>
          </a:bodyPr>
          <a:lstStyle/>
          <a:p>
            <a:pPr marL="0" marR="0" lvl="0" indent="0" algn="ctr" fontAlgn="base"/>
            <a:r>
              <a:rPr sz="1400" b="1" i="0" u="none" strike="noStrike">
                <a:solidFill>
                  <a:srgbClr val="000000"/>
                </a:solidFill>
                <a:latin typeface="Calibri"/>
              </a:rPr>
              <a:t>0+</a:t>
            </a:r>
          </a:p>
        </p:txBody>
      </p:sp>
      <p:graphicFrame>
        <p:nvGraphicFramePr>
          <p:cNvPr id="5" name="Таблица 4"/>
          <p:cNvGraphicFramePr>
            <a:graphicFrameLocks noGrp="1"/>
          </p:cNvGraphicFramePr>
          <p:nvPr/>
        </p:nvGraphicFramePr>
        <p:xfrm>
          <a:off x="3238500" y="190500"/>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Серия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6" name="Таблица 5"/>
          <p:cNvGraphicFramePr>
            <a:graphicFrameLocks noGrp="1"/>
          </p:cNvGraphicFramePr>
          <p:nvPr/>
        </p:nvGraphicFramePr>
        <p:xfrm>
          <a:off x="3238500" y="523875"/>
          <a:ext cx="5619750" cy="243840"/>
        </p:xfrm>
        <a:graphic>
          <a:graphicData uri="http://schemas.openxmlformats.org/drawingml/2006/table">
            <a:tbl>
              <a:tblPr firstRow="1" bandRow="1"/>
              <a:tblGrid>
                <a:gridCol w="5619750"/>
              </a:tblGrid>
              <a:tr h="0">
                <a:tc>
                  <a:txBody>
                    <a:bodyPr/>
                    <a:lstStyle/>
                    <a:p>
                      <a:pPr marL="0" marR="0" lvl="0" indent="0" algn="l" fontAlgn="ctr"/>
                      <a:r>
                        <a:rPr sz="1000" b="0" i="0" u="none" strike="noStrike">
                          <a:solidFill>
                            <a:srgbClr val="000000"/>
                          </a:solidFill>
                          <a:latin typeface="Calibri"/>
                        </a:rPr>
                        <a:t>Умномалыши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7" name="Таблица 6"/>
          <p:cNvGraphicFramePr>
            <a:graphicFrameLocks noGrp="1"/>
          </p:cNvGraphicFramePr>
          <p:nvPr/>
        </p:nvGraphicFramePr>
        <p:xfrm>
          <a:off x="3238500" y="857250"/>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ISBN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Переплет</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Тираж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Дата выхода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РРЦ, руб.</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graphicFrame>
        <p:nvGraphicFramePr>
          <p:cNvPr id="8" name="Таблица 7"/>
          <p:cNvGraphicFramePr>
            <a:graphicFrameLocks noGrp="1"/>
          </p:cNvGraphicFramePr>
          <p:nvPr/>
        </p:nvGraphicFramePr>
        <p:xfrm>
          <a:off x="3238500" y="1190625"/>
          <a:ext cx="5619750" cy="243840"/>
        </p:xfrm>
        <a:graphic>
          <a:graphicData uri="http://schemas.openxmlformats.org/drawingml/2006/table">
            <a:tbl>
              <a:tblPr firstRow="1" bandRow="1"/>
              <a:tblGrid>
                <a:gridCol w="1409700"/>
                <a:gridCol w="1028700"/>
                <a:gridCol w="1028700"/>
                <a:gridCol w="1123950"/>
                <a:gridCol w="1028700"/>
              </a:tblGrid>
              <a:tr h="0">
                <a:tc>
                  <a:txBody>
                    <a:bodyPr/>
                    <a:lstStyle/>
                    <a:p>
                      <a:pPr marL="0" marR="0" lvl="0" indent="0" algn="l" fontAlgn="ctr"/>
                      <a:r>
                        <a:rPr sz="1000" b="0" i="0" u="none" strike="noStrike">
                          <a:solidFill>
                            <a:srgbClr val="000000"/>
                          </a:solidFill>
                          <a:latin typeface="Calibri"/>
                        </a:rPr>
                        <a:t>978-5-04-250601-7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7БЦ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3003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18.09.2026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marL="0" marR="0" lvl="0" indent="0" algn="l" fontAlgn="ctr"/>
                      <a:r>
                        <a:rPr sz="1000" b="0" i="0" u="none" strike="noStrike">
                          <a:solidFill>
                            <a:srgbClr val="000000"/>
                          </a:solidFill>
                          <a:latin typeface="Calibri"/>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tcPr>
                </a:tc>
              </a:tr>
            </a:tbl>
          </a:graphicData>
        </a:graphic>
      </p:graphicFrame>
      <p:pic>
        <p:nvPicPr>
          <p:cNvPr id="9" name="Cover" descr="Cover">
            <a:hlinkClick r:id="rId5" tooltip="Посмотреть в Витрине"/>
          </p:cNvPr>
          <p:cNvPicPr>
            <a:picLocks noChangeAspect="1"/>
          </p:cNvPicPr>
          <p:nvPr/>
        </p:nvPicPr>
        <p:blipFill>
          <a:blip r:embed="rId6"/>
          <a:stretch>
            <a:fillRect/>
          </a:stretch>
        </p:blipFill>
        <p:spPr>
          <a:xfrm>
            <a:off x="285750" y="1809750"/>
            <a:ext cx="2667000" cy="3590925"/>
          </a:xfrm>
          <a:prstGeom prst="rect">
            <a:avLst/>
          </a:prstGeom>
        </p:spPr>
      </p:pic>
      <p:sp>
        <p:nvSpPr>
          <p:cNvPr id="10" name="TextBox 9"/>
          <p:cNvSpPr txBox="1"/>
          <p:nvPr/>
        </p:nvSpPr>
        <p:spPr>
          <a:xfrm>
            <a:off x="3143250" y="1666875"/>
            <a:ext cx="5715000" cy="285750"/>
          </a:xfrm>
          <a:prstGeom prst="rect">
            <a:avLst/>
          </a:prstGeom>
        </p:spPr>
        <p:txBody>
          <a:bodyPr vertOverflow="overflow" horzOverflow="overflow" wrap="square" lIns="91440" tIns="45720" rIns="91440" bIns="45720" numCol="1" rtlCol="0">
            <a:spAutoFit/>
          </a:bodyPr>
          <a:lstStyle/>
          <a:p>
            <a:pPr marL="0" marR="0" lvl="0" indent="0" algn="l" fontAlgn="base"/>
            <a:r>
              <a:rPr sz="2400" b="1" i="0" u="none" strike="noStrike">
                <a:solidFill>
                  <a:srgbClr val="000000"/>
                </a:solidFill>
                <a:latin typeface="Calibri"/>
              </a:rPr>
              <a:t> «Первая энциклопедия малыша»</a:t>
            </a:r>
          </a:p>
        </p:txBody>
      </p:sp>
      <p:sp>
        <p:nvSpPr>
          <p:cNvPr id="11" name="TextBox 10"/>
          <p:cNvSpPr txBox="1"/>
          <p:nvPr/>
        </p:nvSpPr>
        <p:spPr>
          <a:xfrm>
            <a:off x="3238500" y="2476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должна быть в вашем магазине:</a:t>
            </a:r>
          </a:p>
        </p:txBody>
      </p:sp>
      <p:sp>
        <p:nvSpPr>
          <p:cNvPr id="12" name="TextBox 11"/>
          <p:cNvSpPr txBox="1"/>
          <p:nvPr/>
        </p:nvSpPr>
        <p:spPr>
          <a:xfrm>
            <a:off x="3238500" y="2809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1. Детская энциклопедия  понятный и востребованный продукт родители сразу видят в ней развитие, новые знания, подготовку к школе и интерес к чтению в одной покупке. 2. Книга закрывает базовый родительский запрос на полезный продукт, рассчитанный надолго. 3. Продавать книгу легко за счет сильных тем, которые сразу привлекают внимание животные, динозавры, транспорт, тело человека, материки и природные зоны. 4. Несколько тем в одной книге и премиальное оформ</a:t>
            </a:r>
          </a:p>
        </p:txBody>
      </p:sp>
      <p:sp>
        <p:nvSpPr>
          <p:cNvPr id="13" name="TextBox 12"/>
          <p:cNvSpPr txBox="1"/>
          <p:nvPr/>
        </p:nvSpPr>
        <p:spPr>
          <a:xfrm>
            <a:off x="3238500" y="4000500"/>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Почему будет интересна покупателю:</a:t>
            </a:r>
          </a:p>
        </p:txBody>
      </p:sp>
      <p:sp>
        <p:nvSpPr>
          <p:cNvPr id="14" name="TextBox 13"/>
          <p:cNvSpPr txBox="1"/>
          <p:nvPr/>
        </p:nvSpPr>
        <p:spPr>
          <a:xfrm>
            <a:off x="3238500" y="4333875"/>
            <a:ext cx="5905500" cy="11430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издании собраны самые интересные и востребованные у детей дошкольного возраста темы дикие и домашние животные, динозавры, техника, тело человека, материки Земли. Доступная форма, детализированные иллюстрации и увлекательная подача делают процесс усвоения знаний лёгким и интересным. Книга расширяет кругозор, тренирует внимание и способствует познавательной активности малыша. Отлично подойдет для занятий с ребенком дома и может использоваться в процессе п</a:t>
            </a:r>
          </a:p>
        </p:txBody>
      </p:sp>
      <p:sp>
        <p:nvSpPr>
          <p:cNvPr id="15" name="TextBox 14"/>
          <p:cNvSpPr txBox="1"/>
          <p:nvPr/>
        </p:nvSpPr>
        <p:spPr>
          <a:xfrm>
            <a:off x="3238500" y="5476875"/>
            <a:ext cx="590550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Аннотация:</a:t>
            </a:r>
          </a:p>
        </p:txBody>
      </p:sp>
      <p:sp>
        <p:nvSpPr>
          <p:cNvPr id="16" name="TextBox 15"/>
          <p:cNvSpPr txBox="1"/>
          <p:nvPr/>
        </p:nvSpPr>
        <p:spPr>
          <a:xfrm>
            <a:off x="3238500" y="5810250"/>
            <a:ext cx="5905500" cy="95250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a:solidFill>
                  <a:srgbClr val="000000"/>
                </a:solidFill>
                <a:latin typeface="Calibri"/>
              </a:rPr>
              <a:t>В издании собраны самые интересные и востребованные у детей дошкольного возраста темы дикие и домашние животные, динозавры, техника, тело человека, материки Земли. Доступная форма, детализированные иллюстрации и увлекательная подача делают процесс усвоения энциклопедических знаний лёгким и интересным. Кни... </a:t>
            </a:r>
            <a:r>
              <a:rPr sz="1000" b="0" i="1" u="none" strike="noStrike">
                <a:solidFill>
                  <a:srgbClr val="5C29E9"/>
                </a:solidFill>
                <a:latin typeface="Calibri"/>
                <a:hlinkClick r:id="rId5" tooltip="Посмотреть в Витрине"/>
              </a:rPr>
              <a:t>подробнее</a:t>
            </a:r>
          </a:p>
        </p:txBody>
      </p:sp>
      <p:sp>
        <p:nvSpPr>
          <p:cNvPr id="18" name="TextBox 17"/>
          <p:cNvSpPr txBox="1"/>
          <p:nvPr/>
        </p:nvSpPr>
        <p:spPr>
          <a:xfrm>
            <a:off x="0" y="5478420"/>
            <a:ext cx="3143250" cy="285750"/>
          </a:xfrm>
          <a:prstGeom prst="rect">
            <a:avLst/>
          </a:prstGeom>
          <a:solidFill>
            <a:srgbClr val="5C29E9"/>
          </a:solidFill>
          <a:effectLst>
            <a:outerShdw blurRad="47625" dist="28575" dir="5400000" algn="br" rotWithShape="0">
              <a:srgbClr val="000000">
                <a:alpha val="40000"/>
              </a:srgbClr>
            </a:outerShdw>
          </a:effectLst>
        </p:spPr>
        <p:txBody>
          <a:bodyPr vertOverflow="overflow" horzOverflow="overflow" wrap="square" lIns="91440" tIns="45720" rIns="91440" bIns="45720" numCol="1" rtlCol="0">
            <a:spAutoFit/>
          </a:bodyPr>
          <a:lstStyle/>
          <a:p>
            <a:pPr marL="0" marR="0" lvl="0" indent="0" algn="l" fontAlgn="base"/>
            <a:r>
              <a:rPr sz="1200" b="1" i="0" u="none" strike="noStrike">
                <a:solidFill>
                  <a:srgbClr val="FFFFFF"/>
                </a:solidFill>
                <a:latin typeface="Calibri"/>
              </a:rPr>
              <a:t>Примеры разворотов для цветных изданий:</a:t>
            </a:r>
          </a:p>
        </p:txBody>
      </p:sp>
      <p:sp>
        <p:nvSpPr>
          <p:cNvPr id="19" name="TextBox 18"/>
          <p:cNvSpPr txBox="1"/>
          <p:nvPr/>
        </p:nvSpPr>
        <p:spPr>
          <a:xfrm>
            <a:off x="0" y="5859420"/>
            <a:ext cx="3108325" cy="523220"/>
          </a:xfrm>
          <a:prstGeom prst="rect">
            <a:avLst/>
          </a:prstGeom>
        </p:spPr>
        <p:txBody>
          <a:bodyPr vertOverflow="overflow" horzOverflow="overflow" wrap="square" lIns="91440" tIns="45720" rIns="91440" bIns="45720" numCol="1" rtlCol="0">
            <a:spAutoFit/>
          </a:bodyPr>
          <a:lstStyle/>
          <a:p>
            <a:pPr marL="0" marR="0" lvl="0" indent="0" algn="l" fontAlgn="base"/>
            <a:r>
              <a:rPr sz="1000" b="0" i="0" u="none" strike="noStrike" dirty="0">
                <a:solidFill>
                  <a:srgbClr val="000000"/>
                </a:solidFill>
                <a:latin typeface="Calibri"/>
                <a:hlinkClick r:id="rId7" tooltip="Скачать или посмотреть"/>
              </a:rPr>
              <a:t>ITD000000001509882.pdf </a:t>
            </a:r>
            <a:r>
              <a:rPr dirty="0"/>
              <a:t/>
            </a:r>
            <a:br>
              <a:rPr dirty="0"/>
            </a:br>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31613</Words>
  <Application>Microsoft Office PowerPoint</Application>
  <PresentationFormat>Экран (4:3)</PresentationFormat>
  <Paragraphs>4459</Paragraphs>
  <Slides>183</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183</vt:i4>
      </vt:variant>
    </vt:vector>
  </HeadingPairs>
  <TitlesOfParts>
    <vt:vector size="186" baseType="lpstr">
      <vt:lpstr>Arial</vt:lpstr>
      <vt:lpstr>Calibri</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Фокусный ассортимент</dc:title>
  <dc:subject>Фокусный ассортимент. , 1791</dc:subject>
  <dc:creator>Unknown Creator</dc:creator>
  <cp:keywords>Фокусный ассортимент</cp:keywords>
  <dc:description>Фокусный ассортимент. , 1791</dc:description>
  <cp:lastModifiedBy>Бельченкова Анастасия Михайловна</cp:lastModifiedBy>
  <cp:revision>8</cp:revision>
  <dcterms:created xsi:type="dcterms:W3CDTF">2026-09-21T06:44:38Z</dcterms:created>
  <dcterms:modified xsi:type="dcterms:W3CDTF">2026-09-21T07:49:16Z</dcterms:modified>
  <cp:category/>
</cp:coreProperties>
</file>