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1" r:id="rId6"/>
    <p:sldId id="262" r:id="rId7"/>
    <p:sldId id="263" r:id="rId8"/>
    <p:sldId id="265" r:id="rId9"/>
    <p:sldId id="267" r:id="rId10"/>
    <p:sldId id="269" r:id="rId11"/>
    <p:sldId id="271" r:id="rId12"/>
    <p:sldId id="273" r:id="rId13"/>
    <p:sldId id="275" r:id="rId14"/>
    <p:sldId id="276" r:id="rId15"/>
    <p:sldId id="277" r:id="rId16"/>
    <p:sldId id="278" r:id="rId17"/>
    <p:sldId id="279" r:id="rId18"/>
    <p:sldId id="281" r:id="rId19"/>
    <p:sldId id="283" r:id="rId20"/>
    <p:sldId id="284" r:id="rId21"/>
    <p:sldId id="286" r:id="rId22"/>
    <p:sldId id="287" r:id="rId23"/>
    <p:sldId id="288" r:id="rId24"/>
    <p:sldId id="290" r:id="rId25"/>
    <p:sldId id="291" r:id="rId26"/>
    <p:sldId id="293" r:id="rId27"/>
    <p:sldId id="295" r:id="rId28"/>
    <p:sldId id="296" r:id="rId29"/>
    <p:sldId id="298" r:id="rId30"/>
    <p:sldId id="300" r:id="rId31"/>
    <p:sldId id="301" r:id="rId32"/>
    <p:sldId id="303" r:id="rId33"/>
    <p:sldId id="304" r:id="rId34"/>
    <p:sldId id="306" r:id="rId35"/>
    <p:sldId id="307" r:id="rId36"/>
    <p:sldId id="308" r:id="rId37"/>
    <p:sldId id="309" r:id="rId38"/>
    <p:sldId id="310" r:id="rId39"/>
    <p:sldId id="311" r:id="rId40"/>
    <p:sldId id="312" r:id="rId41"/>
    <p:sldId id="313" r:id="rId42"/>
    <p:sldId id="314" r:id="rId43"/>
    <p:sldId id="315" r:id="rId44"/>
    <p:sldId id="317" r:id="rId45"/>
    <p:sldId id="318" r:id="rId46"/>
    <p:sldId id="320" r:id="rId47"/>
    <p:sldId id="322" r:id="rId48"/>
    <p:sldId id="323" r:id="rId49"/>
    <p:sldId id="324" r:id="rId50"/>
    <p:sldId id="325" r:id="rId51"/>
    <p:sldId id="327" r:id="rId52"/>
    <p:sldId id="329" r:id="rId53"/>
    <p:sldId id="331" r:id="rId54"/>
    <p:sldId id="332" r:id="rId55"/>
    <p:sldId id="334" r:id="rId56"/>
    <p:sldId id="336" r:id="rId57"/>
    <p:sldId id="338" r:id="rId58"/>
    <p:sldId id="339" r:id="rId59"/>
    <p:sldId id="340" r:id="rId60"/>
    <p:sldId id="341" r:id="rId61"/>
    <p:sldId id="342" r:id="rId62"/>
    <p:sldId id="344" r:id="rId63"/>
    <p:sldId id="346" r:id="rId64"/>
    <p:sldId id="348" r:id="rId65"/>
    <p:sldId id="349" r:id="rId66"/>
    <p:sldId id="350" r:id="rId67"/>
    <p:sldId id="352" r:id="rId68"/>
    <p:sldId id="353" r:id="rId69"/>
    <p:sldId id="355" r:id="rId70"/>
    <p:sldId id="356" r:id="rId71"/>
    <p:sldId id="358" r:id="rId72"/>
    <p:sldId id="359" r:id="rId73"/>
    <p:sldId id="360" r:id="rId74"/>
    <p:sldId id="361" r:id="rId75"/>
    <p:sldId id="363" r:id="rId76"/>
    <p:sldId id="364" r:id="rId77"/>
    <p:sldId id="365" r:id="rId78"/>
    <p:sldId id="366" r:id="rId79"/>
    <p:sldId id="367" r:id="rId80"/>
    <p:sldId id="368" r:id="rId81"/>
    <p:sldId id="369" r:id="rId82"/>
    <p:sldId id="370" r:id="rId83"/>
    <p:sldId id="371" r:id="rId84"/>
    <p:sldId id="372" r:id="rId85"/>
    <p:sldId id="373" r:id="rId86"/>
    <p:sldId id="374" r:id="rId87"/>
    <p:sldId id="375" r:id="rId88"/>
    <p:sldId id="377" r:id="rId89"/>
    <p:sldId id="379" r:id="rId90"/>
    <p:sldId id="380" r:id="rId91"/>
    <p:sldId id="382" r:id="rId92"/>
    <p:sldId id="384" r:id="rId93"/>
    <p:sldId id="386" r:id="rId94"/>
    <p:sldId id="387" r:id="rId95"/>
    <p:sldId id="389" r:id="rId96"/>
    <p:sldId id="390" r:id="rId97"/>
    <p:sldId id="391" r:id="rId98"/>
    <p:sldId id="392" r:id="rId99"/>
    <p:sldId id="393" r:id="rId100"/>
    <p:sldId id="394" r:id="rId101"/>
    <p:sldId id="395" r:id="rId102"/>
    <p:sldId id="396" r:id="rId103"/>
    <p:sldId id="397" r:id="rId104"/>
    <p:sldId id="399" r:id="rId105"/>
    <p:sldId id="400" r:id="rId106"/>
    <p:sldId id="401" r:id="rId107"/>
    <p:sldId id="402" r:id="rId108"/>
    <p:sldId id="403" r:id="rId109"/>
    <p:sldId id="404" r:id="rId110"/>
    <p:sldId id="406" r:id="rId111"/>
    <p:sldId id="408" r:id="rId112"/>
    <p:sldId id="410" r:id="rId113"/>
    <p:sldId id="412" r:id="rId114"/>
    <p:sldId id="414" r:id="rId115"/>
    <p:sldId id="415" r:id="rId116"/>
    <p:sldId id="417" r:id="rId117"/>
    <p:sldId id="418" r:id="rId118"/>
    <p:sldId id="419" r:id="rId119"/>
    <p:sldId id="420" r:id="rId120"/>
    <p:sldId id="421" r:id="rId121"/>
    <p:sldId id="422" r:id="rId122"/>
    <p:sldId id="423" r:id="rId123"/>
    <p:sldId id="424" r:id="rId124"/>
    <p:sldId id="425" r:id="rId125"/>
    <p:sldId id="426" r:id="rId126"/>
    <p:sldId id="427" r:id="rId127"/>
    <p:sldId id="428" r:id="rId128"/>
    <p:sldId id="429" r:id="rId129"/>
    <p:sldId id="430" r:id="rId130"/>
    <p:sldId id="431" r:id="rId131"/>
    <p:sldId id="432" r:id="rId1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6" d="100"/>
          <a:sy n="96" d="100"/>
        </p:scale>
        <p:origin x="-1056" y="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p>
            <a:fld id="{6F0DA8BB-0D18-469F-8022-DD923457DE3A}" type="datetimeFigureOut">
              <a:rPr lang="nl-BE" smtClean="0"/>
              <a:t>24/02/2026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smtClean="0"/>
              <a:t>‹#›</a:t>
            </a:fld>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smtClean="0"/>
              <a:t>24/02/2026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smtClean="0"/>
              <a:t>‹#›</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smtClean="0"/>
              <a:t>24/02/2026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smtClean="0"/>
              <a:t>‹#›</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smtClean="0"/>
              <a:t>24/02/2026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smtClean="0"/>
              <a:t>‹#›</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0DA8BB-0D18-469F-8022-DD923457DE3A}" type="datetimeFigureOut">
              <a:rPr lang="nl-BE" smtClean="0"/>
              <a:t>24/02/2026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smtClean="0"/>
              <a:t>‹#›</a:t>
            </a:fld>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p>
            <a:fld id="{6F0DA8BB-0D18-469F-8022-DD923457DE3A}" type="datetimeFigureOut">
              <a:rPr lang="nl-BE" smtClean="0"/>
              <a:t>24/02/2026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smtClean="0"/>
              <a:t>‹#›</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p>
            <a:fld id="{6F0DA8BB-0D18-469F-8022-DD923457DE3A}" type="datetimeFigureOut">
              <a:rPr lang="nl-BE" smtClean="0"/>
              <a:t>24/02/2026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B5274F97-0F13-42E5-9A1D-07478243785D}" type="slidenum">
              <a:rPr lang="nl-BE" smtClean="0"/>
              <a:t>‹#›</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p>
            <a:fld id="{6F0DA8BB-0D18-469F-8022-DD923457DE3A}" type="datetimeFigureOut">
              <a:rPr lang="nl-BE" smtClean="0"/>
              <a:t>24/02/2026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B5274F97-0F13-42E5-9A1D-07478243785D}" type="slidenum">
              <a:rPr lang="nl-BE" smtClean="0"/>
              <a:t>‹#›</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DA8BB-0D18-469F-8022-DD923457DE3A}" type="datetimeFigureOut">
              <a:rPr lang="nl-BE" smtClean="0"/>
              <a:t>24/02/2026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5274F97-0F13-42E5-9A1D-07478243785D}" type="slidenum">
              <a:rPr lang="nl-BE" smtClean="0"/>
              <a:t>‹#›</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smtClean="0"/>
              <a:t>24/02/2026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smtClean="0"/>
              <a:t>‹#›</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smtClean="0"/>
              <a:t>24/02/2026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smtClean="0"/>
              <a:t>‹#›</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30DBB-9FD5-43E7-88F1-55A569E9525E}" type="datetimeFigureOut">
              <a:rPr lang="nl-BE" smtClean="0"/>
              <a:t>24/02/2026</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36665-E7E9-4861-9ADF-F11A47CBAD79}" type="slidenum">
              <a:rPr lang="nl-BE" smtClean="0"/>
              <a:t>‹#›</a:t>
            </a:fld>
            <a:endParaRPr 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hyperlink" Target="https://vitrina.eksmo.ru/catalog/ITD000000001470676/"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hyperlink" Target="https://vitrina.eksmo.ru/catalog/ITD000000001449247/" TargetMode="Externa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hyperlink" Target="https://cdn.eksmo.ru/v2/MIF00050092/PDF/MIF00050092.pdf" TargetMode="External"/><Relationship Id="rId5" Type="http://schemas.openxmlformats.org/officeDocument/2006/relationships/image" Target="../media/image76.png"/><Relationship Id="rId4" Type="http://schemas.openxmlformats.org/officeDocument/2006/relationships/hyperlink" Target="https://vitrina.eksmo.ru/catalog/MIF00050092/"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hyperlink" Target="https://vitrina.eksmo.ru/catalog/ITD000000001310763/" TargetMode="External"/><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hyperlink" Target="https://vitrina.eksmo.ru/catalog/ITD000000001465369/" TargetMode="External"/><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2" Type="http://schemas.openxmlformats.org/officeDocument/2006/relationships/hyperlink" Target="https://vitrina.eksmo.ru/catalog/ITD000000001465369/"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hyperlink" Target="https://cdn.eksmo.ru/v2/MIF00049810/PDF/MIF00049810.pdf" TargetMode="External"/><Relationship Id="rId5" Type="http://schemas.openxmlformats.org/officeDocument/2006/relationships/image" Target="../media/image78.png"/><Relationship Id="rId4" Type="http://schemas.openxmlformats.org/officeDocument/2006/relationships/hyperlink" Target="https://vitrina.eksmo.ru/catalog/MIF0004981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hyperlink" Target="https://vitrina.eksmo.ru/catalog/MIF00049754/"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hyperlink" Target="https://vitrina.eksmo.ru/catalog/MIF00050108/"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hyperlink" Target="https://cdn.eksmo.ru/v2/MIF00049473/PDF/MIF00049473.pdf" TargetMode="External"/><Relationship Id="rId5" Type="http://schemas.openxmlformats.org/officeDocument/2006/relationships/image" Target="../media/image81.jpg"/><Relationship Id="rId4" Type="http://schemas.openxmlformats.org/officeDocument/2006/relationships/hyperlink" Target="https://vitrina.eksmo.ru/catalog/MIF00049473/"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hyperlink" Target="https://vitrina.eksmo.ru/catalog/ITD000000001449864/" TargetMode="External"/><Relationship Id="rId4" Type="http://schemas.openxmlformats.org/officeDocument/2006/relationships/image" Target="../media/image4.png"/></Relationships>
</file>

<file path=ppt/slides/_rels/slide1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84.jpg"/><Relationship Id="rId5" Type="http://schemas.openxmlformats.org/officeDocument/2006/relationships/hyperlink" Target="https://vitrina.eksmo.ru/catalog/ITD000000001449859/" TargetMode="External"/><Relationship Id="rId4" Type="http://schemas.openxmlformats.org/officeDocument/2006/relationships/image" Target="../media/image4.png"/></Relationships>
</file>

<file path=ppt/slides/_rels/slide1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hyperlink" Target="https://vitrina.eksmo.ru/catalog/ITD000000001449860/" TargetMode="External"/><Relationship Id="rId4" Type="http://schemas.openxmlformats.org/officeDocument/2006/relationships/image" Target="../media/image4.png"/></Relationships>
</file>

<file path=ppt/slides/_rels/slide1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86.jpg"/><Relationship Id="rId5" Type="http://schemas.openxmlformats.org/officeDocument/2006/relationships/hyperlink" Target="https://vitrina.eksmo.ru/catalog/ITD000000001449861/" TargetMode="Externa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hyperlink" Target="https://vitrina.eksmo.ru/catalog/MIF00049795/"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87.jpg"/><Relationship Id="rId5" Type="http://schemas.openxmlformats.org/officeDocument/2006/relationships/hyperlink" Target="https://vitrina.eksmo.ru/catalog/ITD000000001449862/" TargetMode="External"/><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hyperlink" Target="https://vitrina.eksmo.ru/catalog/ITD000000001449863/" TargetMode="External"/><Relationship Id="rId4" Type="http://schemas.openxmlformats.org/officeDocument/2006/relationships/image" Target="../media/image4.png"/></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hyperlink" Target="https://vitrina.eksmo.ru/catalog/ITD000000001463527/" TargetMode="External"/><Relationship Id="rId4" Type="http://schemas.openxmlformats.org/officeDocument/2006/relationships/image" Target="../media/image4.png"/></Relationships>
</file>

<file path=ppt/slides/_rels/slide1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hyperlink" Target="https://vitrina.eksmo.ru/catalog/ITD000000001463503/" TargetMode="External"/><Relationship Id="rId4" Type="http://schemas.openxmlformats.org/officeDocument/2006/relationships/image" Target="../media/image4.png"/></Relationships>
</file>

<file path=ppt/slides/_rels/slide1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1.jpg"/><Relationship Id="rId5" Type="http://schemas.openxmlformats.org/officeDocument/2006/relationships/hyperlink" Target="https://vitrina.eksmo.ru/catalog/ITD000000001463522/" TargetMode="External"/><Relationship Id="rId4" Type="http://schemas.openxmlformats.org/officeDocument/2006/relationships/image" Target="../media/image4.png"/></Relationships>
</file>

<file path=ppt/slides/_rels/slide1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92.jpg"/><Relationship Id="rId5" Type="http://schemas.openxmlformats.org/officeDocument/2006/relationships/hyperlink" Target="https://vitrina.eksmo.ru/catalog/ITD000000001441985/" TargetMode="External"/><Relationship Id="rId4" Type="http://schemas.openxmlformats.org/officeDocument/2006/relationships/image" Target="../media/image4.png"/></Relationships>
</file>

<file path=ppt/slides/_rels/slide1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hyperlink" Target="https://vitrina.eksmo.ru/catalog/ITD000000001441981/" TargetMode="External"/><Relationship Id="rId4" Type="http://schemas.openxmlformats.org/officeDocument/2006/relationships/image" Target="../media/image4.png"/></Relationships>
</file>

<file path=ppt/slides/_rels/slide1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hyperlink" Target="https://vitrina.eksmo.ru/catalog/ITD000000001441995/" TargetMode="External"/><Relationship Id="rId4" Type="http://schemas.openxmlformats.org/officeDocument/2006/relationships/image" Target="../media/image4.png"/></Relationships>
</file>

<file path=ppt/slides/_rels/slide1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5.jpg"/><Relationship Id="rId5" Type="http://schemas.openxmlformats.org/officeDocument/2006/relationships/hyperlink" Target="https://vitrina.eksmo.ru/catalog/ITD000000001092542/" TargetMode="External"/><Relationship Id="rId4" Type="http://schemas.openxmlformats.org/officeDocument/2006/relationships/image" Target="../media/image4.png"/></Relationships>
</file>

<file path=ppt/slides/_rels/slide1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6.jpg"/><Relationship Id="rId5" Type="http://schemas.openxmlformats.org/officeDocument/2006/relationships/hyperlink" Target="https://vitrina.eksmo.ru/catalog/ITD000000001353436/"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hyperlink" Target="https://vitrina.eksmo.ru/catalog/ITD000000001447615/" TargetMode="External"/><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hyperlink" Target="https://vitrina.eksmo.ru/catalog/ITD000000001353433/" TargetMode="External"/><Relationship Id="rId4" Type="http://schemas.openxmlformats.org/officeDocument/2006/relationships/image" Target="../media/image4.png"/></Relationships>
</file>

<file path=ppt/slides/_rels/slide1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8.jpg"/><Relationship Id="rId5" Type="http://schemas.openxmlformats.org/officeDocument/2006/relationships/hyperlink" Target="https://vitrina.eksmo.ru/catalog/ITD000000001092570/"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hyperlink" Target="https://cdn.eksmo.ru/v2/ITD000000001447615/PDF/ITD000000001447615.pdf" TargetMode="External"/><Relationship Id="rId2" Type="http://schemas.openxmlformats.org/officeDocument/2006/relationships/hyperlink" Target="https://vitrina.eksmo.ru/catalog/ITD000000001447615/"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hyperlink" Target="https://vitrina.eksmo.ru/catalog/ITD000000001455147/"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hyperlink" Target="https://vitrina.eksmo.ru/catalog/ITD000000001408651/" TargetMode="Externa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hyperlink" Target="https://vitrina.eksmo.ru/catalog/ITD000000001386646/" TargetMode="Externa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hyperlink" Target="https://vitrina.eksmo.ru/catalog/ITD000000001439980/" TargetMode="Externa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hyperlink" Target="https://vitrina.eksmo.ru/catalog/ITD000000001417613/"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hyperlink" Target="https://vitrina.eksmo.ru/catalog/ITD000000001469187/"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hyperlink" Target="https://vitrina.eksmo.ru/catalog/ITD000000001455027/"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hyperlink" Target="https://vitrina.eksmo.ru/catalog/ITD000000001471520/" TargetMode="Externa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hyperlink" Target="https://vitrina.eksmo.ru/catalog/ITD000000001442594/"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hyperlink" Target="https://vitrina.eksmo.ru/catalog/ITD000000001442303/" TargetMode="Externa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cdn.eksmo.ru/v2/ITD000000001429807/PDF/ITD000000001429807.pdf" TargetMode="External"/><Relationship Id="rId5" Type="http://schemas.openxmlformats.org/officeDocument/2006/relationships/image" Target="../media/image20.jpg"/><Relationship Id="rId4" Type="http://schemas.openxmlformats.org/officeDocument/2006/relationships/hyperlink" Target="https://vitrina.eksmo.ru/catalog/ITD000000001429807/"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hyperlink" Target="https://vitrina.eksmo.ru/catalog/ITD000000001473104/" TargetMode="Externa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hyperlink" Target="https://vitrina.eksmo.ru/catalog/ITD00000000130642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hyperlink" Target="https://vitrina.eksmo.ru/catalog/ITD000000001455153/"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hyperlink" Target="https://vitrina.eksmo.ru/catalog/ITD000000001455321/"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hyperlink" Target="https://vitrina.eksmo.ru/catalog/ITD000000001465464/" TargetMode="Externa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hyperlink" Target="https://vitrina.eksmo.ru/catalog/ITD00000000147538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hyperlink" Target="https://vitrina.eksmo.ru/catalog/ITD000000001451340/" TargetMode="Externa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hyperlink" Target="https://vitrina.eksmo.ru/catalog/ITD000000001414302/" TargetMode="Externa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hyperlink" Target="https://cdn.eksmo.ru/v2/ITD000000001414302/PDF/ITD000000001414302.pdf"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hyperlink" Target="https://vitrina.eksmo.ru/catalog/ITD000000001376564/" TargetMode="Externa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hyperlink" Target="https://cdn.eksmo.ru/v2/ITD000000001376564/PDF/ITD000000001376564.pdf"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hyperlink" Target="https://vitrina.eksmo.ru/catalog/ITD000000001457786/" TargetMode="Externa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2" Type="http://schemas.openxmlformats.org/officeDocument/2006/relationships/hyperlink" Target="https://vitrina.eksmo.ru/catalog/ITD000000001457786/"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hyperlink" Target="https://vitrina.eksmo.ru/catalog/ITD000000001449912/"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hyperlink" Target="https://vitrina.eksmo.ru/catalog/ITD000000001469188/"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s://vitrina.eksmo.ru/catalog/ITD000000001469188/"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hyperlink" Target="https://vitrina.eksmo.ru/catalog/ITD000000001463832/" TargetMode="Externa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cdn.eksmo.ru/v2/ITD000000000912813/PDF/ITD000000000912813.pdf" TargetMode="External"/><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hyperlink" Target="https://vitrina.eksmo.ru/catalog/ITD000000000912813/" TargetMode="Externa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hyperlink" Target="https://vitrina.eksmo.ru/catalog/ITD000000001471019/" TargetMode="Externa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hyperlink" Target="https://vitrina.eksmo.ru/catalog/MIF00049472/"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hyperlink" Target="https://vitrina.eksmo.ru/catalog/MIF00040486/"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hyperlink" Target="https://vitrina.eksmo.ru/catalog/ITD000000001432922/" TargetMode="Externa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hyperlink" Target="https://vitrina.eksmo.ru/catalog/ITD000000001478878/"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hyperlink" Target="https://vitrina.eksmo.ru/catalog/ITD000000001465089/"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hyperlink" Target="https://vitrina.eksmo.ru/catalog/ITD000000001455317/"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hyperlink" Target="https://vitrina.eksmo.ru/catalog/MIF00049567/"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hyperlink" Target="https://vitrina.eksmo.ru/catalog/ITD000000001473694/" TargetMode="Externa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hyperlink" Target="https://vitrina.eksmo.ru/catalog/ITD000000001434465/"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cdn.eksmo.ru/v2/ITD000000001449207/PDF/ITD000000001449207.pdf" TargetMode="External"/><Relationship Id="rId5" Type="http://schemas.openxmlformats.org/officeDocument/2006/relationships/image" Target="../media/image44.jpg"/><Relationship Id="rId4" Type="http://schemas.openxmlformats.org/officeDocument/2006/relationships/hyperlink" Target="https://vitrina.eksmo.ru/catalog/ITD000000001449207/"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cdn.eksmo.ru/v2/ITD000000001405470/PDF/ITD000000001405470.pdf" TargetMode="External"/><Relationship Id="rId5" Type="http://schemas.openxmlformats.org/officeDocument/2006/relationships/image" Target="../media/image45.jpg"/><Relationship Id="rId4" Type="http://schemas.openxmlformats.org/officeDocument/2006/relationships/hyperlink" Target="https://vitrina.eksmo.ru/catalog/ITD000000001405470/"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hyperlink" Target="https://vitrina.eksmo.ru/catalog/ITD000000001102748/" TargetMode="Externa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hyperlink" Target="https://vitrina.eksmo.ru/catalog/ITD000000001470322/"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hyperlink" Target="https://vitrina.eksmo.ru/catalog/ITD000000001470295/" TargetMode="Externa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hyperlink" Target="https://vitrina.eksmo.ru/catalog/MIF00049720/"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hyperlink" Target="https://vitrina.eksmo.ru/catalog/ITD000000001470290/" TargetMode="Externa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vitrina.eksmo.ru/catalog/ITD000000001469918/"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hyperlink" Target="https://vitrina.eksmo.ru/catalog/MIF00049541/" TargetMode="External"/></Relationships>
</file>

<file path=ppt/slides/_rels/slide65.xml.rels><?xml version="1.0" encoding="UTF-8" standalone="yes"?>
<Relationships xmlns="http://schemas.openxmlformats.org/package/2006/relationships"><Relationship Id="rId2" Type="http://schemas.openxmlformats.org/officeDocument/2006/relationships/hyperlink" Target="https://cdn.eksmo.ru/v2/MIF00049541/PDF/MIF00049541.pdf"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hyperlink" Target="https://vitrina.eksmo.ru/catalog/MIF00049568/"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hyperlink" Target="https://vitrina.eksmo.ru/catalog/ITD000000001470935/" TargetMode="Externa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hyperlink" Target="https://vitrina.eksmo.ru/catalog/ITD000000001463383/" TargetMode="Externa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hyperlink" Target="https://vitrina.eksmo.ru/catalog/ITD000000001462486/"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cdn.eksmo.ru/v2/MIF00049804/PDF/MIF00049804.pdf" TargetMode="External"/><Relationship Id="rId5" Type="http://schemas.openxmlformats.org/officeDocument/2006/relationships/image" Target="../media/image56.png"/><Relationship Id="rId4" Type="http://schemas.openxmlformats.org/officeDocument/2006/relationships/hyperlink" Target="https://vitrina.eksmo.ru/catalog/MIF00049804/"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hyperlink" Target="https://vitrina.eksmo.ru/catalog/ITD000000001427410/" TargetMode="Externa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hyperlink" Target="https://vitrina.eksmo.ru/catalog/ITD000000001422598/" TargetMode="Externa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hyperlink" Target="https://cdn.eksmo.ru/v2/ITD000000001422598/PDF/ITD000000001422598.pdf" TargetMode="External"/><Relationship Id="rId2" Type="http://schemas.openxmlformats.org/officeDocument/2006/relationships/hyperlink" Target="https://vitrina.eksmo.ru/catalog/ITD000000001422598/"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cdn.eksmo.ru/v2/ITD000000001402015/PDF/ITD000000001402015.pdf" TargetMode="External"/><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hyperlink" Target="https://vitrina.eksmo.ru/catalog/ITD000000001402015/" TargetMode="Externa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hyperlink" Target="https://vitrina.eksmo.ru/catalog/ITD000000001441098/" TargetMode="Externa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hyperlink" Target="https://vitrina.eksmo.ru/catalog/ITD000000001441507/" TargetMode="External"/></Relationships>
</file>

<file path=ppt/slides/_rels/slide77.xml.rels><?xml version="1.0" encoding="UTF-8" standalone="yes"?>
<Relationships xmlns="http://schemas.openxmlformats.org/package/2006/relationships"><Relationship Id="rId2" Type="http://schemas.openxmlformats.org/officeDocument/2006/relationships/hyperlink" Target="https://vitrina.eksmo.ru/catalog/ITD000000001441507/"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hyperlink" Target="https://vitrina.eksmo.ru/catalog/MIF00049542/" TargetMode="External"/></Relationships>
</file>

<file path=ppt/slides/_rels/slide79.xml.rels><?xml version="1.0" encoding="UTF-8" standalone="yes"?>
<Relationships xmlns="http://schemas.openxmlformats.org/package/2006/relationships"><Relationship Id="rId2" Type="http://schemas.openxmlformats.org/officeDocument/2006/relationships/hyperlink" Target="https://cdn.eksmo.ru/v2/MIF00049542/PDF/MIF00049542.pdf"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hyperlink" Target="https://vitrina.eksmo.ru/catalog/MIF00048664/" TargetMode="External"/></Relationships>
</file>

<file path=ppt/slides/_rels/slide81.xml.rels><?xml version="1.0" encoding="UTF-8" standalone="yes"?>
<Relationships xmlns="http://schemas.openxmlformats.org/package/2006/relationships"><Relationship Id="rId2" Type="http://schemas.openxmlformats.org/officeDocument/2006/relationships/hyperlink" Target="https://cdn.eksmo.ru/v2/MIF00048664/PDF/MIF00048664.pdf"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hyperlink" Target="https://vitrina.eksmo.ru/catalog/ITD000000001470421/" TargetMode="Externa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hyperlink" Target="https://vitrina.eksmo.ru/catalog/ITD000000001473495/"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cdn.eksmo.ru/v2/ITD000000001473495/PDF/ITD000000001473495.pdf" TargetMode="External"/><Relationship Id="rId2" Type="http://schemas.openxmlformats.org/officeDocument/2006/relationships/hyperlink" Target="https://vitrina.eksmo.ru/catalog/ITD000000001473495/"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hyperlink" Target="https://vitrina.eksmo.ru/catalog/ITD000000001436166/"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hyperlink" Target="https://cdn.eksmo.ru/v2/ITD000000001445668/PDF/ITD000000001445668.pdf" TargetMode="External"/><Relationship Id="rId5" Type="http://schemas.openxmlformats.org/officeDocument/2006/relationships/hyperlink" Target="https://vitrina.eksmo.ru/catalog/ITD000000001445668/" TargetMode="External"/><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s://cdn.eksmo.ru/v2/ITD000000001435518/PDF/ITD000000001435518.pdf" TargetMode="External"/><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hyperlink" Target="https://vitrina.eksmo.ru/catalog/ITD000000001435518/" TargetMode="External"/><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hyperlink" Target="https://vitrina.eksmo.ru/catalog/MIF00049594/"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hyperlink" Target="https://vitrina.eksmo.ru/catalog/MIF00048461/"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hyperlink" Target="https://vitrina.eksmo.ru/catalog/ITD000000001442323/" TargetMode="External"/><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hyperlink" Target="https://cdn.eksmo.ru/v2/ITD000000001463622/PDF/ITD000000001463622.pdf" TargetMode="External"/><Relationship Id="rId5" Type="http://schemas.openxmlformats.org/officeDocument/2006/relationships/hyperlink" Target="https://vitrina.eksmo.ru/catalog/ITD000000001463622/" TargetMode="External"/><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hyperlink" Target="https://vitrina.eksmo.ru/catalog/ITD000000001469358/" TargetMode="External"/></Relationships>
</file>

<file path=ppt/slides/_rels/slide96.xml.rels><?xml version="1.0" encoding="UTF-8" standalone="yes"?>
<Relationships xmlns="http://schemas.openxmlformats.org/package/2006/relationships"><Relationship Id="rId2" Type="http://schemas.openxmlformats.org/officeDocument/2006/relationships/hyperlink" Target="https://vitrina.eksmo.ru/catalog/ITD000000001469358/" TargetMode="Externa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3.jpg"/><Relationship Id="rId4" Type="http://schemas.openxmlformats.org/officeDocument/2006/relationships/hyperlink" Target="https://vitrina.eksmo.ru/catalog/ITD000000001469190/" TargetMode="External"/></Relationships>
</file>

<file path=ppt/slides/_rels/slide98.xml.rels><?xml version="1.0" encoding="UTF-8" standalone="yes"?>
<Relationships xmlns="http://schemas.openxmlformats.org/package/2006/relationships"><Relationship Id="rId2" Type="http://schemas.openxmlformats.org/officeDocument/2006/relationships/hyperlink" Target="https://vitrina.eksmo.ru/catalog/ITD000000001469190/" TargetMode="Externa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4.jpg"/><Relationship Id="rId4" Type="http://schemas.openxmlformats.org/officeDocument/2006/relationships/hyperlink" Target="https://vitrina.eksmo.ru/catalog/ITD00000000147067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G Image" descr="BG Image"/>
          <p:cNvPicPr>
            <a:picLocks noChangeAspect="1"/>
          </p:cNvPicPr>
          <p:nvPr/>
        </p:nvPicPr>
        <p:blipFill>
          <a:blip r:embed="rId2"/>
          <a:stretch>
            <a:fillRect/>
          </a:stretch>
        </p:blipFill>
        <p:spPr>
          <a:xfrm>
            <a:off x="0" y="0"/>
            <a:ext cx="8867775" cy="6867525"/>
          </a:xfrm>
          <a:prstGeom prst="rect">
            <a:avLst/>
          </a:prstGeom>
        </p:spPr>
      </p:pic>
      <p:sp>
        <p:nvSpPr>
          <p:cNvPr id="2" name="TextBox 1"/>
          <p:cNvSpPr txBox="1"/>
          <p:nvPr/>
        </p:nvSpPr>
        <p:spPr>
          <a:xfrm>
            <a:off x="0" y="4000500"/>
            <a:ext cx="2952750" cy="952500"/>
          </a:xfrm>
          <a:prstGeom prst="rect">
            <a:avLst/>
          </a:prstGeom>
          <a:solidFill>
            <a:srgbClr val="FFFFFF"/>
          </a:solidFill>
        </p:spPr>
        <p:txBody>
          <a:bodyPr vertOverflow="overflow" horzOverflow="overflow" wrap="square" lIns="91440" tIns="45720" rIns="91440" bIns="45720" numCol="1" rtlCol="0">
            <a:spAutoFit/>
          </a:bodyPr>
          <a:lstStyle/>
          <a:p>
            <a:pPr marL="0" marR="0" lvl="0" indent="0" algn="l" fontAlgn="base"/>
            <a:r>
              <a:rPr sz="2800" b="1" i="0" u="none" strike="noStrike">
                <a:solidFill>
                  <a:srgbClr val="CA0041"/>
                </a:solidFill>
                <a:latin typeface="Calibri"/>
              </a:rPr>
              <a:t>Март</a:t>
            </a:r>
            <a:r>
              <a:t/>
            </a:r>
            <a:br/>
            <a:r>
              <a:rPr sz="2800" b="0" i="0" u="none" strike="noStrike">
                <a:solidFill>
                  <a:srgbClr val="CA0041"/>
                </a:solidFill>
                <a:latin typeface="Calibri"/>
              </a:rPr>
              <a:t>2026</a:t>
            </a:r>
          </a:p>
        </p:txBody>
      </p:sp>
      <p:sp>
        <p:nvSpPr>
          <p:cNvPr id="3" name="TextBox 2"/>
          <p:cNvSpPr txBox="1"/>
          <p:nvPr/>
        </p:nvSpPr>
        <p:spPr>
          <a:xfrm>
            <a:off x="0" y="2428875"/>
            <a:ext cx="3238500" cy="2286000"/>
          </a:xfrm>
          <a:prstGeom prst="rect">
            <a:avLst/>
          </a:prstGeom>
        </p:spPr>
        <p:txBody>
          <a:bodyPr vertOverflow="overflow" horzOverflow="overflow" wrap="square" lIns="91440" tIns="45720" rIns="91440" bIns="45720" numCol="1" rtlCol="0">
            <a:spAutoFit/>
          </a:bodyPr>
          <a:lstStyle/>
          <a:p>
            <a:pPr marL="0" marR="0" lvl="0" indent="0" algn="l" fontAlgn="base"/>
            <a:r>
              <a:rPr sz="4000" b="1" i="0" u="none" strike="noStrike">
                <a:solidFill>
                  <a:srgbClr val="CA0041"/>
                </a:solidFill>
                <a:latin typeface="Calibri"/>
              </a:rPr>
              <a:t>Фокусный</a:t>
            </a:r>
            <a:r>
              <a:t/>
            </a:r>
            <a:br/>
            <a:r>
              <a:rPr sz="4000" b="1" i="0" u="none" strike="noStrike">
                <a:solidFill>
                  <a:srgbClr val="CA0041"/>
                </a:solidFill>
                <a:latin typeface="Calibri"/>
              </a:rPr>
              <a:t>ассортимент</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33375" y="333375"/>
          <a:ext cx="8534400" cy="350139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Серия</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Автор</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Название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Марина Мелия. Простые правила мудрых родителей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Марина Мелия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Наши бедные богатые дети. Как исправлять ошибки воспитания (3-е издание, обновленное)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978-5-04-112930-9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Невозможно устоять. Горячие романы Авы Хоуп (покет с клапанами)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Ава Хоуп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Феномен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978-5-04-231856-6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Невозможно устоять. Горячие романы Селины Аллен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Селина Аллен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Свет в ее глазах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978-5-04-233086-5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03.02.2026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Несказки Алёны Селютиной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 леса у нас тихие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978-5-00250-868-6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29.01.2026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Окно в Россию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Настасья Реньжина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Последний паром Заболотья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978-5-04-231846-7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07.02.2026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Охотники за мирами. Бестселлеры Лии Арден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Лия Арден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Во главе обмана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978-5-04-231763-7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19.02.2026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3069760542"/>
              </p:ext>
            </p:extLst>
          </p:nvPr>
        </p:nvGraphicFramePr>
        <p:xfrm>
          <a:off x="333375" y="3834765"/>
          <a:ext cx="8534400" cy="274320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Просто</a:t>
                      </a:r>
                      <a:r>
                        <a:rPr sz="1000" b="0" i="0" u="none" strike="noStrike" dirty="0">
                          <a:solidFill>
                            <a:srgbClr val="000000"/>
                          </a:solidFill>
                          <a:latin typeface="Calibri"/>
                        </a:rPr>
                        <a:t> о </a:t>
                      </a:r>
                      <a:r>
                        <a:rPr sz="1000" b="0" i="0" u="none" strike="noStrike" dirty="0" err="1">
                          <a:solidFill>
                            <a:srgbClr val="000000"/>
                          </a:solidFill>
                          <a:latin typeface="Calibri"/>
                        </a:rPr>
                        <a:t>важном</a:t>
                      </a:r>
                      <a:r>
                        <a:rPr sz="1000" b="0" i="0" u="none" strike="noStrike" dirty="0">
                          <a:solidFill>
                            <a:srgbClr val="000000"/>
                          </a:solidFill>
                          <a:latin typeface="Calibri"/>
                        </a:rPr>
                        <a:t>. </a:t>
                      </a:r>
                      <a:r>
                        <a:rPr sz="1000" b="0" i="0" u="none" strike="noStrike" dirty="0" err="1">
                          <a:solidFill>
                            <a:srgbClr val="000000"/>
                          </a:solidFill>
                          <a:latin typeface="Calibri"/>
                        </a:rPr>
                        <a:t>Безопасность</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Просто о важном. Безопасность с Мирой и Гошей в городе и на природе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978-5-00250-857-0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72x90/16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28.01.2026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Романы МИФ. Прекрасные мгновения жизни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Книжная деревушка в Шотландии. Весна перемен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978-5-00250-807-5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Святые Грешники. Бестселлеры Л. Дж. Шэн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Л. Дж. Шэн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Искренне</a:t>
                      </a:r>
                      <a:r>
                        <a:rPr sz="1000" b="0" i="0" u="none" strike="noStrike" dirty="0">
                          <a:solidFill>
                            <a:srgbClr val="000000"/>
                          </a:solidFill>
                          <a:latin typeface="Calibri"/>
                        </a:rPr>
                        <a:t>. </a:t>
                      </a:r>
                      <a:r>
                        <a:rPr sz="1000" b="0" i="0" u="none" strike="noStrike" dirty="0" err="1">
                          <a:solidFill>
                            <a:srgbClr val="000000"/>
                          </a:solidFill>
                          <a:latin typeface="Calibri"/>
                        </a:rPr>
                        <a:t>Безумно</a:t>
                      </a:r>
                      <a:r>
                        <a:rPr sz="1000" b="0" i="0" u="none" strike="noStrike" dirty="0">
                          <a:solidFill>
                            <a:srgbClr val="000000"/>
                          </a:solidFill>
                          <a:latin typeface="Calibri"/>
                        </a:rPr>
                        <a:t>. </a:t>
                      </a:r>
                      <a:r>
                        <a:rPr sz="1000" b="0" i="0" u="none" strike="noStrike" dirty="0" err="1">
                          <a:solidFill>
                            <a:srgbClr val="000000"/>
                          </a:solidFill>
                          <a:latin typeface="Calibri"/>
                        </a:rPr>
                        <a:t>Навсегда</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978-5-04-232212-9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11.02.2026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Смерть в пионерском галстуке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Ольга Кудрявцева, Елена Булганова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Пионеры</a:t>
                      </a:r>
                      <a:r>
                        <a:rPr sz="1000" b="0" i="0" u="none" strike="noStrike" dirty="0">
                          <a:solidFill>
                            <a:srgbClr val="000000"/>
                          </a:solidFill>
                          <a:latin typeface="Calibri"/>
                        </a:rPr>
                        <a:t> </a:t>
                      </a:r>
                      <a:r>
                        <a:rPr sz="1000" b="0" i="0" u="none" strike="noStrike" dirty="0" err="1">
                          <a:solidFill>
                            <a:srgbClr val="000000"/>
                          </a:solidFill>
                          <a:latin typeface="Calibri"/>
                        </a:rPr>
                        <a:t>не</a:t>
                      </a:r>
                      <a:r>
                        <a:rPr sz="1000" b="0" i="0" u="none" strike="noStrike" dirty="0">
                          <a:solidFill>
                            <a:srgbClr val="000000"/>
                          </a:solidFill>
                          <a:latin typeface="Calibri"/>
                        </a:rPr>
                        <a:t> </a:t>
                      </a:r>
                      <a:r>
                        <a:rPr sz="1000" b="0" i="0" u="none" strike="noStrike" dirty="0" err="1">
                          <a:solidFill>
                            <a:srgbClr val="000000"/>
                          </a:solidFill>
                          <a:latin typeface="Calibri"/>
                        </a:rPr>
                        <a:t>умирают</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978-5-04-229101-2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Смысл жизни. Трогательные истории о том, как найти себя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Гэнки Кавамура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Выход 8. Одно решение может изменить все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978-5-04-228898-2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70x100/32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52500"/>
            <a:ext cx="8572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8477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Интернет, SMM 1. Поддержка в социальных сетях издательства и в тематических группах анонсы, розыгрыши. 2. Таргетированная реклама на книгу, а также включение в подборки для таргета. 3. Рассылка книги популярным книжным и lifestyle блогерам с дальнейшими обзорами. PR 1. Анонсирующая рассылка книги по актуальной базе СМИ и базе книжных блогеров, инициация публикаций, обзоров, отзывов. 2. Включение книги в подборки на СМИ . 3. Розыгрыши на радио . Трейдмаркетинг 1. Включение книги в ежемесячную презентацию новинок. 2. Включение в контентные матрицы для сайтов и социальных сетей ключевых книжных магазинов. ... </a:t>
            </a:r>
            <a:r>
              <a:rPr sz="1000" b="0" i="1" u="none" strike="noStrike">
                <a:solidFill>
                  <a:srgbClr val="295FE9"/>
                </a:solidFill>
                <a:latin typeface="Calibri"/>
                <a:hlinkClick r:id="rId2" tooltip="Посмотреть в Витрине"/>
              </a:rPr>
              <a:t>подробнее</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Ожидаемая новинка"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12+</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Академия юных футболистов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978-5-04-223681-5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4812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«Академия Чемпионов. Путь к мечте»</a:t>
            </a:r>
          </a:p>
        </p:txBody>
      </p:sp>
      <p:sp>
        <p:nvSpPr>
          <p:cNvPr id="11" name="TextBox 10"/>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Трендовый продукт для подростков 1012 лет  футбол, спорт и соревновательный дух стабильно востребованы, особенно среди мальчиков.
2. Динамика и эмоции на максимум  матчи, конкуренция, тренировки и борьба за мечту делают книгу захватывающей с первой до последней страницы.
3. Серийность  повторные продажи  первая книга формирует лояльных читателей, которые вернутся за продолжением.
4. Герой, с которым легко себя ассоциировать  обычный мальчик из мален</a:t>
            </a:r>
          </a:p>
        </p:txBody>
      </p:sp>
      <p:sp>
        <p:nvSpPr>
          <p:cNvPr id="13" name="TextBox 12"/>
          <p:cNvSpPr txBox="1"/>
          <p:nvPr/>
        </p:nvSpPr>
        <p:spPr>
          <a:xfrm>
            <a:off x="3238500" y="4000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Для фанатов футбола и спорта  динамичные матчи, тренировки и соревнования погружают в мир профессионального футбола.
2. Главный герой как я  обычный мальчик, который борется за мечту, что делает историю близкой и вдохновляющей.
3. Эмоции на пределе  азарт, конкуренция, первые взрослые решения и личностный рост.
4. Подходит для 1012 лет  увлекательный сюжет, который легко читается и удерживает внимание.
5. Отличный подарок  современная, мотивирующая</a:t>
            </a:r>
          </a:p>
        </p:txBody>
      </p:sp>
      <p:sp>
        <p:nvSpPr>
          <p:cNvPr id="15" name="TextBox 14"/>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Лео вырос в маленьком городке, он никогда не видел океана и даже не летал на самолёте. Но в его сердце живёт огромная мечта  стать футболистом
Пока Лео грезит о профессиональной карьере, судьба делает неожиданный ход на одну из игр с... </a:t>
            </a:r>
            <a:r>
              <a:rPr sz="1000" b="0" i="1" u="none" strike="noStrike">
                <a:solidFill>
                  <a:srgbClr val="295FE9"/>
                </a:solidFill>
                <a:latin typeface="Calibri"/>
                <a:hlinkClick r:id="rId5" tooltip="Посмотреть в Витрине"/>
              </a:rPr>
              <a:t>подробнее</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52500"/>
            <a:ext cx="8572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8477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Поддержка в социальных сетях издательства анонсы, подборки, розыгрыши. 2  Посевы контента в сообщества с целевой аудиторией в социальных сетях. 3  Обзоры книжных и lifestyle блогеров. 4  Анонсирующая рассылка книги по актуальной базе СМИ. 5  Контентное и баннерное продвижение в ключевых интернетмагазинах. 6  Наполнение карточек книг дополнительным контентом.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Ожидаемая новинка"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Аня и Ваня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978-5-00250-387-2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«Аня и Ваня. Барабашки и чудеса без спроса»</a:t>
            </a:r>
          </a:p>
        </p:txBody>
      </p:sp>
      <p:sp>
        <p:nvSpPr>
          <p:cNvPr id="10" name="TextBox 9"/>
          <p:cNvSpPr txBox="1"/>
          <p:nvPr/>
        </p:nvSpPr>
        <p:spPr>
          <a:xfrm>
            <a:off x="3238500" y="233362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66700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Новая серия веселых комиксов для первого самостоятельного чтения  живые диалоги, крупный шрифт, яркие картинки
Российский аналог Эмиля и Марго  тот же теплый юмор, дружба и волшебство </a:t>
            </a:r>
          </a:p>
        </p:txBody>
      </p:sp>
      <p:sp>
        <p:nvSpPr>
          <p:cNvPr id="12" name="TextBox 11"/>
          <p:cNvSpPr txBox="1"/>
          <p:nvPr/>
        </p:nvSpPr>
        <p:spPr>
          <a:xfrm>
            <a:off x="3238500" y="323278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56616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Новый</a:t>
            </a:r>
            <a:r>
              <a:rPr sz="1000" b="0" i="0" u="none" strike="noStrike" dirty="0">
                <a:solidFill>
                  <a:srgbClr val="000000"/>
                </a:solidFill>
                <a:latin typeface="Calibri"/>
              </a:rPr>
              <a:t> </a:t>
            </a:r>
            <a:r>
              <a:rPr sz="1000" b="0" i="0" u="none" strike="noStrike" dirty="0" err="1">
                <a:solidFill>
                  <a:srgbClr val="000000"/>
                </a:solidFill>
                <a:latin typeface="Calibri"/>
              </a:rPr>
              <a:t>детский</a:t>
            </a:r>
            <a:r>
              <a:rPr sz="1000" b="0" i="0" u="none" strike="noStrike" dirty="0">
                <a:solidFill>
                  <a:srgbClr val="000000"/>
                </a:solidFill>
                <a:latin typeface="Calibri"/>
              </a:rPr>
              <a:t> </a:t>
            </a:r>
            <a:r>
              <a:rPr sz="1000" b="0" i="0" u="none" strike="noStrike" dirty="0" err="1">
                <a:solidFill>
                  <a:srgbClr val="000000"/>
                </a:solidFill>
                <a:latin typeface="Calibri"/>
              </a:rPr>
              <a:t>комикс</a:t>
            </a:r>
            <a:r>
              <a:rPr sz="1000" b="0" i="0" u="none" strike="noStrike" dirty="0">
                <a:solidFill>
                  <a:srgbClr val="000000"/>
                </a:solidFill>
                <a:latin typeface="Calibri"/>
              </a:rPr>
              <a:t> с </a:t>
            </a:r>
            <a:r>
              <a:rPr sz="1000" b="0" i="0" u="none" strike="noStrike" dirty="0" err="1">
                <a:solidFill>
                  <a:srgbClr val="000000"/>
                </a:solidFill>
                <a:latin typeface="Calibri"/>
              </a:rPr>
              <a:t>веселыми</a:t>
            </a:r>
            <a:r>
              <a:rPr sz="1000" b="0" i="0" u="none" strike="noStrike" dirty="0">
                <a:solidFill>
                  <a:srgbClr val="000000"/>
                </a:solidFill>
                <a:latin typeface="Calibri"/>
              </a:rPr>
              <a:t> и </a:t>
            </a:r>
            <a:r>
              <a:rPr sz="1000" b="0" i="0" u="none" strike="noStrike" dirty="0" err="1">
                <a:solidFill>
                  <a:srgbClr val="000000"/>
                </a:solidFill>
                <a:latin typeface="Calibri"/>
              </a:rPr>
              <a:t>добрыми</a:t>
            </a:r>
            <a:r>
              <a:rPr sz="1000" b="0" i="0" u="none" strike="noStrike" dirty="0">
                <a:solidFill>
                  <a:srgbClr val="000000"/>
                </a:solidFill>
                <a:latin typeface="Calibri"/>
              </a:rPr>
              <a:t> </a:t>
            </a:r>
            <a:r>
              <a:rPr sz="1000" b="0" i="0" u="none" strike="noStrike" dirty="0" err="1">
                <a:solidFill>
                  <a:srgbClr val="000000"/>
                </a:solidFill>
                <a:latin typeface="Calibri"/>
              </a:rPr>
              <a:t>историями</a:t>
            </a:r>
            <a:r>
              <a:rPr sz="1000" b="0" i="0" u="none" strike="noStrike" dirty="0">
                <a:solidFill>
                  <a:srgbClr val="000000"/>
                </a:solidFill>
                <a:latin typeface="Calibri"/>
              </a:rPr>
              <a:t> с </a:t>
            </a:r>
            <a:r>
              <a:rPr sz="1000" b="0" i="0" u="none" strike="noStrike" dirty="0" err="1">
                <a:solidFill>
                  <a:srgbClr val="000000"/>
                </a:solidFill>
                <a:latin typeface="Calibri"/>
              </a:rPr>
              <a:t>примесью</a:t>
            </a:r>
            <a:r>
              <a:rPr sz="1000" b="0" i="0" u="none" strike="noStrike" dirty="0">
                <a:solidFill>
                  <a:srgbClr val="000000"/>
                </a:solidFill>
                <a:latin typeface="Calibri"/>
              </a:rPr>
              <a:t> </a:t>
            </a:r>
            <a:r>
              <a:rPr sz="1000" b="0" i="0" u="none" strike="noStrike" dirty="0" err="1">
                <a:solidFill>
                  <a:srgbClr val="000000"/>
                </a:solidFill>
                <a:latin typeface="Calibri"/>
              </a:rPr>
              <a:t>волшебства</a:t>
            </a:r>
            <a:r>
              <a:rPr sz="1000" b="0" i="0" u="none" strike="noStrike" dirty="0">
                <a:solidFill>
                  <a:srgbClr val="000000"/>
                </a:solidFill>
                <a:latin typeface="Calibri"/>
              </a:rPr>
              <a:t>
</a:t>
            </a:r>
            <a:r>
              <a:rPr sz="1000" b="0" i="0" u="none" strike="noStrike" dirty="0" err="1">
                <a:solidFill>
                  <a:srgbClr val="000000"/>
                </a:solidFill>
                <a:latin typeface="Calibri"/>
              </a:rPr>
              <a:t>Герои</a:t>
            </a:r>
            <a:r>
              <a:rPr sz="1000" b="0" i="0" u="none" strike="noStrike" dirty="0">
                <a:solidFill>
                  <a:srgbClr val="000000"/>
                </a:solidFill>
                <a:latin typeface="Calibri"/>
              </a:rPr>
              <a:t>, </a:t>
            </a:r>
            <a:r>
              <a:rPr sz="1000" b="0" i="0" u="none" strike="noStrike" dirty="0" err="1">
                <a:solidFill>
                  <a:srgbClr val="000000"/>
                </a:solidFill>
                <a:latin typeface="Calibri"/>
              </a:rPr>
              <a:t>которые</a:t>
            </a:r>
            <a:r>
              <a:rPr sz="1000" b="0" i="0" u="none" strike="noStrike" dirty="0">
                <a:solidFill>
                  <a:srgbClr val="000000"/>
                </a:solidFill>
                <a:latin typeface="Calibri"/>
              </a:rPr>
              <a:t> </a:t>
            </a:r>
            <a:r>
              <a:rPr sz="1000" b="0" i="0" u="none" strike="noStrike" dirty="0" err="1">
                <a:solidFill>
                  <a:srgbClr val="000000"/>
                </a:solidFill>
                <a:latin typeface="Calibri"/>
              </a:rPr>
              <a:t>будут</a:t>
            </a:r>
            <a:r>
              <a:rPr sz="1000" b="0" i="0" u="none" strike="noStrike" dirty="0">
                <a:solidFill>
                  <a:srgbClr val="000000"/>
                </a:solidFill>
                <a:latin typeface="Calibri"/>
              </a:rPr>
              <a:t> </a:t>
            </a:r>
            <a:r>
              <a:rPr sz="1000" b="0" i="0" u="none" strike="noStrike" dirty="0" err="1">
                <a:solidFill>
                  <a:srgbClr val="000000"/>
                </a:solidFill>
                <a:latin typeface="Calibri"/>
              </a:rPr>
              <a:t>интересны</a:t>
            </a:r>
            <a:r>
              <a:rPr sz="1000" b="0" i="0" u="none" strike="noStrike" dirty="0">
                <a:solidFill>
                  <a:srgbClr val="000000"/>
                </a:solidFill>
                <a:latin typeface="Calibri"/>
              </a:rPr>
              <a:t> </a:t>
            </a:r>
            <a:r>
              <a:rPr sz="1000" b="0" i="0" u="none" strike="noStrike" dirty="0" err="1">
                <a:solidFill>
                  <a:srgbClr val="000000"/>
                </a:solidFill>
                <a:latin typeface="Calibri"/>
              </a:rPr>
              <a:t>детям</a:t>
            </a:r>
            <a:r>
              <a:rPr sz="1000" b="0" i="0" u="none" strike="noStrike" dirty="0">
                <a:solidFill>
                  <a:srgbClr val="000000"/>
                </a:solidFill>
                <a:latin typeface="Calibri"/>
              </a:rPr>
              <a:t> </a:t>
            </a:r>
            <a:r>
              <a:rPr sz="1000" b="0" i="0" u="none" strike="noStrike" dirty="0" err="1">
                <a:solidFill>
                  <a:srgbClr val="000000"/>
                </a:solidFill>
                <a:latin typeface="Calibri"/>
              </a:rPr>
              <a:t>близнецы</a:t>
            </a:r>
            <a:r>
              <a:rPr sz="1000" b="0" i="0" u="none" strike="noStrike" dirty="0">
                <a:solidFill>
                  <a:srgbClr val="000000"/>
                </a:solidFill>
                <a:latin typeface="Calibri"/>
              </a:rPr>
              <a:t> </a:t>
            </a:r>
            <a:r>
              <a:rPr sz="1000" b="0" i="0" u="none" strike="noStrike" dirty="0" err="1">
                <a:solidFill>
                  <a:srgbClr val="000000"/>
                </a:solidFill>
                <a:latin typeface="Calibri"/>
              </a:rPr>
              <a:t>Аня</a:t>
            </a:r>
            <a:r>
              <a:rPr sz="1000" b="0" i="0" u="none" strike="noStrike" dirty="0">
                <a:solidFill>
                  <a:srgbClr val="000000"/>
                </a:solidFill>
                <a:latin typeface="Calibri"/>
              </a:rPr>
              <a:t> и </a:t>
            </a:r>
            <a:r>
              <a:rPr sz="1000" b="0" i="0" u="none" strike="noStrike" dirty="0" err="1">
                <a:solidFill>
                  <a:srgbClr val="000000"/>
                </a:solidFill>
                <a:latin typeface="Calibri"/>
              </a:rPr>
              <a:t>Ваня</a:t>
            </a:r>
            <a:r>
              <a:rPr sz="1000" b="0" i="0" u="none" strike="noStrike" dirty="0">
                <a:solidFill>
                  <a:srgbClr val="000000"/>
                </a:solidFill>
                <a:latin typeface="Calibri"/>
              </a:rPr>
              <a:t> и </a:t>
            </a:r>
            <a:r>
              <a:rPr sz="1000" b="0" i="0" u="none" strike="noStrike" dirty="0" err="1">
                <a:solidFill>
                  <a:srgbClr val="000000"/>
                </a:solidFill>
                <a:latin typeface="Calibri"/>
              </a:rPr>
              <a:t>семейка</a:t>
            </a:r>
            <a:r>
              <a:rPr sz="1000" b="0" i="0" u="none" strike="noStrike" dirty="0">
                <a:solidFill>
                  <a:srgbClr val="000000"/>
                </a:solidFill>
                <a:latin typeface="Calibri"/>
              </a:rPr>
              <a:t> </a:t>
            </a:r>
            <a:r>
              <a:rPr sz="1000" b="0" i="0" u="none" strike="noStrike" dirty="0" err="1">
                <a:solidFill>
                  <a:srgbClr val="000000"/>
                </a:solidFill>
                <a:latin typeface="Calibri"/>
              </a:rPr>
              <a:t>барабашек</a:t>
            </a:r>
            <a:r>
              <a:rPr sz="1000" b="0" i="0" u="none" strike="noStrike" dirty="0">
                <a:solidFill>
                  <a:srgbClr val="000000"/>
                </a:solidFill>
                <a:latin typeface="Calibri"/>
              </a:rPr>
              <a:t>
</a:t>
            </a:r>
            <a:r>
              <a:rPr sz="1000" b="0" i="0" u="none" strike="noStrike" dirty="0" err="1">
                <a:solidFill>
                  <a:srgbClr val="000000"/>
                </a:solidFill>
                <a:latin typeface="Calibri"/>
              </a:rPr>
              <a:t>Для</a:t>
            </a:r>
            <a:r>
              <a:rPr sz="1000" b="0" i="0" u="none" strike="noStrike" dirty="0">
                <a:solidFill>
                  <a:srgbClr val="000000"/>
                </a:solidFill>
                <a:latin typeface="Calibri"/>
              </a:rPr>
              <a:t> </a:t>
            </a:r>
            <a:r>
              <a:rPr sz="1000" b="0" i="0" u="none" strike="noStrike" dirty="0" err="1">
                <a:solidFill>
                  <a:srgbClr val="000000"/>
                </a:solidFill>
                <a:latin typeface="Calibri"/>
              </a:rPr>
              <a:t>поклонников</a:t>
            </a:r>
            <a:r>
              <a:rPr sz="1000" b="0" i="0" u="none" strike="noStrike" dirty="0">
                <a:solidFill>
                  <a:srgbClr val="000000"/>
                </a:solidFill>
                <a:latin typeface="Calibri"/>
              </a:rPr>
              <a:t> </a:t>
            </a:r>
            <a:r>
              <a:rPr sz="1000" b="0" i="0" u="none" strike="noStrike" dirty="0" err="1">
                <a:solidFill>
                  <a:srgbClr val="000000"/>
                </a:solidFill>
                <a:latin typeface="Calibri"/>
              </a:rPr>
              <a:t>Эмиля</a:t>
            </a:r>
            <a:r>
              <a:rPr sz="1000" b="0" i="0" u="none" strike="noStrike" dirty="0">
                <a:solidFill>
                  <a:srgbClr val="000000"/>
                </a:solidFill>
                <a:latin typeface="Calibri"/>
              </a:rPr>
              <a:t> и </a:t>
            </a:r>
            <a:r>
              <a:rPr sz="1000" b="0" i="0" u="none" strike="noStrike" dirty="0" err="1">
                <a:solidFill>
                  <a:srgbClr val="000000"/>
                </a:solidFill>
                <a:latin typeface="Calibri"/>
              </a:rPr>
              <a:t>Марго</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Новая серия детских комиксов для самостоятельного чтения.
Семья Чудновых переезжает в волшебный город Гдетотам. Близнецы Аня и Ваня пытаются обустроиться на новом месте и в новом доме. Но оказывается, что вместе с ними в доме живет целая семейка барабашек Бараумочка, Барашустрик, Барахолочка, Барахлюпик и... </a:t>
            </a:r>
            <a:r>
              <a:rPr sz="1000" b="0" i="1" u="none" strike="noStrike">
                <a:solidFill>
                  <a:srgbClr val="295FE9"/>
                </a:solidFill>
                <a:latin typeface="Calibri"/>
                <a:hlinkClick r:id="rId4" tooltip="Посмотреть в Витрине"/>
              </a:rPr>
              <a:t>подробнее</a:t>
            </a:r>
          </a:p>
        </p:txBody>
      </p:sp>
      <p:pic>
        <p:nvPicPr>
          <p:cNvPr id="17" name="Рисунок 16"/>
          <p:cNvPicPr>
            <a:picLocks noChangeAspect="1"/>
          </p:cNvPicPr>
          <p:nvPr/>
        </p:nvPicPr>
        <p:blipFill>
          <a:blip r:embed="rId5"/>
          <a:stretch>
            <a:fillRect/>
          </a:stretch>
        </p:blipFill>
        <p:spPr>
          <a:xfrm>
            <a:off x="164417" y="1695994"/>
            <a:ext cx="2518353" cy="3433355"/>
          </a:xfrm>
          <a:prstGeom prst="rect">
            <a:avLst/>
          </a:prstGeom>
        </p:spPr>
      </p:pic>
      <p:sp>
        <p:nvSpPr>
          <p:cNvPr id="18" name="TextBox 17"/>
          <p:cNvSpPr txBox="1"/>
          <p:nvPr/>
        </p:nvSpPr>
        <p:spPr>
          <a:xfrm>
            <a:off x="3238500" y="4119971"/>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9" name="TextBox 18"/>
          <p:cNvSpPr txBox="1"/>
          <p:nvPr/>
        </p:nvSpPr>
        <p:spPr>
          <a:xfrm>
            <a:off x="3333750" y="4500971"/>
            <a:ext cx="5777120"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
        <p:nvSpPr>
          <p:cNvPr id="20" name="TextBox 19"/>
          <p:cNvSpPr txBox="1"/>
          <p:nvPr/>
        </p:nvSpPr>
        <p:spPr>
          <a:xfrm>
            <a:off x="3238500" y="475678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dirty="0" err="1">
                <a:solidFill>
                  <a:srgbClr val="FFFFFF"/>
                </a:solidFill>
                <a:latin typeface="Calibri"/>
              </a:rPr>
              <a:t>Примеры</a:t>
            </a:r>
            <a:r>
              <a:rPr sz="1200" b="1" i="0" u="none" strike="noStrike" dirty="0">
                <a:solidFill>
                  <a:srgbClr val="FFFFFF"/>
                </a:solidFill>
                <a:latin typeface="Calibri"/>
              </a:rPr>
              <a:t> </a:t>
            </a:r>
            <a:r>
              <a:rPr sz="1200" b="1" i="0" u="none" strike="noStrike" dirty="0" err="1">
                <a:solidFill>
                  <a:srgbClr val="FFFFFF"/>
                </a:solidFill>
                <a:latin typeface="Calibri"/>
              </a:rPr>
              <a:t>разворотов</a:t>
            </a:r>
            <a:r>
              <a:rPr sz="1200" b="1" i="0" u="none" strike="noStrike" dirty="0">
                <a:solidFill>
                  <a:srgbClr val="FFFFFF"/>
                </a:solidFill>
                <a:latin typeface="Calibri"/>
              </a:rPr>
              <a:t> </a:t>
            </a:r>
            <a:r>
              <a:rPr sz="1200" b="1" i="0" u="none" strike="noStrike" dirty="0" err="1">
                <a:solidFill>
                  <a:srgbClr val="FFFFFF"/>
                </a:solidFill>
                <a:latin typeface="Calibri"/>
              </a:rPr>
              <a:t>для</a:t>
            </a:r>
            <a:r>
              <a:rPr sz="1200" b="1" i="0" u="none" strike="noStrike" dirty="0">
                <a:solidFill>
                  <a:srgbClr val="FFFFFF"/>
                </a:solidFill>
                <a:latin typeface="Calibri"/>
              </a:rPr>
              <a:t> </a:t>
            </a:r>
            <a:r>
              <a:rPr sz="1200" b="1" i="0" u="none" strike="noStrike" dirty="0" err="1">
                <a:solidFill>
                  <a:srgbClr val="FFFFFF"/>
                </a:solidFill>
                <a:latin typeface="Calibri"/>
              </a:rPr>
              <a:t>цветных</a:t>
            </a:r>
            <a:r>
              <a:rPr sz="1200" b="1" i="0" u="none" strike="noStrike" dirty="0">
                <a:solidFill>
                  <a:srgbClr val="FFFFFF"/>
                </a:solidFill>
                <a:latin typeface="Calibri"/>
              </a:rPr>
              <a:t> </a:t>
            </a:r>
            <a:r>
              <a:rPr sz="1200" b="1" i="0" u="none" strike="noStrike" dirty="0" err="1">
                <a:solidFill>
                  <a:srgbClr val="FFFFFF"/>
                </a:solidFill>
                <a:latin typeface="Calibri"/>
              </a:rPr>
              <a:t>изданий</a:t>
            </a:r>
            <a:r>
              <a:rPr sz="1200" b="1" i="0" u="none" strike="noStrike" dirty="0">
                <a:solidFill>
                  <a:srgbClr val="FFFFFF"/>
                </a:solidFill>
                <a:latin typeface="Calibri"/>
              </a:rPr>
              <a:t>:</a:t>
            </a:r>
          </a:p>
        </p:txBody>
      </p:sp>
      <p:sp>
        <p:nvSpPr>
          <p:cNvPr id="21" name="TextBox 20"/>
          <p:cNvSpPr txBox="1"/>
          <p:nvPr/>
        </p:nvSpPr>
        <p:spPr>
          <a:xfrm>
            <a:off x="3238500" y="5137785"/>
            <a:ext cx="5777120" cy="52322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hlinkClick r:id="rId6" tooltip="Скачать или посмотреть"/>
              </a:rPr>
              <a:t>MIF00050092.pdf </a:t>
            </a:r>
            <a:r>
              <a:rPr dirty="0"/>
              <a:t/>
            </a:r>
            <a:br>
              <a:rPr dirty="0"/>
            </a:br>
            <a:endParaRPr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Ожидаемая новинка"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Графические миры. Графические романы для детей и подростков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978-5-04-177041-9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662.00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«Биа Вульф»</a:t>
            </a:r>
          </a:p>
        </p:txBody>
      </p:sp>
      <p:sp>
        <p:nvSpPr>
          <p:cNvPr id="11" name="TextBox 10"/>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Биа Вульф  это удачное сочетание узнаваемой классики, актуального юмора и формата комикса, который стабильно востребован у детской аудитории. Книга выделяется на полке оригинальной концепцией, ярким визуалом и универсальной темой противостояния скуке и взрослению. Она отлично подходит как для самостоятельного чтения ребёнком, так и для покупки в подарок. Наличие возрастной маркировки 6 и позитивного посыла делает книгу безопасным и привлекательным выбором</a:t>
            </a:r>
          </a:p>
        </p:txBody>
      </p:sp>
      <p:sp>
        <p:nvSpPr>
          <p:cNvPr id="13" name="TextBox 12"/>
          <p:cNvSpPr txBox="1"/>
          <p:nvPr/>
        </p:nvSpPr>
        <p:spPr>
          <a:xfrm>
            <a:off x="3238500" y="4000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Биа Вульф  это смешная, динамичная и яркая история о детях, которые борются с самым страшным врагом  скукой и взрослением. Формат комикса делает чтение лёгким и увлекательным даже для тех, кто только начинает знакомство с книгами. Харизматичные герои, выразительные иллюстрации и понятный сюжет удерживают внимание до последней страницы, а взрослые оценят остроумное переосмысление знаменитой английской поэмы и скрытые отсылки к оригиналу. </a:t>
            </a:r>
          </a:p>
        </p:txBody>
      </p:sp>
      <p:sp>
        <p:nvSpPr>
          <p:cNvPr id="15" name="TextBox 14"/>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Легендарная английская поэма в формате для самых маленьких  услышьте о детяхвоителях, что бросили вызов судьбе
Многие годы королевская корона переходила от ребёнка к ребёнку, пока не настали смутные времена. С приходом коварного мистера Гриндла дети начали превращаться в таких же скучных взрослых Неужели ... </a:t>
            </a:r>
            <a:r>
              <a:rPr sz="1000" b="0" i="1" u="none" strike="noStrike">
                <a:solidFill>
                  <a:srgbClr val="295FE9"/>
                </a:solidFill>
                <a:latin typeface="Calibri"/>
                <a:hlinkClick r:id="rId5" tooltip="Посмотреть в Витрине"/>
              </a:rPr>
              <a:t>подробнее</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52500"/>
            <a:ext cx="8572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8477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Наращиваем интерес к книге через анонсы в социальных сетях и тематических книжных группах, розыгрыши и конкурсы. Публикации у релевантных блогеров, контентное продвижение в интернетмагазинах, книжных ресурсах помогут привлечь внимание аудитории. Дополнительно запланирована таргетированная реклама, а также рассылка по базе СМИ.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Ожидаемая новинка"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Книжный магазинчик по пятницам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978-5-04-230079-0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21.02.2026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13385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«Книжный магазинчик по пятницам. Весна (#1)»</a:t>
            </a:r>
          </a:p>
        </p:txBody>
      </p:sp>
      <p:sp>
        <p:nvSpPr>
          <p:cNvPr id="11" name="TextBox 10"/>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абсолютный бестселлер Японии
тренд уютные магазинчики и козилитература
история исцеления и поиска себя
серия из четырех книг, по одной на каждый сезон года </a:t>
            </a:r>
          </a:p>
        </p:txBody>
      </p:sp>
      <p:sp>
        <p:nvSpPr>
          <p:cNvPr id="13" name="TextBox 12"/>
          <p:cNvSpPr txBox="1"/>
          <p:nvPr/>
        </p:nvSpPr>
        <p:spPr>
          <a:xfrm>
            <a:off x="3238500" y="4000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история для тех, кто хочет вдохновения. feel good книга
маленький книжный на краю Японии, в котором можно спрятаться от всего мира
исцеление при помощи литературы и дружбы
троп найденной семьи </a:t>
            </a:r>
          </a:p>
        </p:txBody>
      </p:sp>
      <p:sp>
        <p:nvSpPr>
          <p:cNvPr id="15" name="TextBox 14"/>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К северу от Токио прячется загадочный книжный магазинчик, где согласно городской легенде, всегда можно найти ту самую книгу. Именно сюда приезжает скромный и неуверенный в себе студент Фумия Кураи, чтобы отыскать любимый роман своего больного отца. 
Кинъёдо  это не обычное место, где продаются книги. Здес... </a:t>
            </a:r>
            <a:r>
              <a:rPr sz="1000" b="0" i="1" u="none" strike="noStrike">
                <a:solidFill>
                  <a:srgbClr val="295FE9"/>
                </a:solidFill>
                <a:latin typeface="Calibri"/>
                <a:hlinkClick r:id="rId5" tooltip="Посмотреть в Витрине"/>
              </a:rPr>
              <a:t>подробнее</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52500"/>
            <a:ext cx="8572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8477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ранние анонсы у блогеров и партнеров блоггерская рассылка Рассылка по дайджесту. Для более крупных блогеров разослать с вложениемподарком Японский чай для идеального ритуала чтения, чтобы привлечь внимание Розыгрыши с азиатскими пабликами  на радио.
Статьи топ уютных книг.., почему нас тянет к японским историям..
Интервью с переводчиком в онлайнжурналы. Серия постов с рецептами из книгиЧеклист Книги, которые вы могли бы прочитать Включение в подборки, листалки и видео с эстетиками
Тест Какую книгу вам бы предложили в Кинъёдо ... </a:t>
            </a:r>
            <a:r>
              <a:rPr sz="1000" b="0" i="1" u="none" strike="noStrike">
                <a:solidFill>
                  <a:srgbClr val="295FE9"/>
                </a:solidFill>
                <a:latin typeface="Calibri"/>
                <a:hlinkClick r:id="rId2" tooltip="Посмотреть в Витрине"/>
              </a:rPr>
              <a:t>подробнее</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Иконка: Ожидаемая новинка" descr="Иконка"/>
          <p:cNvPicPr>
            <a:picLocks noChangeAspect="1"/>
          </p:cNvPicPr>
          <p:nvPr/>
        </p:nvPicPr>
        <p:blipFill>
          <a:blip r:embed="rId2"/>
          <a:stretch>
            <a:fillRect/>
          </a:stretch>
        </p:blipFill>
        <p:spPr>
          <a:xfrm>
            <a:off x="1238250" y="285750"/>
            <a:ext cx="762000" cy="762000"/>
          </a:xfrm>
          <a:prstGeom prst="rect">
            <a:avLst/>
          </a:prstGeom>
        </p:spPr>
      </p:pic>
      <p:graphicFrame>
        <p:nvGraphicFramePr>
          <p:cNvPr id="2" name="Таблица 1"/>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3" name="Таблица 2"/>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Комильфо. НЕ ДЛЯ ВИТРИНЫ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4" name="Таблица 3"/>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978-5-04-233753-6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60x82/16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6" name="TextBox 5"/>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7" name="TextBox 6"/>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«Пот и мыло. Том 1»</a:t>
            </a:r>
          </a:p>
        </p:txBody>
      </p:sp>
      <p:sp>
        <p:nvSpPr>
          <p:cNvPr id="8" name="TextBox 7"/>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9" name="TextBox 8"/>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  Произведения автора имеют свою фанбазу, которая очень ждет его серии манги.
 Редкий для жанра фокус на взрослых героях и адекватных отношениях, поэтому тайтл часто рекомендуют тем, кто устал от школьных клише.
 Узнаваемые современные реалии работа, быт, коммуникация делают истории близкими широкой аудитории и поддерживают стабильный интерес к серии. </a:t>
            </a:r>
          </a:p>
        </p:txBody>
      </p:sp>
      <p:sp>
        <p:nvSpPr>
          <p:cNvPr id="10" name="TextBox 9"/>
          <p:cNvSpPr txBox="1"/>
          <p:nvPr/>
        </p:nvSpPr>
        <p:spPr>
          <a:xfrm>
            <a:off x="3238500" y="4000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1" name="TextBox 10"/>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Пот и мыло  взрослая романтическая комедия про принятие себя, уважение к личным границам и нежность в самой обычной офисной жизни. История очень популярна на онлайн платформах и выделяется своим уникальным сочетанием юмора, романтики и повседневности.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Ожидаемая новинка"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Культура смерти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978-5-00250-843-3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84x110/32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«Египетская культура смерти. Путешествие по Дуату, загробный суд и царские мумии»</a:t>
            </a:r>
          </a:p>
        </p:txBody>
      </p:sp>
      <p:sp>
        <p:nvSpPr>
          <p:cNvPr id="10" name="TextBox 9"/>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Пугающие истории, мрачные обряды и традиции, подробности о которых не рассказывают в учебниках или на экскурсиях </a:t>
            </a:r>
          </a:p>
        </p:txBody>
      </p:sp>
      <p:sp>
        <p:nvSpPr>
          <p:cNvPr id="12" name="TextBox 11"/>
          <p:cNvSpPr txBox="1"/>
          <p:nvPr/>
        </p:nvSpPr>
        <p:spPr>
          <a:xfrm>
            <a:off x="3238500" y="3234962"/>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568337"/>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Путеводитель</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заупокойному</a:t>
            </a:r>
            <a:r>
              <a:rPr sz="1000" b="0" i="0" u="none" strike="noStrike" dirty="0">
                <a:solidFill>
                  <a:srgbClr val="000000"/>
                </a:solidFill>
                <a:latin typeface="Calibri"/>
              </a:rPr>
              <a:t> </a:t>
            </a:r>
            <a:r>
              <a:rPr sz="1000" b="0" i="0" u="none" strike="noStrike" dirty="0" err="1">
                <a:solidFill>
                  <a:srgbClr val="000000"/>
                </a:solidFill>
                <a:latin typeface="Calibri"/>
              </a:rPr>
              <a:t>культу</a:t>
            </a:r>
            <a:r>
              <a:rPr sz="1000" b="0" i="0" u="none" strike="noStrike" dirty="0">
                <a:solidFill>
                  <a:srgbClr val="000000"/>
                </a:solidFill>
                <a:latin typeface="Calibri"/>
              </a:rPr>
              <a:t> в </a:t>
            </a:r>
            <a:r>
              <a:rPr sz="1000" b="0" i="0" u="none" strike="noStrike" dirty="0" err="1">
                <a:solidFill>
                  <a:srgbClr val="000000"/>
                </a:solidFill>
                <a:latin typeface="Calibri"/>
              </a:rPr>
              <a:t>Древнем</a:t>
            </a:r>
            <a:r>
              <a:rPr sz="1000" b="0" i="0" u="none" strike="noStrike" dirty="0">
                <a:solidFill>
                  <a:srgbClr val="000000"/>
                </a:solidFill>
                <a:latin typeface="Calibri"/>
              </a:rPr>
              <a:t> </a:t>
            </a:r>
            <a:r>
              <a:rPr sz="1000" b="0" i="0" u="none" strike="noStrike" dirty="0" err="1">
                <a:solidFill>
                  <a:srgbClr val="000000"/>
                </a:solidFill>
                <a:latin typeface="Calibri"/>
              </a:rPr>
              <a:t>Египте</a:t>
            </a:r>
            <a:r>
              <a:rPr sz="1000" b="0" i="0" u="none" strike="noStrike" dirty="0">
                <a:solidFill>
                  <a:srgbClr val="000000"/>
                </a:solidFill>
                <a:latin typeface="Calibri"/>
              </a:rPr>
              <a:t>
</a:t>
            </a:r>
            <a:r>
              <a:rPr sz="1000" b="0" i="0" u="none" strike="noStrike" dirty="0" err="1">
                <a:solidFill>
                  <a:srgbClr val="000000"/>
                </a:solidFill>
                <a:latin typeface="Calibri"/>
              </a:rPr>
              <a:t>Захватывающий</a:t>
            </a:r>
            <a:r>
              <a:rPr sz="1000" b="0" i="0" u="none" strike="noStrike" dirty="0">
                <a:solidFill>
                  <a:srgbClr val="000000"/>
                </a:solidFill>
                <a:latin typeface="Calibri"/>
              </a:rPr>
              <a:t> </a:t>
            </a:r>
            <a:r>
              <a:rPr sz="1000" b="0" i="0" u="none" strike="noStrike" dirty="0" err="1">
                <a:solidFill>
                  <a:srgbClr val="000000"/>
                </a:solidFill>
                <a:latin typeface="Calibri"/>
              </a:rPr>
              <a:t>мир</a:t>
            </a:r>
            <a:r>
              <a:rPr sz="1000" b="0" i="0" u="none" strike="noStrike" dirty="0">
                <a:solidFill>
                  <a:srgbClr val="000000"/>
                </a:solidFill>
                <a:latin typeface="Calibri"/>
              </a:rPr>
              <a:t> </a:t>
            </a:r>
            <a:r>
              <a:rPr sz="1000" b="0" i="0" u="none" strike="noStrike" dirty="0" err="1">
                <a:solidFill>
                  <a:srgbClr val="000000"/>
                </a:solidFill>
                <a:latin typeface="Calibri"/>
              </a:rPr>
              <a:t>пирамид</a:t>
            </a:r>
            <a:r>
              <a:rPr sz="1000" b="0" i="0" u="none" strike="noStrike" dirty="0">
                <a:solidFill>
                  <a:srgbClr val="000000"/>
                </a:solidFill>
                <a:latin typeface="Calibri"/>
              </a:rPr>
              <a:t>, </a:t>
            </a:r>
            <a:r>
              <a:rPr sz="1000" b="0" i="0" u="none" strike="noStrike" dirty="0" err="1">
                <a:solidFill>
                  <a:srgbClr val="000000"/>
                </a:solidFill>
                <a:latin typeface="Calibri"/>
              </a:rPr>
              <a:t>мумий</a:t>
            </a:r>
            <a:r>
              <a:rPr sz="1000" b="0" i="0" u="none" strike="noStrike" dirty="0">
                <a:solidFill>
                  <a:srgbClr val="000000"/>
                </a:solidFill>
                <a:latin typeface="Calibri"/>
              </a:rPr>
              <a:t> и </a:t>
            </a:r>
            <a:r>
              <a:rPr sz="1000" b="0" i="0" u="none" strike="noStrike" dirty="0" err="1">
                <a:solidFill>
                  <a:srgbClr val="000000"/>
                </a:solidFill>
                <a:latin typeface="Calibri"/>
              </a:rPr>
              <a:t>книг</a:t>
            </a:r>
            <a:r>
              <a:rPr sz="1000" b="0" i="0" u="none" strike="noStrike" dirty="0">
                <a:solidFill>
                  <a:srgbClr val="000000"/>
                </a:solidFill>
                <a:latin typeface="Calibri"/>
              </a:rPr>
              <a:t> </a:t>
            </a:r>
            <a:r>
              <a:rPr sz="1000" b="0" i="0" u="none" strike="noStrike" dirty="0" err="1">
                <a:solidFill>
                  <a:srgbClr val="000000"/>
                </a:solidFill>
                <a:latin typeface="Calibri"/>
              </a:rPr>
              <a:t>иного</a:t>
            </a:r>
            <a:r>
              <a:rPr sz="1000" b="0" i="0" u="none" strike="noStrike" dirty="0">
                <a:solidFill>
                  <a:srgbClr val="000000"/>
                </a:solidFill>
                <a:latin typeface="Calibri"/>
              </a:rPr>
              <a:t> </a:t>
            </a:r>
            <a:r>
              <a:rPr sz="1000" b="0" i="0" u="none" strike="noStrike" dirty="0" err="1">
                <a:solidFill>
                  <a:srgbClr val="000000"/>
                </a:solidFill>
                <a:latin typeface="Calibri"/>
              </a:rPr>
              <a:t>мира</a:t>
            </a:r>
            <a:r>
              <a:rPr sz="1000" b="0" i="0" u="none" strike="noStrike" dirty="0">
                <a:solidFill>
                  <a:srgbClr val="000000"/>
                </a:solidFill>
                <a:latin typeface="Calibri"/>
              </a:rPr>
              <a:t>  
</a:t>
            </a:r>
            <a:r>
              <a:rPr sz="1000" b="0" i="0" u="none" strike="noStrike" dirty="0" err="1">
                <a:solidFill>
                  <a:srgbClr val="000000"/>
                </a:solidFill>
                <a:latin typeface="Calibri"/>
              </a:rPr>
              <a:t>Египетское</a:t>
            </a:r>
            <a:r>
              <a:rPr sz="1000" b="0" i="0" u="none" strike="noStrike" dirty="0">
                <a:solidFill>
                  <a:srgbClr val="000000"/>
                </a:solidFill>
                <a:latin typeface="Calibri"/>
              </a:rPr>
              <a:t> </a:t>
            </a:r>
            <a:r>
              <a:rPr sz="1000" b="0" i="0" u="none" strike="noStrike" dirty="0" err="1">
                <a:solidFill>
                  <a:srgbClr val="000000"/>
                </a:solidFill>
                <a:latin typeface="Calibri"/>
              </a:rPr>
              <a:t>посмертие</a:t>
            </a:r>
            <a:r>
              <a:rPr sz="1000" b="0" i="0" u="none" strike="noStrike" dirty="0">
                <a:solidFill>
                  <a:srgbClr val="000000"/>
                </a:solidFill>
                <a:latin typeface="Calibri"/>
              </a:rPr>
              <a:t> </a:t>
            </a:r>
            <a:r>
              <a:rPr sz="1000" b="0" i="0" u="none" strike="noStrike" dirty="0" err="1">
                <a:solidFill>
                  <a:srgbClr val="000000"/>
                </a:solidFill>
                <a:latin typeface="Calibri"/>
              </a:rPr>
              <a:t>от</a:t>
            </a:r>
            <a:r>
              <a:rPr sz="1000" b="0" i="0" u="none" strike="noStrike" dirty="0">
                <a:solidFill>
                  <a:srgbClr val="000000"/>
                </a:solidFill>
                <a:latin typeface="Calibri"/>
              </a:rPr>
              <a:t> </a:t>
            </a:r>
            <a:r>
              <a:rPr sz="1000" b="0" i="0" u="none" strike="noStrike" dirty="0" err="1">
                <a:solidFill>
                  <a:srgbClr val="000000"/>
                </a:solidFill>
                <a:latin typeface="Calibri"/>
              </a:rPr>
              <a:t>суда</a:t>
            </a:r>
            <a:r>
              <a:rPr sz="1000" b="0" i="0" u="none" strike="noStrike" dirty="0">
                <a:solidFill>
                  <a:srgbClr val="000000"/>
                </a:solidFill>
                <a:latin typeface="Calibri"/>
              </a:rPr>
              <a:t> </a:t>
            </a:r>
            <a:r>
              <a:rPr sz="1000" b="0" i="0" u="none" strike="noStrike" dirty="0" err="1">
                <a:solidFill>
                  <a:srgbClr val="000000"/>
                </a:solidFill>
                <a:latin typeface="Calibri"/>
              </a:rPr>
              <a:t>Осириса</a:t>
            </a:r>
            <a:r>
              <a:rPr sz="1000" b="0" i="0" u="none" strike="noStrike" dirty="0">
                <a:solidFill>
                  <a:srgbClr val="000000"/>
                </a:solidFill>
                <a:latin typeface="Calibri"/>
              </a:rPr>
              <a:t> </a:t>
            </a:r>
            <a:r>
              <a:rPr sz="1000" b="0" i="0" u="none" strike="noStrike" dirty="0" err="1">
                <a:solidFill>
                  <a:srgbClr val="000000"/>
                </a:solidFill>
                <a:latin typeface="Calibri"/>
              </a:rPr>
              <a:t>до</a:t>
            </a:r>
            <a:r>
              <a:rPr sz="1000" b="0" i="0" u="none" strike="noStrike" dirty="0">
                <a:solidFill>
                  <a:srgbClr val="000000"/>
                </a:solidFill>
                <a:latin typeface="Calibri"/>
              </a:rPr>
              <a:t> </a:t>
            </a:r>
            <a:r>
              <a:rPr sz="1000" b="0" i="0" u="none" strike="noStrike" dirty="0" err="1">
                <a:solidFill>
                  <a:srgbClr val="000000"/>
                </a:solidFill>
                <a:latin typeface="Calibri"/>
              </a:rPr>
              <a:t>Полей</a:t>
            </a:r>
            <a:r>
              <a:rPr sz="1000" b="0" i="0" u="none" strike="noStrike" dirty="0">
                <a:solidFill>
                  <a:srgbClr val="000000"/>
                </a:solidFill>
                <a:latin typeface="Calibri"/>
              </a:rPr>
              <a:t> </a:t>
            </a:r>
            <a:r>
              <a:rPr sz="1000" b="0" i="0" u="none" strike="noStrike" dirty="0" err="1">
                <a:solidFill>
                  <a:srgbClr val="000000"/>
                </a:solidFill>
                <a:latin typeface="Calibri"/>
              </a:rPr>
              <a:t>Иалу</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Смерть в Древнем Египте никогда не была концом. Это был путь  трудный, опасный, но полный надежды на воскресение. 
Эта книга приглашает вас в увлекательное путешествие по мирам живых и мертвых от строитель... </a:t>
            </a:r>
            <a:r>
              <a:rPr sz="1000" b="0" i="1" u="none" strike="noStrike">
                <a:solidFill>
                  <a:srgbClr val="295FE9"/>
                </a:solidFill>
                <a:latin typeface="Calibri"/>
                <a:hlinkClick r:id="rId4" tooltip="Посмотреть в Витрине"/>
              </a:rPr>
              <a:t>подробнее</a:t>
            </a:r>
          </a:p>
        </p:txBody>
      </p:sp>
      <p:pic>
        <p:nvPicPr>
          <p:cNvPr id="17" name="Рисунок 16"/>
          <p:cNvPicPr>
            <a:picLocks noChangeAspect="1"/>
          </p:cNvPicPr>
          <p:nvPr/>
        </p:nvPicPr>
        <p:blipFill>
          <a:blip r:embed="rId5"/>
          <a:stretch>
            <a:fillRect/>
          </a:stretch>
        </p:blipFill>
        <p:spPr>
          <a:xfrm>
            <a:off x="279076" y="1627142"/>
            <a:ext cx="2692477" cy="4007304"/>
          </a:xfrm>
          <a:prstGeom prst="rect">
            <a:avLst/>
          </a:prstGeom>
        </p:spPr>
      </p:pic>
      <p:sp>
        <p:nvSpPr>
          <p:cNvPr id="18" name="TextBox 17"/>
          <p:cNvSpPr txBox="1"/>
          <p:nvPr/>
        </p:nvSpPr>
        <p:spPr>
          <a:xfrm>
            <a:off x="3238500" y="4177189"/>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9" name="TextBox 18"/>
          <p:cNvSpPr txBox="1"/>
          <p:nvPr/>
        </p:nvSpPr>
        <p:spPr>
          <a:xfrm>
            <a:off x="3333750" y="4558189"/>
            <a:ext cx="5777120"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
        <p:nvSpPr>
          <p:cNvPr id="20" name="TextBox 19"/>
          <p:cNvSpPr txBox="1"/>
          <p:nvPr/>
        </p:nvSpPr>
        <p:spPr>
          <a:xfrm>
            <a:off x="3238500" y="4833938"/>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21" name="TextBox 20"/>
          <p:cNvSpPr txBox="1"/>
          <p:nvPr/>
        </p:nvSpPr>
        <p:spPr>
          <a:xfrm>
            <a:off x="3238500" y="5214938"/>
            <a:ext cx="5777120" cy="52322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hlinkClick r:id="rId6" tooltip="Скачать или посмотреть"/>
              </a:rPr>
              <a:t>MIF00049810.pdf </a:t>
            </a:r>
            <a:r>
              <a:rPr dirty="0"/>
              <a:t/>
            </a:r>
            <a:br>
              <a:rPr dirty="0"/>
            </a:b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33375" y="333375"/>
          <a:ext cx="8534400" cy="350139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Автор</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Название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Татьяна Корсакова. Королева мистического романа. Новое оформление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Татьяна Корсакова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Лисье золото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978-5-04-215300-6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Хиты российских вебтунов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Urchata, Дмитрий Мордас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Зайчик 2. Комикс. Том 2. Зов из темноты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978-5-04-213877-5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1 921.00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Чебурашка (сериал). Официальные издания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Чебурашка. Большая книга "Бюро Добрых Дел"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978-5-04-205994-0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18.02.2026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1 001.00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Четверка из Трясины. Детективы для подростков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Гульшат Абдеева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Призрак Луна-парка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978-5-04-220904-8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679.00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Эксперимент любви. Романтическое фэнтези Сии Тони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Сия Тони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Система: Перерождение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978-5-04-221046-4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25.01.2026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Эмиль, Марго и друзья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Эмиль и Марго. Каменный монстр. Книга для первого чтения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978-5-00250-856-3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334269957"/>
              </p:ext>
            </p:extLst>
          </p:nvPr>
        </p:nvGraphicFramePr>
        <p:xfrm>
          <a:off x="333375" y="3834765"/>
          <a:ext cx="8534400" cy="54864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Страшно</a:t>
                      </a:r>
                      <a:r>
                        <a:rPr sz="1000" b="0" i="0" u="none" strike="noStrike" dirty="0">
                          <a:solidFill>
                            <a:srgbClr val="000000"/>
                          </a:solidFill>
                          <a:latin typeface="Calibri"/>
                        </a:rPr>
                        <a:t> </a:t>
                      </a:r>
                      <a:r>
                        <a:rPr sz="1000" b="0" i="0" u="none" strike="noStrike" dirty="0" err="1">
                          <a:solidFill>
                            <a:srgbClr val="000000"/>
                          </a:solidFill>
                          <a:latin typeface="Calibri"/>
                        </a:rPr>
                        <a:t>интересная</a:t>
                      </a:r>
                      <a:r>
                        <a:rPr sz="1000" b="0" i="0" u="none" strike="noStrike" dirty="0">
                          <a:solidFill>
                            <a:srgbClr val="000000"/>
                          </a:solidFill>
                          <a:latin typeface="Calibri"/>
                        </a:rPr>
                        <a:t> </a:t>
                      </a:r>
                      <a:r>
                        <a:rPr sz="1000" b="0" i="0" u="none" strike="noStrike" dirty="0" err="1">
                          <a:solidFill>
                            <a:srgbClr val="000000"/>
                          </a:solidFill>
                          <a:latin typeface="Calibri"/>
                        </a:rPr>
                        <a:t>Россия</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Страшно</a:t>
                      </a:r>
                      <a:r>
                        <a:rPr sz="1000" b="0" i="0" u="none" strike="noStrike" dirty="0">
                          <a:solidFill>
                            <a:srgbClr val="000000"/>
                          </a:solidFill>
                          <a:latin typeface="Calibri"/>
                        </a:rPr>
                        <a:t> </a:t>
                      </a:r>
                      <a:r>
                        <a:rPr sz="1000" b="0" i="0" u="none" strike="noStrike" dirty="0" err="1">
                          <a:solidFill>
                            <a:srgbClr val="000000"/>
                          </a:solidFill>
                          <a:latin typeface="Calibri"/>
                        </a:rPr>
                        <a:t>интересная</a:t>
                      </a:r>
                      <a:r>
                        <a:rPr sz="1000" b="0" i="0" u="none" strike="noStrike" dirty="0">
                          <a:solidFill>
                            <a:srgbClr val="000000"/>
                          </a:solidFill>
                          <a:latin typeface="Calibri"/>
                        </a:rPr>
                        <a:t> </a:t>
                      </a:r>
                      <a:r>
                        <a:rPr sz="1000" b="0" i="0" u="none" strike="noStrike" dirty="0" err="1">
                          <a:solidFill>
                            <a:srgbClr val="000000"/>
                          </a:solidFill>
                          <a:latin typeface="Calibri"/>
                        </a:rPr>
                        <a:t>Россия</a:t>
                      </a:r>
                      <a:r>
                        <a:rPr sz="1000" b="0" i="0" u="none" strike="noStrike" dirty="0">
                          <a:solidFill>
                            <a:srgbClr val="000000"/>
                          </a:solidFill>
                          <a:latin typeface="Calibri"/>
                        </a:rPr>
                        <a:t>. </a:t>
                      </a:r>
                      <a:r>
                        <a:rPr sz="1000" b="0" i="0" u="none" strike="noStrike" dirty="0" err="1">
                          <a:solidFill>
                            <a:srgbClr val="000000"/>
                          </a:solidFill>
                          <a:latin typeface="Calibri"/>
                        </a:rPr>
                        <a:t>Народные</a:t>
                      </a:r>
                      <a:r>
                        <a:rPr sz="1000" b="0" i="0" u="none" strike="noStrike" dirty="0">
                          <a:solidFill>
                            <a:srgbClr val="000000"/>
                          </a:solidFill>
                          <a:latin typeface="Calibri"/>
                        </a:rPr>
                        <a:t> </a:t>
                      </a:r>
                      <a:r>
                        <a:rPr sz="1000" b="0" i="0" u="none" strike="noStrike" dirty="0" err="1">
                          <a:solidFill>
                            <a:srgbClr val="000000"/>
                          </a:solidFill>
                          <a:latin typeface="Calibri"/>
                        </a:rPr>
                        <a:t>суеверия</a:t>
                      </a:r>
                      <a:r>
                        <a:rPr sz="1000" b="0" i="0" u="none" strike="noStrike" dirty="0">
                          <a:solidFill>
                            <a:srgbClr val="000000"/>
                          </a:solidFill>
                          <a:latin typeface="Calibri"/>
                        </a:rPr>
                        <a:t>, </a:t>
                      </a:r>
                      <a:r>
                        <a:rPr sz="1000" b="0" i="0" u="none" strike="noStrike" dirty="0" err="1">
                          <a:solidFill>
                            <a:srgbClr val="000000"/>
                          </a:solidFill>
                          <a:latin typeface="Calibri"/>
                        </a:rPr>
                        <a:t>котики</a:t>
                      </a:r>
                      <a:r>
                        <a:rPr sz="1000" b="0" i="0" u="none" strike="noStrike" dirty="0">
                          <a:solidFill>
                            <a:srgbClr val="000000"/>
                          </a:solidFill>
                          <a:latin typeface="Calibri"/>
                        </a:rPr>
                        <a:t> </a:t>
                      </a:r>
                      <a:r>
                        <a:rPr sz="1000" b="0" i="0" u="none" strike="noStrike" dirty="0" err="1">
                          <a:solidFill>
                            <a:srgbClr val="000000"/>
                          </a:solidFill>
                          <a:latin typeface="Calibri"/>
                        </a:rPr>
                        <a:t>Романовых</a:t>
                      </a:r>
                      <a:r>
                        <a:rPr sz="1000" b="0" i="0" u="none" strike="noStrike" dirty="0">
                          <a:solidFill>
                            <a:srgbClr val="000000"/>
                          </a:solidFill>
                          <a:latin typeface="Calibri"/>
                        </a:rPr>
                        <a:t> и </a:t>
                      </a:r>
                      <a:r>
                        <a:rPr sz="1000" b="0" i="0" u="none" strike="noStrike" dirty="0" err="1">
                          <a:solidFill>
                            <a:srgbClr val="000000"/>
                          </a:solidFill>
                          <a:latin typeface="Calibri"/>
                        </a:rPr>
                        <a:t>птица</a:t>
                      </a:r>
                      <a:r>
                        <a:rPr sz="1000" b="0" i="0" u="none" strike="noStrike" dirty="0">
                          <a:solidFill>
                            <a:srgbClr val="000000"/>
                          </a:solidFill>
                          <a:latin typeface="Calibri"/>
                        </a:rPr>
                        <a:t> </a:t>
                      </a:r>
                      <a:r>
                        <a:rPr sz="1000" b="0" i="0" u="none" strike="noStrike" dirty="0" err="1">
                          <a:solidFill>
                            <a:srgbClr val="000000"/>
                          </a:solidFill>
                          <a:latin typeface="Calibri"/>
                        </a:rPr>
                        <a:t>вещая</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978-5-00250-885-3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84x110/32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647160269"/>
              </p:ext>
            </p:extLst>
          </p:nvPr>
        </p:nvGraphicFramePr>
        <p:xfrm>
          <a:off x="333375" y="4383405"/>
          <a:ext cx="8534400" cy="124968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Эмиль</a:t>
                      </a:r>
                      <a:r>
                        <a:rPr sz="1000" b="0" i="0" u="none" strike="noStrike" dirty="0">
                          <a:solidFill>
                            <a:srgbClr val="000000"/>
                          </a:solidFill>
                          <a:latin typeface="Calibri"/>
                        </a:rPr>
                        <a:t>, </a:t>
                      </a:r>
                      <a:r>
                        <a:rPr sz="1000" b="0" i="0" u="none" strike="noStrike" dirty="0" err="1">
                          <a:solidFill>
                            <a:srgbClr val="000000"/>
                          </a:solidFill>
                          <a:latin typeface="Calibri"/>
                        </a:rPr>
                        <a:t>Марго</a:t>
                      </a:r>
                      <a:r>
                        <a:rPr sz="1000" b="0" i="0" u="none" strike="noStrike" dirty="0">
                          <a:solidFill>
                            <a:srgbClr val="000000"/>
                          </a:solidFill>
                          <a:latin typeface="Calibri"/>
                        </a:rPr>
                        <a:t> и </a:t>
                      </a:r>
                      <a:r>
                        <a:rPr sz="1000" b="0" i="0" u="none" strike="noStrike" dirty="0" err="1">
                          <a:solidFill>
                            <a:srgbClr val="000000"/>
                          </a:solidFill>
                          <a:latin typeface="Calibri"/>
                        </a:rPr>
                        <a:t>друзья</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Школа монстров. Том 1. Первый раз в страшный класс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978-5-00250-466-4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16.01.2026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dirty="0">
                          <a:solidFill>
                            <a:srgbClr val="000000"/>
                          </a:solidFill>
                          <a:latin typeface="Calibri"/>
                        </a:rPr>
                        <a:t>Я — </a:t>
                      </a:r>
                      <a:r>
                        <a:rPr sz="1000" b="0" i="0" u="none" strike="noStrike" dirty="0" err="1">
                          <a:solidFill>
                            <a:srgbClr val="000000"/>
                          </a:solidFill>
                          <a:latin typeface="Calibri"/>
                        </a:rPr>
                        <a:t>женщина</a:t>
                      </a:r>
                      <a:r>
                        <a:rPr sz="1000" b="0" i="0" u="none" strike="noStrike" dirty="0">
                          <a:solidFill>
                            <a:srgbClr val="000000"/>
                          </a:solidFill>
                          <a:latin typeface="Calibri"/>
                        </a:rPr>
                        <a:t>. </a:t>
                      </a:r>
                      <a:r>
                        <a:rPr sz="1000" b="0" i="0" u="none" strike="noStrike" dirty="0" err="1">
                          <a:solidFill>
                            <a:srgbClr val="000000"/>
                          </a:solidFill>
                          <a:latin typeface="Calibri"/>
                        </a:rPr>
                        <a:t>Любовно-исторический</a:t>
                      </a:r>
                      <a:r>
                        <a:rPr sz="1000" b="0" i="0" u="none" strike="noStrike" dirty="0">
                          <a:solidFill>
                            <a:srgbClr val="000000"/>
                          </a:solidFill>
                          <a:latin typeface="Calibri"/>
                        </a:rPr>
                        <a:t> </a:t>
                      </a:r>
                      <a:r>
                        <a:rPr sz="1000" b="0" i="0" u="none" strike="noStrike" dirty="0" err="1">
                          <a:solidFill>
                            <a:srgbClr val="000000"/>
                          </a:solidFill>
                          <a:latin typeface="Calibri"/>
                        </a:rPr>
                        <a:t>роман</a:t>
                      </a:r>
                      <a:r>
                        <a:rPr sz="1000" b="0" i="0" u="none" strike="noStrike" dirty="0">
                          <a:solidFill>
                            <a:srgbClr val="000000"/>
                          </a:solidFill>
                          <a:latin typeface="Calibri"/>
                        </a:rPr>
                        <a:t> </a:t>
                      </a:r>
                      <a:r>
                        <a:rPr sz="1000" b="0" i="0" u="none" strike="noStrike" dirty="0" err="1">
                          <a:solidFill>
                            <a:srgbClr val="000000"/>
                          </a:solidFill>
                          <a:latin typeface="Calibri"/>
                        </a:rPr>
                        <a:t>Элеоноры</a:t>
                      </a:r>
                      <a:r>
                        <a:rPr sz="1000" b="0" i="0" u="none" strike="noStrike" dirty="0">
                          <a:solidFill>
                            <a:srgbClr val="000000"/>
                          </a:solidFill>
                          <a:latin typeface="Calibri"/>
                        </a:rPr>
                        <a:t> </a:t>
                      </a:r>
                      <a:r>
                        <a:rPr sz="1000" b="0" i="0" u="none" strike="noStrike" dirty="0" err="1">
                          <a:solidFill>
                            <a:srgbClr val="000000"/>
                          </a:solidFill>
                          <a:latin typeface="Calibri"/>
                        </a:rPr>
                        <a:t>Гильм</a:t>
                      </a:r>
                      <a:r>
                        <a:rPr sz="1000" b="0" i="0" u="none" strike="noStrike" dirty="0">
                          <a:solidFill>
                            <a:srgbClr val="000000"/>
                          </a:solidFill>
                          <a:latin typeface="Calibri"/>
                        </a:rPr>
                        <a:t> (</a:t>
                      </a:r>
                      <a:r>
                        <a:rPr sz="1000" b="0" i="0" u="none" strike="noStrike" dirty="0" err="1">
                          <a:solidFill>
                            <a:srgbClr val="000000"/>
                          </a:solidFill>
                          <a:latin typeface="Calibri"/>
                        </a:rPr>
                        <a:t>покет</a:t>
                      </a:r>
                      <a:r>
                        <a:rPr sz="1000" b="0" i="0" u="none" strike="noStrike" dirty="0">
                          <a:solidFill>
                            <a:srgbClr val="000000"/>
                          </a:solidFill>
                          <a:latin typeface="Calibri"/>
                        </a:rPr>
                        <a:t> </a:t>
                      </a:r>
                      <a:r>
                        <a:rPr sz="1000" b="0" i="0" u="none" strike="noStrike" dirty="0" err="1">
                          <a:solidFill>
                            <a:srgbClr val="000000"/>
                          </a:solidFill>
                          <a:latin typeface="Calibri"/>
                        </a:rPr>
                        <a:t>большого</a:t>
                      </a:r>
                      <a:r>
                        <a:rPr sz="1000" b="0" i="0" u="none" strike="noStrike" dirty="0">
                          <a:solidFill>
                            <a:srgbClr val="000000"/>
                          </a:solidFill>
                          <a:latin typeface="Calibri"/>
                        </a:rPr>
                        <a:t> </a:t>
                      </a:r>
                      <a:r>
                        <a:rPr sz="1000" b="0" i="0" u="none" strike="noStrike" dirty="0" err="1">
                          <a:solidFill>
                            <a:srgbClr val="000000"/>
                          </a:solidFill>
                          <a:latin typeface="Calibri"/>
                        </a:rPr>
                        <a:t>формата</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Элеонора</a:t>
                      </a:r>
                      <a:r>
                        <a:rPr sz="1000" b="0" i="0" u="none" strike="noStrike" dirty="0">
                          <a:solidFill>
                            <a:srgbClr val="000000"/>
                          </a:solidFill>
                          <a:latin typeface="Calibri"/>
                        </a:rPr>
                        <a:t> </a:t>
                      </a:r>
                      <a:r>
                        <a:rPr sz="1000" b="0" i="0" u="none" strike="noStrike" dirty="0" err="1">
                          <a:solidFill>
                            <a:srgbClr val="000000"/>
                          </a:solidFill>
                          <a:latin typeface="Calibri"/>
                        </a:rPr>
                        <a:t>Гильм</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Багряный</a:t>
                      </a:r>
                      <a:r>
                        <a:rPr sz="1000" b="0" i="0" u="none" strike="noStrike" dirty="0">
                          <a:solidFill>
                            <a:srgbClr val="000000"/>
                          </a:solidFill>
                          <a:latin typeface="Calibri"/>
                        </a:rPr>
                        <a:t> </a:t>
                      </a:r>
                      <a:r>
                        <a:rPr sz="1000" b="0" i="0" u="none" strike="noStrike" dirty="0" err="1">
                          <a:solidFill>
                            <a:srgbClr val="000000"/>
                          </a:solidFill>
                          <a:latin typeface="Calibri"/>
                        </a:rPr>
                        <a:t>рассвет</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978-5-04-231898-6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11000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12.02.2026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Ожидаемая новинка"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Лиса и дракон. Хиты ориентального фэнтези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978-5-04-225629-5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«Луна на воде»</a:t>
            </a:r>
          </a:p>
        </p:txBody>
      </p:sp>
      <p:sp>
        <p:nvSpPr>
          <p:cNvPr id="11" name="TextBox 10"/>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 Еще до публикации права на книгу были проданы в 10 стран
 Тренд на Азию, хилинги и истории о маленьких уютных заведениях
 Обложка от популярного художника peachy 17,5 тыс. в ВК
 Над переводом книги работала Маргарита Юркан, переводчик Агаты Кристи и Терри Пратчетта </a:t>
            </a:r>
          </a:p>
        </p:txBody>
      </p:sp>
      <p:sp>
        <p:nvSpPr>
          <p:cNvPr id="13" name="TextBox 12"/>
          <p:cNvSpPr txBox="1"/>
          <p:nvPr/>
        </p:nvSpPr>
        <p:spPr>
          <a:xfrm>
            <a:off x="3238500" y="4000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 Смесь Эрин Моргенштерн и Хаяо Миядзаки, погружение в мир магического реализма  смешение токийской повседневности и фантастических путешествий 
 История с элементами хилинга, которая не разрушает, а бережно собирает читателя обратно
 Слоуберн между персонажами из разных миров  она наследница магического ломбарда,  он талантливый ученыйфизик
 Законченная историяоднотомник </a:t>
            </a:r>
          </a:p>
        </p:txBody>
      </p:sp>
      <p:sp>
        <p:nvSpPr>
          <p:cNvPr id="16" name="TextBox 15"/>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7" name="TextBox 16"/>
          <p:cNvSpPr txBox="1"/>
          <p:nvPr/>
        </p:nvSpPr>
        <p:spPr>
          <a:xfrm>
            <a:off x="3333750" y="5857875"/>
            <a:ext cx="5839883" cy="707886"/>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Подборки</a:t>
            </a:r>
            <a:r>
              <a:rPr sz="1000" b="0" i="0" u="none" strike="noStrike" dirty="0">
                <a:solidFill>
                  <a:srgbClr val="000000"/>
                </a:solidFill>
                <a:latin typeface="Calibri"/>
              </a:rPr>
              <a:t> в СМИ, </a:t>
            </a:r>
            <a:r>
              <a:rPr sz="1000" b="0" i="0" u="none" strike="noStrike" dirty="0" err="1">
                <a:solidFill>
                  <a:srgbClr val="000000"/>
                </a:solidFill>
                <a:latin typeface="Calibri"/>
              </a:rPr>
              <a:t>соцсетях</a:t>
            </a:r>
            <a:r>
              <a:rPr sz="1000" b="0" i="0" u="none" strike="noStrike" dirty="0">
                <a:solidFill>
                  <a:srgbClr val="000000"/>
                </a:solidFill>
                <a:latin typeface="Calibri"/>
              </a:rPr>
              <a:t>, у </a:t>
            </a:r>
            <a:r>
              <a:rPr sz="1000" b="0" i="0" u="none" strike="noStrike" dirty="0" err="1">
                <a:solidFill>
                  <a:srgbClr val="000000"/>
                </a:solidFill>
                <a:latin typeface="Calibri"/>
              </a:rPr>
              <a:t>блогеров</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базе</a:t>
            </a:r>
            <a:r>
              <a:rPr sz="1000" b="0" i="0" u="none" strike="noStrike" dirty="0">
                <a:solidFill>
                  <a:srgbClr val="000000"/>
                </a:solidFill>
                <a:latin typeface="Calibri"/>
              </a:rPr>
              <a:t> </a:t>
            </a:r>
            <a:r>
              <a:rPr sz="1000" b="0" i="0" u="none" strike="noStrike" dirty="0" err="1">
                <a:solidFill>
                  <a:srgbClr val="000000"/>
                </a:solidFill>
                <a:latin typeface="Calibri"/>
              </a:rPr>
              <a:t>блогеров</a:t>
            </a:r>
            <a:r>
              <a:rPr sz="1000" b="0" i="0" u="none" strike="noStrike" dirty="0">
                <a:solidFill>
                  <a:srgbClr val="000000"/>
                </a:solidFill>
                <a:latin typeface="Calibri"/>
              </a:rPr>
              <a:t>. </a:t>
            </a:r>
            <a:r>
              <a:rPr sz="1000" b="0" i="0" u="none" strike="noStrike" dirty="0" err="1">
                <a:solidFill>
                  <a:srgbClr val="000000"/>
                </a:solidFill>
                <a:latin typeface="Calibri"/>
              </a:rPr>
              <a:t>Поддержка</a:t>
            </a:r>
            <a:r>
              <a:rPr sz="1000" b="0" i="0" u="none" strike="noStrike" dirty="0">
                <a:solidFill>
                  <a:srgbClr val="000000"/>
                </a:solidFill>
                <a:latin typeface="Calibri"/>
              </a:rPr>
              <a:t> в </a:t>
            </a:r>
            <a:r>
              <a:rPr sz="1000" b="0" i="0" u="none" strike="noStrike" dirty="0" err="1">
                <a:solidFill>
                  <a:srgbClr val="000000"/>
                </a:solidFill>
                <a:latin typeface="Calibri"/>
              </a:rPr>
              <a:t>соцсетях</a:t>
            </a:r>
            <a:r>
              <a:rPr sz="1000" b="0" i="0" u="none" strike="noStrike" dirty="0">
                <a:solidFill>
                  <a:srgbClr val="000000"/>
                </a:solidFill>
                <a:latin typeface="Calibri"/>
              </a:rPr>
              <a:t> </a:t>
            </a:r>
            <a:r>
              <a:rPr sz="1000" b="0" i="0" u="none" strike="noStrike" dirty="0" err="1">
                <a:solidFill>
                  <a:srgbClr val="000000"/>
                </a:solidFill>
                <a:latin typeface="Calibri"/>
              </a:rPr>
              <a:t>издательства</a:t>
            </a:r>
            <a:r>
              <a:rPr sz="1000" b="0" i="0" u="none" strike="noStrike" dirty="0">
                <a:solidFill>
                  <a:srgbClr val="000000"/>
                </a:solidFill>
                <a:latin typeface="Calibri"/>
              </a:rPr>
              <a:t> и </a:t>
            </a:r>
            <a:r>
              <a:rPr sz="1000" b="0" i="0" u="none" strike="noStrike" dirty="0" err="1">
                <a:solidFill>
                  <a:srgbClr val="000000"/>
                </a:solidFill>
                <a:latin typeface="Calibri"/>
              </a:rPr>
              <a:t>разных</a:t>
            </a:r>
            <a:r>
              <a:rPr sz="1000" b="0" i="0" u="none" strike="noStrike" dirty="0">
                <a:solidFill>
                  <a:srgbClr val="000000"/>
                </a:solidFill>
                <a:latin typeface="Calibri"/>
              </a:rPr>
              <a:t> </a:t>
            </a:r>
            <a:r>
              <a:rPr sz="1000" b="0" i="0" u="none" strike="noStrike" dirty="0" err="1">
                <a:solidFill>
                  <a:srgbClr val="000000"/>
                </a:solidFill>
                <a:latin typeface="Calibri"/>
              </a:rPr>
              <a:t>импринтов</a:t>
            </a:r>
            <a:r>
              <a:rPr sz="1000" b="0" i="0" u="none" strike="noStrike" dirty="0">
                <a:solidFill>
                  <a:srgbClr val="000000"/>
                </a:solidFill>
                <a:latin typeface="Calibri"/>
              </a:rPr>
              <a:t>, с </a:t>
            </a:r>
            <a:r>
              <a:rPr sz="1000" b="0" i="0" u="none" strike="noStrike" dirty="0" err="1">
                <a:solidFill>
                  <a:srgbClr val="000000"/>
                </a:solidFill>
                <a:latin typeface="Calibri"/>
              </a:rPr>
              <a:t>которыми</a:t>
            </a:r>
            <a:r>
              <a:rPr sz="1000" b="0" i="0" u="none" strike="noStrike" dirty="0">
                <a:solidFill>
                  <a:srgbClr val="000000"/>
                </a:solidFill>
                <a:latin typeface="Calibri"/>
              </a:rPr>
              <a:t> </a:t>
            </a:r>
            <a:r>
              <a:rPr sz="1000" b="0" i="0" u="none" strike="noStrike" dirty="0" err="1">
                <a:solidFill>
                  <a:srgbClr val="000000"/>
                </a:solidFill>
                <a:latin typeface="Calibri"/>
              </a:rPr>
              <a:t>пересекается</a:t>
            </a:r>
            <a:r>
              <a:rPr sz="1000" b="0" i="0" u="none" strike="noStrike" dirty="0">
                <a:solidFill>
                  <a:srgbClr val="000000"/>
                </a:solidFill>
                <a:latin typeface="Calibri"/>
              </a:rPr>
              <a:t> </a:t>
            </a:r>
            <a:r>
              <a:rPr sz="1000" b="0" i="0" u="none" strike="noStrike" dirty="0" err="1">
                <a:solidFill>
                  <a:srgbClr val="000000"/>
                </a:solidFill>
                <a:latin typeface="Calibri"/>
              </a:rPr>
              <a:t>аудитория</a:t>
            </a:r>
            <a:r>
              <a:rPr sz="1000" b="0" i="0" u="none" strike="noStrike" dirty="0">
                <a:solidFill>
                  <a:srgbClr val="000000"/>
                </a:solidFill>
                <a:latin typeface="Calibri"/>
              </a:rPr>
              <a:t>. </a:t>
            </a:r>
            <a:r>
              <a:rPr sz="1000" b="0" i="0" u="none" strike="noStrike" dirty="0" err="1">
                <a:solidFill>
                  <a:srgbClr val="000000"/>
                </a:solidFill>
                <a:latin typeface="Calibri"/>
              </a:rPr>
              <a:t>Таргетированная</a:t>
            </a:r>
            <a:r>
              <a:rPr sz="1000" b="0" i="0" u="none" strike="noStrike" dirty="0">
                <a:solidFill>
                  <a:srgbClr val="000000"/>
                </a:solidFill>
                <a:latin typeface="Calibri"/>
              </a:rPr>
              <a:t> </a:t>
            </a:r>
            <a:r>
              <a:rPr sz="1000" b="0" i="0" u="none" strike="noStrike" dirty="0" err="1">
                <a:solidFill>
                  <a:srgbClr val="000000"/>
                </a:solidFill>
                <a:latin typeface="Calibri"/>
              </a:rPr>
              <a:t>реклама</a:t>
            </a:r>
            <a:r>
              <a:rPr sz="1000" b="0" i="0" u="none" strike="noStrike" dirty="0">
                <a:solidFill>
                  <a:srgbClr val="000000"/>
                </a:solidFill>
                <a:latin typeface="Calibri"/>
              </a:rPr>
              <a:t>. </a:t>
            </a:r>
            <a:r>
              <a:rPr sz="1000" b="0" i="0" u="none" strike="noStrike" dirty="0" err="1">
                <a:solidFill>
                  <a:srgbClr val="000000"/>
                </a:solidFill>
                <a:latin typeface="Calibri"/>
              </a:rPr>
              <a:t>Платные</a:t>
            </a:r>
            <a:r>
              <a:rPr sz="1000" b="0" i="0" u="none" strike="noStrike" dirty="0">
                <a:solidFill>
                  <a:srgbClr val="000000"/>
                </a:solidFill>
                <a:latin typeface="Calibri"/>
              </a:rPr>
              <a:t> </a:t>
            </a:r>
            <a:r>
              <a:rPr sz="1000" b="0" i="0" u="none" strike="noStrike" dirty="0" err="1">
                <a:solidFill>
                  <a:srgbClr val="000000"/>
                </a:solidFill>
                <a:latin typeface="Calibri"/>
              </a:rPr>
              <a:t>блогерские</a:t>
            </a:r>
            <a:r>
              <a:rPr sz="1000" b="0" i="0" u="none" strike="noStrike" dirty="0">
                <a:solidFill>
                  <a:srgbClr val="000000"/>
                </a:solidFill>
                <a:latin typeface="Calibri"/>
              </a:rPr>
              <a:t> </a:t>
            </a:r>
            <a:r>
              <a:rPr sz="1000" b="0" i="0" u="none" strike="noStrike" dirty="0" err="1">
                <a:solidFill>
                  <a:srgbClr val="000000"/>
                </a:solidFill>
                <a:latin typeface="Calibri"/>
              </a:rPr>
              <a:t>интеграции</a:t>
            </a:r>
            <a:r>
              <a:rPr sz="1000" b="0" i="0" u="none" strike="noStrike" dirty="0">
                <a:solidFill>
                  <a:srgbClr val="000000"/>
                </a:solidFill>
                <a:latin typeface="Calibri"/>
              </a:rPr>
              <a:t>. </a:t>
            </a:r>
            <a:r>
              <a:rPr sz="1000" b="0" i="0" u="none" strike="noStrike" dirty="0" err="1">
                <a:solidFill>
                  <a:srgbClr val="000000"/>
                </a:solidFill>
                <a:latin typeface="Calibri"/>
              </a:rPr>
              <a:t>Матрицы</a:t>
            </a:r>
            <a:r>
              <a:rPr sz="1000" b="0" i="0" u="none" strike="noStrike" dirty="0">
                <a:solidFill>
                  <a:srgbClr val="000000"/>
                </a:solidFill>
                <a:latin typeface="Calibri"/>
              </a:rPr>
              <a:t> ОРС и </a:t>
            </a:r>
            <a:r>
              <a:rPr sz="1000" b="0" i="0" u="none" strike="noStrike" dirty="0" err="1">
                <a:solidFill>
                  <a:srgbClr val="000000"/>
                </a:solidFill>
                <a:latin typeface="Calibri"/>
              </a:rPr>
              <a:t>маркетплейсов</a:t>
            </a:r>
            <a:r>
              <a:rPr sz="1000" b="0" i="0" u="none" strike="noStrike" dirty="0">
                <a:solidFill>
                  <a:srgbClr val="000000"/>
                </a:solidFill>
                <a:latin typeface="Calibri"/>
              </a:rPr>
              <a:t>. </a:t>
            </a:r>
            <a:r>
              <a:rPr sz="1000" b="0" i="0" u="none" strike="noStrike" dirty="0" err="1">
                <a:solidFill>
                  <a:srgbClr val="000000"/>
                </a:solidFill>
                <a:latin typeface="Calibri"/>
              </a:rPr>
              <a:t>Розыгрыш</a:t>
            </a:r>
            <a:r>
              <a:rPr sz="1000" b="0" i="0" u="none" strike="noStrike" dirty="0">
                <a:solidFill>
                  <a:srgbClr val="000000"/>
                </a:solidFill>
                <a:latin typeface="Calibri"/>
              </a:rPr>
              <a:t> </a:t>
            </a:r>
            <a:r>
              <a:rPr sz="1000" b="0" i="0" u="none" strike="noStrike" dirty="0" err="1">
                <a:solidFill>
                  <a:srgbClr val="000000"/>
                </a:solidFill>
                <a:latin typeface="Calibri"/>
              </a:rPr>
              <a:t>вместе</a:t>
            </a:r>
            <a:r>
              <a:rPr sz="1000" b="0" i="0" u="none" strike="noStrike" dirty="0">
                <a:solidFill>
                  <a:srgbClr val="000000"/>
                </a:solidFill>
                <a:latin typeface="Calibri"/>
              </a:rPr>
              <a:t> с </a:t>
            </a:r>
            <a:r>
              <a:rPr sz="1000" b="0" i="0" u="none" strike="noStrike" dirty="0" err="1">
                <a:solidFill>
                  <a:srgbClr val="000000"/>
                </a:solidFill>
                <a:latin typeface="Calibri"/>
              </a:rPr>
              <a:t>другим</a:t>
            </a:r>
            <a:r>
              <a:rPr sz="1000" b="0" i="0" u="none" strike="noStrike" dirty="0">
                <a:solidFill>
                  <a:srgbClr val="000000"/>
                </a:solidFill>
                <a:latin typeface="Calibri"/>
              </a:rPr>
              <a:t> </a:t>
            </a:r>
            <a:r>
              <a:rPr sz="1000" b="0" i="0" u="none" strike="noStrike" dirty="0" err="1">
                <a:solidFill>
                  <a:srgbClr val="000000"/>
                </a:solidFill>
                <a:latin typeface="Calibri"/>
              </a:rPr>
              <a:t>импринтом</a:t>
            </a:r>
            <a:r>
              <a:rPr sz="1000" b="0" i="0" u="none" strike="noStrike" dirty="0">
                <a:solidFill>
                  <a:srgbClr val="000000"/>
                </a:solidFill>
                <a:latin typeface="Calibri"/>
              </a:rPr>
              <a:t>. </a:t>
            </a:r>
            <a:r>
              <a:rPr sz="1000" b="0" i="0" u="none" strike="noStrike" dirty="0" err="1">
                <a:solidFill>
                  <a:srgbClr val="000000"/>
                </a:solidFill>
                <a:latin typeface="Calibri"/>
              </a:rPr>
              <a:t>Интерактивы</a:t>
            </a:r>
            <a:r>
              <a:rPr sz="1000" b="0" i="0" u="none" strike="noStrike" dirty="0">
                <a:solidFill>
                  <a:srgbClr val="000000"/>
                </a:solidFill>
                <a:latin typeface="Calibri"/>
              </a:rPr>
              <a:t>, </a:t>
            </a:r>
            <a:r>
              <a:rPr sz="1000" b="0" i="0" u="none" strike="noStrike" dirty="0" err="1">
                <a:solidFill>
                  <a:srgbClr val="000000"/>
                </a:solidFill>
                <a:latin typeface="Calibri"/>
              </a:rPr>
              <a:t>связанные</a:t>
            </a:r>
            <a:r>
              <a:rPr sz="1000" b="0" i="0" u="none" strike="noStrike" dirty="0">
                <a:solidFill>
                  <a:srgbClr val="000000"/>
                </a:solidFill>
                <a:latin typeface="Calibri"/>
              </a:rPr>
              <a:t> с </a:t>
            </a:r>
            <a:r>
              <a:rPr sz="1000" b="0" i="0" u="none" strike="noStrike" dirty="0" err="1">
                <a:solidFill>
                  <a:srgbClr val="000000"/>
                </a:solidFill>
                <a:latin typeface="Calibri"/>
              </a:rPr>
              <a:t>суперобложкой</a:t>
            </a:r>
            <a:r>
              <a:rPr sz="1000" b="0" i="0" u="none" strike="noStrike" dirty="0">
                <a:solidFill>
                  <a:srgbClr val="000000"/>
                </a:solidFill>
                <a:latin typeface="Calibri"/>
              </a:rPr>
              <a:t>  </a:t>
            </a:r>
            <a:r>
              <a:rPr sz="1000" b="0" i="0" u="none" strike="noStrike" dirty="0" err="1">
                <a:solidFill>
                  <a:srgbClr val="000000"/>
                </a:solidFill>
                <a:latin typeface="Calibri"/>
              </a:rPr>
              <a:t>она</a:t>
            </a:r>
            <a:r>
              <a:rPr sz="1000" b="0" i="0" u="none" strike="noStrike" dirty="0">
                <a:solidFill>
                  <a:srgbClr val="000000"/>
                </a:solidFill>
                <a:latin typeface="Calibri"/>
              </a:rPr>
              <a:t> </a:t>
            </a:r>
            <a:r>
              <a:rPr sz="1000" b="0" i="0" u="none" strike="noStrike" dirty="0" err="1">
                <a:solidFill>
                  <a:srgbClr val="000000"/>
                </a:solidFill>
                <a:latin typeface="Calibri"/>
              </a:rPr>
              <a:t>складывается</a:t>
            </a:r>
            <a:r>
              <a:rPr sz="1000" b="0" i="0" u="none" strike="noStrike" dirty="0">
                <a:solidFill>
                  <a:srgbClr val="000000"/>
                </a:solidFill>
                <a:latin typeface="Calibri"/>
              </a:rPr>
              <a:t> в </a:t>
            </a:r>
            <a:r>
              <a:rPr sz="1000" b="0" i="0" u="none" strike="noStrike" dirty="0" err="1">
                <a:solidFill>
                  <a:srgbClr val="000000"/>
                </a:solidFill>
                <a:latin typeface="Calibri"/>
              </a:rPr>
              <a:t>кораблик</a:t>
            </a:r>
            <a:r>
              <a:rPr sz="1000" b="0" i="0" u="none" strike="noStrike" dirty="0">
                <a:solidFill>
                  <a:srgbClr val="000000"/>
                </a:solidFill>
                <a:latin typeface="Calibri"/>
              </a:rPr>
              <a:t>.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Ожидаемая новинка"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Психология для устойчивого развития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978-5-00250-894-5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60x88/16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«Гнев без разрушений. Главная книга по управлению сильными эмоциями по методу ACT»</a:t>
            </a:r>
          </a:p>
        </p:txBody>
      </p:sp>
      <p:sp>
        <p:nvSpPr>
          <p:cNvPr id="10" name="TextBox 9"/>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Научнообоснованное руководство по управлению гневом от основателей  ACTтерапии терапия принятия и ответственности, которое поможет не бороться с гневом, а обрести чувство контроля и переключиться на осмысленные действия. </a:t>
            </a:r>
          </a:p>
        </p:txBody>
      </p:sp>
      <p:sp>
        <p:nvSpPr>
          <p:cNvPr id="12" name="TextBox 11"/>
          <p:cNvSpPr txBox="1"/>
          <p:nvPr/>
        </p:nvSpPr>
        <p:spPr>
          <a:xfrm>
            <a:off x="3238500" y="337566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70903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Рекомендует Дэниел Гоулман
Как вернуть контроль в момент вспышки и не разрушать то, что вам важно
Авторы  признанные специалисты в области поведенческой терапии </a:t>
            </a:r>
          </a:p>
        </p:txBody>
      </p:sp>
      <p:sp>
        <p:nvSpPr>
          <p:cNvPr id="14" name="TextBox 13"/>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Вспышки гнева и раздражительности портят отношения с близкими, могут мешать карьерному росту, а впоследствии приводят к чувству стыда и вины за импульсивные действия.
Это практическое руководство по применению Терапии принятия и ответственности ACT для людей, которые устали бороться со вспышками злости, р... </a:t>
            </a:r>
            <a:r>
              <a:rPr sz="1000" b="0" i="1" u="none" strike="noStrike">
                <a:solidFill>
                  <a:srgbClr val="295FE9"/>
                </a:solidFill>
                <a:latin typeface="Calibri"/>
                <a:hlinkClick r:id="rId4" tooltip="Посмотреть в Витрине"/>
              </a:rPr>
              <a:t>подробнее</a:t>
            </a:r>
          </a:p>
        </p:txBody>
      </p:sp>
      <p:pic>
        <p:nvPicPr>
          <p:cNvPr id="17" name="Рисунок 16"/>
          <p:cNvPicPr>
            <a:picLocks noChangeAspect="1"/>
          </p:cNvPicPr>
          <p:nvPr/>
        </p:nvPicPr>
        <p:blipFill>
          <a:blip r:embed="rId5"/>
          <a:stretch>
            <a:fillRect/>
          </a:stretch>
        </p:blipFill>
        <p:spPr>
          <a:xfrm>
            <a:off x="208930" y="1661160"/>
            <a:ext cx="2820640" cy="4101465"/>
          </a:xfrm>
          <a:prstGeom prst="rect">
            <a:avLst/>
          </a:prstGeom>
        </p:spPr>
      </p:pic>
      <p:sp>
        <p:nvSpPr>
          <p:cNvPr id="18" name="TextBox 17"/>
          <p:cNvSpPr txBox="1"/>
          <p:nvPr/>
        </p:nvSpPr>
        <p:spPr>
          <a:xfrm>
            <a:off x="3238500" y="4444093"/>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9" name="TextBox 18"/>
          <p:cNvSpPr txBox="1"/>
          <p:nvPr/>
        </p:nvSpPr>
        <p:spPr>
          <a:xfrm>
            <a:off x="3333750" y="4825093"/>
            <a:ext cx="5839883"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Ожидаемая новинка"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Создатель злодейки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978-5-00250-746-7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60x88/16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«Создатель злодейки. Том 1»</a:t>
            </a:r>
          </a:p>
        </p:txBody>
      </p:sp>
      <p:sp>
        <p:nvSpPr>
          <p:cNvPr id="10" name="TextBox 9"/>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Новая книга для тех, кто читал манхву и хочет познакомиться с первоисточником </a:t>
            </a:r>
          </a:p>
        </p:txBody>
      </p:sp>
      <p:sp>
        <p:nvSpPr>
          <p:cNvPr id="12" name="TextBox 11"/>
          <p:cNvSpPr txBox="1"/>
          <p:nvPr/>
        </p:nvSpPr>
        <p:spPr>
          <a:xfrm>
            <a:off x="3238500" y="3252379"/>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585754"/>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Попаданка в теле злодейки, которая должна умереть в финале собственного романа
Союз с таинственным красавцем против предначертанной судьбы
Любовь, интриги и опасная игра за жизнь </a:t>
            </a:r>
          </a:p>
        </p:txBody>
      </p:sp>
      <p:sp>
        <p:nvSpPr>
          <p:cNvPr id="14" name="TextBox 13"/>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Обычная корейская девушка Юн Ханыль внезапно оказывается в мире собственного романа. Теперь она красавицааристократка Айла Мертензия  злодейка, которую ненавидят остальные персонажи. А главное  в финале романа Айла должна умереть. Юн просто не может этого допустить Ради выживания она заключает договор с т... </a:t>
            </a:r>
            <a:r>
              <a:rPr sz="1000" b="0" i="1" u="none" strike="noStrike">
                <a:solidFill>
                  <a:srgbClr val="295FE9"/>
                </a:solidFill>
                <a:latin typeface="Calibri"/>
                <a:hlinkClick r:id="rId4" tooltip="Посмотреть в Витрине"/>
              </a:rPr>
              <a:t>подробнее</a:t>
            </a:r>
          </a:p>
        </p:txBody>
      </p:sp>
      <p:pic>
        <p:nvPicPr>
          <p:cNvPr id="17" name="Рисунок 16"/>
          <p:cNvPicPr>
            <a:picLocks noChangeAspect="1"/>
          </p:cNvPicPr>
          <p:nvPr/>
        </p:nvPicPr>
        <p:blipFill>
          <a:blip r:embed="rId5"/>
          <a:stretch>
            <a:fillRect/>
          </a:stretch>
        </p:blipFill>
        <p:spPr>
          <a:xfrm>
            <a:off x="342766" y="1838869"/>
            <a:ext cx="2514734" cy="3767910"/>
          </a:xfrm>
          <a:prstGeom prst="rect">
            <a:avLst/>
          </a:prstGeom>
        </p:spPr>
      </p:pic>
      <p:sp>
        <p:nvSpPr>
          <p:cNvPr id="18" name="TextBox 17"/>
          <p:cNvSpPr txBox="1"/>
          <p:nvPr/>
        </p:nvSpPr>
        <p:spPr>
          <a:xfrm>
            <a:off x="3238500" y="442912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9" name="TextBox 18"/>
          <p:cNvSpPr txBox="1"/>
          <p:nvPr/>
        </p:nvSpPr>
        <p:spPr>
          <a:xfrm>
            <a:off x="3333750" y="4810125"/>
            <a:ext cx="5839883"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Ожидаемая новинка"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Страшно интересная Россия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978-5-00250-531-9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84x110/32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3448050"/>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«Духи болезней на Руси. Сестры-лихорадки, матушка Оспа и жук в ботиночках»</a:t>
            </a:r>
          </a:p>
        </p:txBody>
      </p:sp>
      <p:sp>
        <p:nvSpPr>
          <p:cNvPr id="10" name="TextBox 9"/>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Историкокультурологическое исследование отношения к болезням на Руси, их лечения и обрядов для профилактики недугов. </a:t>
            </a:r>
          </a:p>
        </p:txBody>
      </p:sp>
      <p:sp>
        <p:nvSpPr>
          <p:cNvPr id="12" name="TextBox 11"/>
          <p:cNvSpPr txBox="1"/>
          <p:nvPr/>
        </p:nvSpPr>
        <p:spPr>
          <a:xfrm>
            <a:off x="3238500" y="328612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61950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Зловредные</a:t>
            </a:r>
            <a:r>
              <a:rPr sz="1000" b="0" i="0" u="none" strike="noStrike" dirty="0">
                <a:solidFill>
                  <a:srgbClr val="000000"/>
                </a:solidFill>
                <a:latin typeface="Calibri"/>
              </a:rPr>
              <a:t> </a:t>
            </a:r>
            <a:r>
              <a:rPr sz="1000" b="0" i="0" u="none" strike="noStrike" dirty="0" err="1">
                <a:solidFill>
                  <a:srgbClr val="000000"/>
                </a:solidFill>
                <a:latin typeface="Calibri"/>
              </a:rPr>
              <a:t>духипаразиты</a:t>
            </a:r>
            <a:r>
              <a:rPr sz="1000" b="0" i="0" u="none" strike="noStrike" dirty="0">
                <a:solidFill>
                  <a:srgbClr val="000000"/>
                </a:solidFill>
                <a:latin typeface="Calibri"/>
              </a:rPr>
              <a:t>, </a:t>
            </a:r>
            <a:r>
              <a:rPr sz="1000" b="0" i="0" u="none" strike="noStrike" dirty="0" err="1">
                <a:solidFill>
                  <a:srgbClr val="000000"/>
                </a:solidFill>
                <a:latin typeface="Calibri"/>
              </a:rPr>
              <a:t>демоны</a:t>
            </a:r>
            <a:r>
              <a:rPr sz="1000" b="0" i="0" u="none" strike="noStrike" dirty="0">
                <a:solidFill>
                  <a:srgbClr val="000000"/>
                </a:solidFill>
                <a:latin typeface="Calibri"/>
              </a:rPr>
              <a:t> </a:t>
            </a:r>
            <a:r>
              <a:rPr sz="1000" b="0" i="0" u="none" strike="noStrike" dirty="0" err="1">
                <a:solidFill>
                  <a:srgbClr val="000000"/>
                </a:solidFill>
                <a:latin typeface="Calibri"/>
              </a:rPr>
              <a:t>оспы</a:t>
            </a:r>
            <a:r>
              <a:rPr sz="1000" b="0" i="0" u="none" strike="noStrike" dirty="0">
                <a:solidFill>
                  <a:srgbClr val="000000"/>
                </a:solidFill>
                <a:latin typeface="Calibri"/>
              </a:rPr>
              <a:t> и </a:t>
            </a:r>
            <a:r>
              <a:rPr sz="1000" b="0" i="0" u="none" strike="noStrike" dirty="0" err="1">
                <a:solidFill>
                  <a:srgbClr val="000000"/>
                </a:solidFill>
                <a:latin typeface="Calibri"/>
              </a:rPr>
              <a:t>холеры</a:t>
            </a:r>
            <a:r>
              <a:rPr sz="1000" b="0" i="0" u="none" strike="noStrike" dirty="0">
                <a:solidFill>
                  <a:srgbClr val="000000"/>
                </a:solidFill>
                <a:latin typeface="Calibri"/>
              </a:rPr>
              <a:t> и </a:t>
            </a:r>
            <a:r>
              <a:rPr sz="1000" b="0" i="0" u="none" strike="noStrike" dirty="0" err="1">
                <a:solidFill>
                  <a:srgbClr val="000000"/>
                </a:solidFill>
                <a:latin typeface="Calibri"/>
              </a:rPr>
              <a:t>сестрылихорадки</a:t>
            </a:r>
            <a:r>
              <a:rPr sz="1000" b="0" i="0" u="none" strike="noStrike" dirty="0">
                <a:solidFill>
                  <a:srgbClr val="000000"/>
                </a:solidFill>
                <a:latin typeface="Calibri"/>
              </a:rPr>
              <a:t>
</a:t>
            </a:r>
            <a:r>
              <a:rPr sz="1000" b="0" i="0" u="none" strike="noStrike" dirty="0" err="1">
                <a:solidFill>
                  <a:srgbClr val="000000"/>
                </a:solidFill>
                <a:latin typeface="Calibri"/>
              </a:rPr>
              <a:t>Заговоры</a:t>
            </a:r>
            <a:r>
              <a:rPr sz="1000" b="0" i="0" u="none" strike="noStrike" dirty="0">
                <a:solidFill>
                  <a:srgbClr val="000000"/>
                </a:solidFill>
                <a:latin typeface="Calibri"/>
              </a:rPr>
              <a:t>, </a:t>
            </a:r>
            <a:r>
              <a:rPr sz="1000" b="0" i="0" u="none" strike="noStrike" dirty="0" err="1">
                <a:solidFill>
                  <a:srgbClr val="000000"/>
                </a:solidFill>
                <a:latin typeface="Calibri"/>
              </a:rPr>
              <a:t>обеты</a:t>
            </a:r>
            <a:r>
              <a:rPr sz="1000" b="0" i="0" u="none" strike="noStrike" dirty="0">
                <a:solidFill>
                  <a:srgbClr val="000000"/>
                </a:solidFill>
                <a:latin typeface="Calibri"/>
              </a:rPr>
              <a:t> и </a:t>
            </a:r>
            <a:r>
              <a:rPr sz="1000" b="0" i="0" u="none" strike="noStrike" dirty="0" err="1">
                <a:solidFill>
                  <a:srgbClr val="000000"/>
                </a:solidFill>
                <a:latin typeface="Calibri"/>
              </a:rPr>
              <a:t>магические</a:t>
            </a:r>
            <a:r>
              <a:rPr sz="1000" b="0" i="0" u="none" strike="noStrike" dirty="0">
                <a:solidFill>
                  <a:srgbClr val="000000"/>
                </a:solidFill>
                <a:latin typeface="Calibri"/>
              </a:rPr>
              <a:t> </a:t>
            </a:r>
            <a:r>
              <a:rPr sz="1000" b="0" i="0" u="none" strike="noStrike" dirty="0" err="1">
                <a:solidFill>
                  <a:srgbClr val="000000"/>
                </a:solidFill>
                <a:latin typeface="Calibri"/>
              </a:rPr>
              <a:t>предметы</a:t>
            </a:r>
            <a:r>
              <a:rPr sz="1000" b="0" i="0" u="none" strike="noStrike" dirty="0">
                <a:solidFill>
                  <a:srgbClr val="000000"/>
                </a:solidFill>
                <a:latin typeface="Calibri"/>
              </a:rPr>
              <a:t> </a:t>
            </a:r>
            <a:r>
              <a:rPr sz="1000" b="0" i="0" u="none" strike="noStrike" dirty="0" err="1">
                <a:solidFill>
                  <a:srgbClr val="000000"/>
                </a:solidFill>
                <a:latin typeface="Calibri"/>
              </a:rPr>
              <a:t>для</a:t>
            </a:r>
            <a:r>
              <a:rPr sz="1000" b="0" i="0" u="none" strike="noStrike" dirty="0">
                <a:solidFill>
                  <a:srgbClr val="000000"/>
                </a:solidFill>
                <a:latin typeface="Calibri"/>
              </a:rPr>
              <a:t> </a:t>
            </a:r>
            <a:r>
              <a:rPr sz="1000" b="0" i="0" u="none" strike="noStrike" dirty="0" err="1">
                <a:solidFill>
                  <a:srgbClr val="000000"/>
                </a:solidFill>
                <a:latin typeface="Calibri"/>
              </a:rPr>
              <a:t>лечения</a:t>
            </a:r>
            <a:r>
              <a:rPr sz="1000" b="0" i="0" u="none" strike="noStrike" dirty="0">
                <a:solidFill>
                  <a:srgbClr val="000000"/>
                </a:solidFill>
                <a:latin typeface="Calibri"/>
              </a:rPr>
              <a:t>
</a:t>
            </a:r>
            <a:r>
              <a:rPr sz="1000" b="0" i="0" u="none" strike="noStrike" dirty="0" err="1">
                <a:solidFill>
                  <a:srgbClr val="000000"/>
                </a:solidFill>
                <a:latin typeface="Calibri"/>
              </a:rPr>
              <a:t>Отношение</a:t>
            </a:r>
            <a:r>
              <a:rPr sz="1000" b="0" i="0" u="none" strike="noStrike" dirty="0">
                <a:solidFill>
                  <a:srgbClr val="000000"/>
                </a:solidFill>
                <a:latin typeface="Calibri"/>
              </a:rPr>
              <a:t> </a:t>
            </a:r>
            <a:r>
              <a:rPr sz="1000" b="0" i="0" u="none" strike="noStrike" dirty="0" err="1">
                <a:solidFill>
                  <a:srgbClr val="000000"/>
                </a:solidFill>
                <a:latin typeface="Calibri"/>
              </a:rPr>
              <a:t>крестьян</a:t>
            </a:r>
            <a:r>
              <a:rPr sz="1000" b="0" i="0" u="none" strike="noStrike" dirty="0">
                <a:solidFill>
                  <a:srgbClr val="000000"/>
                </a:solidFill>
                <a:latin typeface="Calibri"/>
              </a:rPr>
              <a:t> к </a:t>
            </a:r>
            <a:r>
              <a:rPr sz="1000" b="0" i="0" u="none" strike="noStrike" dirty="0" err="1">
                <a:solidFill>
                  <a:srgbClr val="000000"/>
                </a:solidFill>
                <a:latin typeface="Calibri"/>
              </a:rPr>
              <a:t>болезням</a:t>
            </a:r>
            <a:r>
              <a:rPr sz="1000" b="0" i="0" u="none" strike="noStrike" dirty="0">
                <a:solidFill>
                  <a:srgbClr val="000000"/>
                </a:solidFill>
                <a:latin typeface="Calibri"/>
              </a:rPr>
              <a:t>, </a:t>
            </a:r>
            <a:r>
              <a:rPr sz="1000" b="0" i="0" u="none" strike="noStrike" dirty="0" err="1">
                <a:solidFill>
                  <a:srgbClr val="000000"/>
                </a:solidFill>
                <a:latin typeface="Calibri"/>
              </a:rPr>
              <a:t>самолечение</a:t>
            </a:r>
            <a:r>
              <a:rPr sz="1000" b="0" i="0" u="none" strike="noStrike" dirty="0">
                <a:solidFill>
                  <a:srgbClr val="000000"/>
                </a:solidFill>
                <a:latin typeface="Calibri"/>
              </a:rPr>
              <a:t> и </a:t>
            </a:r>
            <a:r>
              <a:rPr sz="1000" b="0" i="0" u="none" strike="noStrike" dirty="0" err="1">
                <a:solidFill>
                  <a:srgbClr val="000000"/>
                </a:solidFill>
                <a:latin typeface="Calibri"/>
              </a:rPr>
              <a:t>знахарство</a:t>
            </a:r>
            <a:r>
              <a:rPr sz="1000" b="0" i="0" u="none" strike="noStrike" dirty="0">
                <a:solidFill>
                  <a:srgbClr val="000000"/>
                </a:solidFill>
                <a:latin typeface="Calibri"/>
              </a:rPr>
              <a:t> </a:t>
            </a:r>
          </a:p>
        </p:txBody>
      </p:sp>
      <p:sp>
        <p:nvSpPr>
          <p:cNvPr id="14" name="TextBox 13"/>
          <p:cNvSpPr txBox="1"/>
          <p:nvPr/>
        </p:nvSpPr>
        <p:spPr>
          <a:xfrm>
            <a:off x="3238500" y="5574667"/>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908042"/>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От холеры ставили полицейскогостражника и пили керосин с дегтем. От девылихорадки можно сп... </a:t>
            </a:r>
            <a:r>
              <a:rPr sz="1000" b="0" i="1" u="none" strike="noStrike">
                <a:solidFill>
                  <a:srgbClr val="295FE9"/>
                </a:solidFill>
                <a:latin typeface="Calibri"/>
                <a:hlinkClick r:id="rId4" tooltip="Посмотреть в Витрине"/>
              </a:rPr>
              <a:t>подробнее</a:t>
            </a:r>
          </a:p>
        </p:txBody>
      </p:sp>
      <p:sp>
        <p:nvSpPr>
          <p:cNvPr id="17" name="TextBox 16"/>
          <p:cNvSpPr txBox="1"/>
          <p:nvPr/>
        </p:nvSpPr>
        <p:spPr>
          <a:xfrm>
            <a:off x="3238500" y="4281351"/>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8" name="TextBox 17"/>
          <p:cNvSpPr txBox="1"/>
          <p:nvPr/>
        </p:nvSpPr>
        <p:spPr>
          <a:xfrm>
            <a:off x="3333750" y="4662351"/>
            <a:ext cx="5777120"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
        <p:nvSpPr>
          <p:cNvPr id="19" name="TextBox 18"/>
          <p:cNvSpPr txBox="1"/>
          <p:nvPr/>
        </p:nvSpPr>
        <p:spPr>
          <a:xfrm>
            <a:off x="3238500" y="4956197"/>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dirty="0" err="1">
                <a:solidFill>
                  <a:srgbClr val="FFFFFF"/>
                </a:solidFill>
                <a:latin typeface="Calibri"/>
              </a:rPr>
              <a:t>Примеры</a:t>
            </a:r>
            <a:r>
              <a:rPr sz="1200" b="1" i="0" u="none" strike="noStrike" dirty="0">
                <a:solidFill>
                  <a:srgbClr val="FFFFFF"/>
                </a:solidFill>
                <a:latin typeface="Calibri"/>
              </a:rPr>
              <a:t> </a:t>
            </a:r>
            <a:r>
              <a:rPr sz="1200" b="1" i="0" u="none" strike="noStrike" dirty="0" err="1">
                <a:solidFill>
                  <a:srgbClr val="FFFFFF"/>
                </a:solidFill>
                <a:latin typeface="Calibri"/>
              </a:rPr>
              <a:t>разворотов</a:t>
            </a:r>
            <a:r>
              <a:rPr sz="1200" b="1" i="0" u="none" strike="noStrike" dirty="0">
                <a:solidFill>
                  <a:srgbClr val="FFFFFF"/>
                </a:solidFill>
                <a:latin typeface="Calibri"/>
              </a:rPr>
              <a:t> </a:t>
            </a:r>
            <a:r>
              <a:rPr sz="1200" b="1" i="0" u="none" strike="noStrike" dirty="0" err="1">
                <a:solidFill>
                  <a:srgbClr val="FFFFFF"/>
                </a:solidFill>
                <a:latin typeface="Calibri"/>
              </a:rPr>
              <a:t>для</a:t>
            </a:r>
            <a:r>
              <a:rPr sz="1200" b="1" i="0" u="none" strike="noStrike" dirty="0">
                <a:solidFill>
                  <a:srgbClr val="FFFFFF"/>
                </a:solidFill>
                <a:latin typeface="Calibri"/>
              </a:rPr>
              <a:t> </a:t>
            </a:r>
            <a:r>
              <a:rPr sz="1200" b="1" i="0" u="none" strike="noStrike" dirty="0" err="1">
                <a:solidFill>
                  <a:srgbClr val="FFFFFF"/>
                </a:solidFill>
                <a:latin typeface="Calibri"/>
              </a:rPr>
              <a:t>цветных</a:t>
            </a:r>
            <a:r>
              <a:rPr sz="1200" b="1" i="0" u="none" strike="noStrike" dirty="0">
                <a:solidFill>
                  <a:srgbClr val="FFFFFF"/>
                </a:solidFill>
                <a:latin typeface="Calibri"/>
              </a:rPr>
              <a:t> </a:t>
            </a:r>
            <a:r>
              <a:rPr sz="1200" b="1" i="0" u="none" strike="noStrike" dirty="0" err="1">
                <a:solidFill>
                  <a:srgbClr val="FFFFFF"/>
                </a:solidFill>
                <a:latin typeface="Calibri"/>
              </a:rPr>
              <a:t>изданий</a:t>
            </a:r>
            <a:r>
              <a:rPr sz="1200" b="1" i="0" u="none" strike="noStrike" dirty="0">
                <a:solidFill>
                  <a:srgbClr val="FFFFFF"/>
                </a:solidFill>
                <a:latin typeface="Calibri"/>
              </a:rPr>
              <a:t>:</a:t>
            </a:r>
          </a:p>
        </p:txBody>
      </p:sp>
      <p:sp>
        <p:nvSpPr>
          <p:cNvPr id="20" name="TextBox 19"/>
          <p:cNvSpPr txBox="1"/>
          <p:nvPr/>
        </p:nvSpPr>
        <p:spPr>
          <a:xfrm>
            <a:off x="3238500" y="5337197"/>
            <a:ext cx="5777120" cy="52322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hlinkClick r:id="rId6" tooltip="Скачать или посмотреть"/>
              </a:rPr>
              <a:t>MIF00049473.pdf </a:t>
            </a:r>
            <a:r>
              <a:rPr dirty="0"/>
              <a:t/>
            </a:r>
            <a:br>
              <a:rPr dirty="0"/>
            </a:br>
            <a:endParaRPr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конка: Серия особого внимания" descr="Иконка"/>
          <p:cNvPicPr>
            <a:picLocks noChangeAspect="1"/>
          </p:cNvPicPr>
          <p:nvPr/>
        </p:nvPicPr>
        <p:blipFill>
          <a:blip r:embed="rId2"/>
          <a:stretch>
            <a:fillRect/>
          </a:stretch>
        </p:blipFill>
        <p:spPr>
          <a:xfrm>
            <a:off x="333375" y="333375"/>
            <a:ext cx="1047750" cy="1047750"/>
          </a:xfrm>
          <a:prstGeom prst="rect">
            <a:avLst/>
          </a:prstGeom>
        </p:spPr>
      </p:pic>
      <p:sp>
        <p:nvSpPr>
          <p:cNvPr id="2" name="TextBox 1"/>
          <p:cNvSpPr txBox="1"/>
          <p:nvPr/>
        </p:nvSpPr>
        <p:spPr>
          <a:xfrm>
            <a:off x="1381125" y="619125"/>
            <a:ext cx="7715250" cy="76200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5C29E9"/>
                </a:solidFill>
                <a:latin typeface="Calibri"/>
              </a:rPr>
              <a:t>Группа ФА: </a:t>
            </a:r>
            <a:r>
              <a:rPr sz="2400" b="1" i="0" u="none" strike="noStrike">
                <a:solidFill>
                  <a:srgbClr val="000000"/>
                </a:solidFill>
                <a:latin typeface="Calibri"/>
              </a:rPr>
              <a:t>Серия особого внимания</a:t>
            </a:r>
          </a:p>
        </p:txBody>
      </p:sp>
      <p:graphicFrame>
        <p:nvGraphicFramePr>
          <p:cNvPr id="3" name="Таблица 2"/>
          <p:cNvGraphicFramePr>
            <a:graphicFrameLocks noGrp="1"/>
          </p:cNvGraphicFramePr>
          <p:nvPr/>
        </p:nvGraphicFramePr>
        <p:xfrm>
          <a:off x="333375" y="1714500"/>
          <a:ext cx="8534400" cy="273939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Серия</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Автор</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Название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Pop-up. Развитие и моторика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Эмоции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978-5-04-223903-8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52x54/16*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Pop-up. Развитие и моторика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Транспорт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978-5-04-223898-7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52x54/16*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Pop-up. Развитие и моторика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Разные цвета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978-5-04-223899-4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52x54/16*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Pop-up. Развитие и моторика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Сравнения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978-5-04-223900-7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52x54/16*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Pop-up. Развитие и моторика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Цифры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978-5-04-223901-4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52x54/16*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Pop-up. Развитие и моторика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Профессии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978-5-04-223902-1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52x54/16*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33375" y="333375"/>
          <a:ext cx="8534400" cy="365379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Серия</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Автор</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Название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Азбука безопасности для малышей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Ю.С. Василюк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Правила безопасного поведения в квартире. Говорящая книга с заданиями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978-5-04-229159-3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Азбука безопасности для малышей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Ю. С. Василюк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Правила безопасного поведения на улице. Говорящая книга с заданиями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978-5-04-229150-0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Азбука безопасности для малышей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Ю. С. Василюк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Правила безопасного поведения на дороге. Говорящая книга с заданиями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978-5-04-229156-2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Книги-панорамки с интерактивом и 3D. Для самых маленьких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Я пожарный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978-5-04-221096-9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Книги-панорамки с интерактивом и 3D. Для самых маленьких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Я водитель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978-5-04-221095-2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Книги-панорамки с интерактивом и 3D. Для самых маленьких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Я фермер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978-5-04-221097-6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06155014"/>
              </p:ext>
            </p:extLst>
          </p:nvPr>
        </p:nvGraphicFramePr>
        <p:xfrm>
          <a:off x="333375" y="3987165"/>
          <a:ext cx="8534400" cy="249936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Полный</a:t>
                      </a:r>
                      <a:r>
                        <a:rPr sz="1000" b="0" i="0" u="none" strike="noStrike" dirty="0">
                          <a:solidFill>
                            <a:srgbClr val="000000"/>
                          </a:solidFill>
                          <a:latin typeface="Calibri"/>
                        </a:rPr>
                        <a:t> </a:t>
                      </a:r>
                      <a:r>
                        <a:rPr sz="1000" b="0" i="0" u="none" strike="noStrike" dirty="0" err="1">
                          <a:solidFill>
                            <a:srgbClr val="000000"/>
                          </a:solidFill>
                          <a:latin typeface="Calibri"/>
                        </a:rPr>
                        <a:t>справочник</a:t>
                      </a:r>
                      <a:r>
                        <a:rPr sz="1000" b="0" i="0" u="none" strike="noStrike" dirty="0">
                          <a:solidFill>
                            <a:srgbClr val="000000"/>
                          </a:solidFill>
                          <a:latin typeface="Calibri"/>
                        </a:rPr>
                        <a:t> </a:t>
                      </a:r>
                      <a:r>
                        <a:rPr sz="1000" b="0" i="0" u="none" strike="noStrike" dirty="0" err="1">
                          <a:solidFill>
                            <a:srgbClr val="000000"/>
                          </a:solidFill>
                          <a:latin typeface="Calibri"/>
                        </a:rPr>
                        <a:t>для</a:t>
                      </a:r>
                      <a:r>
                        <a:rPr sz="1000" b="0" i="0" u="none" strike="noStrike" dirty="0">
                          <a:solidFill>
                            <a:srgbClr val="000000"/>
                          </a:solidFill>
                          <a:latin typeface="Calibri"/>
                        </a:rPr>
                        <a:t> </a:t>
                      </a:r>
                      <a:r>
                        <a:rPr sz="1000" b="0" i="0" u="none" strike="noStrike" dirty="0" err="1">
                          <a:solidFill>
                            <a:srgbClr val="000000"/>
                          </a:solidFill>
                          <a:latin typeface="Calibri"/>
                        </a:rPr>
                        <a:t>поступающих</a:t>
                      </a:r>
                      <a:r>
                        <a:rPr sz="1000" b="0" i="0" u="none" strike="noStrike" dirty="0">
                          <a:solidFill>
                            <a:srgbClr val="000000"/>
                          </a:solidFill>
                          <a:latin typeface="Calibri"/>
                        </a:rPr>
                        <a:t> в </a:t>
                      </a:r>
                      <a:r>
                        <a:rPr sz="1000" b="0" i="0" u="none" strike="noStrike" dirty="0" err="1">
                          <a:solidFill>
                            <a:srgbClr val="000000"/>
                          </a:solidFill>
                          <a:latin typeface="Calibri"/>
                        </a:rPr>
                        <a:t>вузы</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В. В. Еремин, А. А. Дроздов, Е. В. Карпова, О. Н. Рыжова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Химия. Справочник для подготовки к ЕГЭ, олимпиадам и поступлению в вуз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978-5-04-111656-9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21.02.2026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759.00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Полный справочник для поступающих в вузы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 В. Баранов, А. В. Власов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Обществознание</a:t>
                      </a:r>
                      <a:r>
                        <a:rPr sz="1000" b="0" i="0" u="none" strike="noStrike" dirty="0">
                          <a:solidFill>
                            <a:srgbClr val="000000"/>
                          </a:solidFill>
                          <a:latin typeface="Calibri"/>
                        </a:rPr>
                        <a:t>. </a:t>
                      </a:r>
                      <a:r>
                        <a:rPr sz="1000" b="0" i="0" u="none" strike="noStrike" dirty="0" err="1">
                          <a:solidFill>
                            <a:srgbClr val="000000"/>
                          </a:solidFill>
                          <a:latin typeface="Calibri"/>
                        </a:rPr>
                        <a:t>Справочник</a:t>
                      </a:r>
                      <a:r>
                        <a:rPr sz="1000" b="0" i="0" u="none" strike="noStrike" dirty="0">
                          <a:solidFill>
                            <a:srgbClr val="000000"/>
                          </a:solidFill>
                          <a:latin typeface="Calibri"/>
                        </a:rPr>
                        <a:t> </a:t>
                      </a:r>
                      <a:r>
                        <a:rPr sz="1000" b="0" i="0" u="none" strike="noStrike" dirty="0" err="1">
                          <a:solidFill>
                            <a:srgbClr val="000000"/>
                          </a:solidFill>
                          <a:latin typeface="Calibri"/>
                        </a:rPr>
                        <a:t>для</a:t>
                      </a:r>
                      <a:r>
                        <a:rPr sz="1000" b="0" i="0" u="none" strike="noStrike" dirty="0">
                          <a:solidFill>
                            <a:srgbClr val="000000"/>
                          </a:solidFill>
                          <a:latin typeface="Calibri"/>
                        </a:rPr>
                        <a:t> </a:t>
                      </a:r>
                      <a:r>
                        <a:rPr sz="1000" b="0" i="0" u="none" strike="noStrike" dirty="0" err="1">
                          <a:solidFill>
                            <a:srgbClr val="000000"/>
                          </a:solidFill>
                          <a:latin typeface="Calibri"/>
                        </a:rPr>
                        <a:t>подготовки</a:t>
                      </a:r>
                      <a:r>
                        <a:rPr sz="1000" b="0" i="0" u="none" strike="noStrike" dirty="0">
                          <a:solidFill>
                            <a:srgbClr val="000000"/>
                          </a:solidFill>
                          <a:latin typeface="Calibri"/>
                        </a:rPr>
                        <a:t> к ЕГЭ, </a:t>
                      </a:r>
                      <a:r>
                        <a:rPr sz="1000" b="0" i="0" u="none" strike="noStrike" dirty="0" err="1">
                          <a:solidFill>
                            <a:srgbClr val="000000"/>
                          </a:solidFill>
                          <a:latin typeface="Calibri"/>
                        </a:rPr>
                        <a:t>олимпиадам</a:t>
                      </a:r>
                      <a:r>
                        <a:rPr sz="1000" b="0" i="0" u="none" strike="noStrike" dirty="0">
                          <a:solidFill>
                            <a:srgbClr val="000000"/>
                          </a:solidFill>
                          <a:latin typeface="Calibri"/>
                        </a:rPr>
                        <a:t> и </a:t>
                      </a:r>
                      <a:r>
                        <a:rPr sz="1000" b="0" i="0" u="none" strike="noStrike" dirty="0" err="1">
                          <a:solidFill>
                            <a:srgbClr val="000000"/>
                          </a:solidFill>
                          <a:latin typeface="Calibri"/>
                        </a:rPr>
                        <a:t>поступлению</a:t>
                      </a:r>
                      <a:r>
                        <a:rPr sz="1000" b="0" i="0" u="none" strike="noStrike" dirty="0">
                          <a:solidFill>
                            <a:srgbClr val="000000"/>
                          </a:solidFill>
                          <a:latin typeface="Calibri"/>
                        </a:rPr>
                        <a:t> в </a:t>
                      </a:r>
                      <a:r>
                        <a:rPr sz="1000" b="0" i="0" u="none" strike="noStrike" dirty="0" err="1">
                          <a:solidFill>
                            <a:srgbClr val="000000"/>
                          </a:solidFill>
                          <a:latin typeface="Calibri"/>
                        </a:rPr>
                        <a:t>вуз</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978-5-04-190894-2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18.02.2026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759.00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Полный справочник для поступающих в вузы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 В. Баранов, А. В. Власов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История. Справочник для подготовки к ЕГЭ, олимпиадам и поступлению в вуз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978-5-04-190897-3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3000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19.02.2026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759.00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Полный справочник для поступающих в вузы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 Д. Лисов, Л. В. Камлюк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Биология. Справочник для подготовки к ЕГЭ, олимпиадам и поступлению в вуз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978-5-04-111675-0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22.02.2026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759.00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0+</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Pop-up. Развитие и моторика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978-5-04-223903-8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52x54/16*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264795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«Эмоции»</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Книги превращают обучение в игру, делая занятия интересными и полезными одновременно
2. Интерактивные детали вовлекают ребёнка в процесс и формируют первые привычки самостоятельности.
3. Компактный формат и удобные страницы позволяют брать книги с собой в дорогу или на прогулку.
4. Серия станет универсальным подарком, который родители оценят за пользу, а дети  за весёлое содержание. </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Книжки помогают малышам в лёгкой игровой форме освоить счёт, цвета, формы и первые навыки.
2.	Подвижные элементы развивают мелкую моторику и способствуют запуску речи.
3.	Яркие иллюстрации превращают обучение в увлекательное занятие.
4.	Прочные и безопасные материалы делают книги идеальными для детей 13 лет.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Нравится ли тебе получать подарки А когда гремит гром Все, что ты чувствуешь,  это твои эмоции  Хочешь узнать, как они называются Тогда открывай эту книжку  в ней живут радость, удивление и любопытство Ты узнаешь много интересного, а заодно сможешь подвигать детали, открыть все окошки и потренировать паль... </a:t>
            </a:r>
            <a:r>
              <a:rPr sz="1000" b="0" i="1" u="none" strike="noStrike">
                <a:solidFill>
                  <a:srgbClr val="5C29E9"/>
                </a:solidFill>
                <a:latin typeface="Calibri"/>
                <a:hlinkClick r:id="rId5" tooltip="Посмотреть в Витрине"/>
              </a:rPr>
              <a:t>подробнее</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0+</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Pop-up. Развитие и моторика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978-5-04-223898-7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52x54/16*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264795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«Транспорт»</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Книги превращают обучение в игру, делая занятия интересными и полезными одновременно
2. Интерактивные детали вовлекают ребёнка в процесс и формируют первые привычки самостоятельности.
3. Компактный формат и удобные страницы позволяют брать книги с собой в дорогу или на прогулку.
4. Серия станет универсальным подарком, который родители оценят за пользу, а дети  за весёлое содержание. </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Книжки помогают малышам в лёгкой игровой форме освоить счёт, цвета, формы и первые навыки.
2.	Подвижные элементы развивают мелкую моторику и способствуют запуску речи.
3.	Яркие иллюстрации превращают обучение в увлекательное занятие.
4.	Прочные и безопасные материалы делают книги идеальными для детей 13 лет.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городе так много разных машинок Хочешь узнать, как они называются и что делают Тогда открывай эту книжку  в ней ездят быстрые поезда, сильные бульдозеры и летают большие самолётики Ты узнаешь много интересного, а заодно сможешь подвигать детали, открыть все окошки и потренировать пальчики  ... </a:t>
            </a:r>
            <a:r>
              <a:rPr sz="1000" b="0" i="1" u="none" strike="noStrike">
                <a:solidFill>
                  <a:srgbClr val="5C29E9"/>
                </a:solidFill>
                <a:latin typeface="Calibri"/>
                <a:hlinkClick r:id="rId5" tooltip="Посмотреть в Витрине"/>
              </a:rPr>
              <a:t>подробнее</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0+</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Pop-up. Развитие и моторика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978-5-04-223899-4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52x54/16*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264795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«Разные цвета»</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Книги превращают обучение в игру, делая занятия интересными и полезными одновременно
2. Интерактивные детали вовлекают ребёнка в процесс и формируют первые привычки самостоятельности.
3. Компактный формат и удобные страницы позволяют брать книги с собой в дорогу или на прогулку.
4. Серия станет универсальным подарком, который родители оценят за пользу, а дети  за весёлое содержание.
 </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Книжки помогают малышам в лёгкой игровой форме освоить счёт, цвета, формы и первые навыки.
2.	Подвижные элементы развивают мелкую моторику и способствуют запуску речи.
3.	Яркие иллюстрации превращают обучение в увлекательное занятие.
4.	Прочные и безопасные материалы делают книги идеальными для детей 13 лет.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Мир вокруг такой яркий и красочный Хочешь узнать, как называются все эти чудесные цвета Тогда скорее открывай книжку  в ней тебя ждут сочные фрукты и разноцветные зверята 
Ты узнаешь много интересного, а заодно сможешь подвигать детали, открыть все окошки и потренировать пальчики  ... </a:t>
            </a:r>
            <a:r>
              <a:rPr sz="1000" b="0" i="1" u="none" strike="noStrike">
                <a:solidFill>
                  <a:srgbClr val="5C29E9"/>
                </a:solidFill>
                <a:latin typeface="Calibri"/>
                <a:hlinkClick r:id="rId5" tooltip="Посмотреть в Витрине"/>
              </a:rPr>
              <a:t>подробнее</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0+</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Pop-up. Развитие и моторика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978-5-04-223900-7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52x54/16*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264795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«Сравнения»</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Книги превращают обучение в игру, делая занятия интересными и полезными одновременно
2. Интерактивные детали вовлекают ребёнка в процесс и формируют первые привычки самостоятельности.
3. Компактный формат и удобные страницы позволяют брать книги с собой в дорогу или на прогулку.
4. Серия станет универсальным подарком, который родители оценят за пользу, а дети  за весёлое содержание. </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Книжки помогают малышам в лёгкой игровой форме освоить счёт, цвета, формы и первые навыки.
2.	Подвижные элементы развивают мелкую моторику и способствуют запуску речи.
3.	Яркие иллюстрации превращают обучение в увлекательное занятие.
4.	Прочные и безопасные материалы делают книги идеальными для детей 13 лет.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Большой или маленький, выше или ниже  Хочешь научиться сравнивать разные предметы Тогда открывай эту книжку  в ней плавают огромные киты, крошечные черепашки и коекто ещё Ты узнаешь много интересного, а заодно сможешь подвигать детали, открыть все окошки и потренировать пальчики  ... </a:t>
            </a:r>
            <a:r>
              <a:rPr sz="1000" b="0" i="1" u="none" strike="noStrike">
                <a:solidFill>
                  <a:srgbClr val="5C29E9"/>
                </a:solidFill>
                <a:latin typeface="Calibri"/>
                <a:hlinkClick r:id="rId5" tooltip="Посмотреть в Витрине"/>
              </a:rPr>
              <a:t>подробнее</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978-5-00250-914-0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05.02.2026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359092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«Грозовой перевал»</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Самое известное произведение английской писательницы Эмили Бронте, классика мировой литературы </a:t>
            </a:r>
          </a:p>
        </p:txBody>
      </p:sp>
      <p:sp>
        <p:nvSpPr>
          <p:cNvPr id="12" name="TextBox 11"/>
          <p:cNvSpPr txBox="1"/>
          <p:nvPr/>
        </p:nvSpPr>
        <p:spPr>
          <a:xfrm>
            <a:off x="3238500" y="328612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61950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Один</a:t>
            </a:r>
            <a:r>
              <a:rPr sz="1000" b="0" i="0" u="none" strike="noStrike" dirty="0">
                <a:solidFill>
                  <a:srgbClr val="000000"/>
                </a:solidFill>
                <a:latin typeface="Calibri"/>
              </a:rPr>
              <a:t> </a:t>
            </a:r>
            <a:r>
              <a:rPr sz="1000" b="0" i="0" u="none" strike="noStrike" dirty="0" err="1">
                <a:solidFill>
                  <a:srgbClr val="000000"/>
                </a:solidFill>
                <a:latin typeface="Calibri"/>
              </a:rPr>
              <a:t>из</a:t>
            </a:r>
            <a:r>
              <a:rPr sz="1000" b="0" i="0" u="none" strike="noStrike" dirty="0">
                <a:solidFill>
                  <a:srgbClr val="000000"/>
                </a:solidFill>
                <a:latin typeface="Calibri"/>
              </a:rPr>
              <a:t> </a:t>
            </a:r>
            <a:r>
              <a:rPr sz="1000" b="0" i="0" u="none" strike="noStrike" dirty="0" err="1">
                <a:solidFill>
                  <a:srgbClr val="000000"/>
                </a:solidFill>
                <a:latin typeface="Calibri"/>
              </a:rPr>
              <a:t>самых</a:t>
            </a:r>
            <a:r>
              <a:rPr sz="1000" b="0" i="0" u="none" strike="noStrike" dirty="0">
                <a:solidFill>
                  <a:srgbClr val="000000"/>
                </a:solidFill>
                <a:latin typeface="Calibri"/>
              </a:rPr>
              <a:t> </a:t>
            </a:r>
            <a:r>
              <a:rPr sz="1000" b="0" i="0" u="none" strike="noStrike" dirty="0" err="1">
                <a:solidFill>
                  <a:srgbClr val="000000"/>
                </a:solidFill>
                <a:latin typeface="Calibri"/>
              </a:rPr>
              <a:t>значимых</a:t>
            </a:r>
            <a:r>
              <a:rPr sz="1000" b="0" i="0" u="none" strike="noStrike" dirty="0">
                <a:solidFill>
                  <a:srgbClr val="000000"/>
                </a:solidFill>
                <a:latin typeface="Calibri"/>
              </a:rPr>
              <a:t> </a:t>
            </a:r>
            <a:r>
              <a:rPr sz="1000" b="0" i="0" u="none" strike="noStrike" dirty="0" err="1">
                <a:solidFill>
                  <a:srgbClr val="000000"/>
                </a:solidFill>
                <a:latin typeface="Calibri"/>
              </a:rPr>
              <a:t>романов</a:t>
            </a:r>
            <a:r>
              <a:rPr sz="1000" b="0" i="0" u="none" strike="noStrike" dirty="0">
                <a:solidFill>
                  <a:srgbClr val="000000"/>
                </a:solidFill>
                <a:latin typeface="Calibri"/>
              </a:rPr>
              <a:t> XIX </a:t>
            </a:r>
            <a:r>
              <a:rPr sz="1000" b="0" i="0" u="none" strike="noStrike" dirty="0" err="1">
                <a:solidFill>
                  <a:srgbClr val="000000"/>
                </a:solidFill>
                <a:latin typeface="Calibri"/>
              </a:rPr>
              <a:t>века</a:t>
            </a:r>
            <a:r>
              <a:rPr sz="1000" b="0" i="0" u="none" strike="noStrike" dirty="0">
                <a:solidFill>
                  <a:srgbClr val="000000"/>
                </a:solidFill>
                <a:latin typeface="Calibri"/>
              </a:rPr>
              <a:t>
</a:t>
            </a:r>
            <a:r>
              <a:rPr sz="1000" b="0" i="0" u="none" strike="noStrike" dirty="0" err="1">
                <a:solidFill>
                  <a:srgbClr val="000000"/>
                </a:solidFill>
                <a:latin typeface="Calibri"/>
              </a:rPr>
              <a:t>Самое</a:t>
            </a:r>
            <a:r>
              <a:rPr sz="1000" b="0" i="0" u="none" strike="noStrike" dirty="0">
                <a:solidFill>
                  <a:srgbClr val="000000"/>
                </a:solidFill>
                <a:latin typeface="Calibri"/>
              </a:rPr>
              <a:t> </a:t>
            </a:r>
            <a:r>
              <a:rPr sz="1000" b="0" i="0" u="none" strike="noStrike" dirty="0" err="1">
                <a:solidFill>
                  <a:srgbClr val="000000"/>
                </a:solidFill>
                <a:latin typeface="Calibri"/>
              </a:rPr>
              <a:t>известное</a:t>
            </a:r>
            <a:r>
              <a:rPr sz="1000" b="0" i="0" u="none" strike="noStrike" dirty="0">
                <a:solidFill>
                  <a:srgbClr val="000000"/>
                </a:solidFill>
                <a:latin typeface="Calibri"/>
              </a:rPr>
              <a:t> </a:t>
            </a:r>
            <a:r>
              <a:rPr sz="1000" b="0" i="0" u="none" strike="noStrike" dirty="0" err="1">
                <a:solidFill>
                  <a:srgbClr val="000000"/>
                </a:solidFill>
                <a:latin typeface="Calibri"/>
              </a:rPr>
              <a:t>произведение</a:t>
            </a:r>
            <a:r>
              <a:rPr sz="1000" b="0" i="0" u="none" strike="noStrike" dirty="0">
                <a:solidFill>
                  <a:srgbClr val="000000"/>
                </a:solidFill>
                <a:latin typeface="Calibri"/>
              </a:rPr>
              <a:t> </a:t>
            </a:r>
            <a:r>
              <a:rPr sz="1000" b="0" i="0" u="none" strike="noStrike" dirty="0" err="1">
                <a:solidFill>
                  <a:srgbClr val="000000"/>
                </a:solidFill>
                <a:latin typeface="Calibri"/>
              </a:rPr>
              <a:t>Эмили</a:t>
            </a:r>
            <a:r>
              <a:rPr sz="1000" b="0" i="0" u="none" strike="noStrike" dirty="0">
                <a:solidFill>
                  <a:srgbClr val="000000"/>
                </a:solidFill>
                <a:latin typeface="Calibri"/>
              </a:rPr>
              <a:t> </a:t>
            </a:r>
            <a:r>
              <a:rPr sz="1000" b="0" i="0" u="none" strike="noStrike" dirty="0" err="1">
                <a:solidFill>
                  <a:srgbClr val="000000"/>
                </a:solidFill>
                <a:latin typeface="Calibri"/>
              </a:rPr>
              <a:t>Бронте</a:t>
            </a:r>
            <a:r>
              <a:rPr sz="1000" b="0" i="0" u="none" strike="noStrike" dirty="0">
                <a:solidFill>
                  <a:srgbClr val="000000"/>
                </a:solidFill>
                <a:latin typeface="Calibri"/>
              </a:rPr>
              <a:t> 
</a:t>
            </a:r>
            <a:r>
              <a:rPr sz="1000" b="0" i="0" u="none" strike="noStrike" dirty="0" err="1">
                <a:solidFill>
                  <a:srgbClr val="000000"/>
                </a:solidFill>
                <a:latin typeface="Calibri"/>
              </a:rPr>
              <a:t>Классическое</a:t>
            </a:r>
            <a:r>
              <a:rPr sz="1000" b="0" i="0" u="none" strike="noStrike" dirty="0">
                <a:solidFill>
                  <a:srgbClr val="000000"/>
                </a:solidFill>
                <a:latin typeface="Calibri"/>
              </a:rPr>
              <a:t> </a:t>
            </a:r>
            <a:r>
              <a:rPr sz="1000" b="0" i="0" u="none" strike="noStrike" dirty="0" err="1">
                <a:solidFill>
                  <a:srgbClr val="000000"/>
                </a:solidFill>
                <a:latin typeface="Calibri"/>
              </a:rPr>
              <a:t>эстетичное</a:t>
            </a:r>
            <a:r>
              <a:rPr sz="1000" b="0" i="0" u="none" strike="noStrike" dirty="0">
                <a:solidFill>
                  <a:srgbClr val="000000"/>
                </a:solidFill>
                <a:latin typeface="Calibri"/>
              </a:rPr>
              <a:t> </a:t>
            </a:r>
            <a:r>
              <a:rPr sz="1000" b="0" i="0" u="none" strike="noStrike" dirty="0" err="1">
                <a:solidFill>
                  <a:srgbClr val="000000"/>
                </a:solidFill>
                <a:latin typeface="Calibri"/>
              </a:rPr>
              <a:t>оформление</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Грозовой перевал  это история о любви на грани одержимости и мести, которая ломает судьбы ... </a:t>
            </a:r>
            <a:r>
              <a:rPr sz="1000" b="0" i="1" u="none" strike="noStrike">
                <a:solidFill>
                  <a:srgbClr val="E13716"/>
                </a:solidFill>
                <a:latin typeface="Calibri"/>
                <a:hlinkClick r:id="rId4" tooltip="Посмотреть в Витрине"/>
              </a:rPr>
              <a:t>подробнее</a:t>
            </a:r>
          </a:p>
        </p:txBody>
      </p:sp>
      <p:sp>
        <p:nvSpPr>
          <p:cNvPr id="17" name="TextBox 16"/>
          <p:cNvSpPr txBox="1"/>
          <p:nvPr/>
        </p:nvSpPr>
        <p:spPr>
          <a:xfrm>
            <a:off x="3238500" y="432816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8" name="TextBox 17"/>
          <p:cNvSpPr txBox="1"/>
          <p:nvPr/>
        </p:nvSpPr>
        <p:spPr>
          <a:xfrm>
            <a:off x="3333750" y="4709160"/>
            <a:ext cx="5839883"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0+</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Pop-up. Развитие и моторика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978-5-04-223901-4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52x54/16*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264795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«Цифры»</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Книги превращают обучение в игру, делая занятия интересными и полезными одновременно
2. Интерактивные детали вовлекают ребёнка в процесс и формируют первые привычки самостоятельности.
3. Компактный формат и удобные страницы позволяют брать книги с собой в дорогу или на прогулку.
4. Серия станет универсальным подарком, который родители оценят за пользу, а дети  за весёлое содержание.
 </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Книжки помогают малышам в лёгкой игровой форме освоить счёт, цвета, формы и первые навыки.
2.	Подвижные элементы развивают мелкую моторику и способствуют запуску речи.
3.	Яркие иллюстрации превращают обучение в увлекательное занятие.
4.	Прочные и безопасные материалы делают книги идеальными для детей 13 лет.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Один, два, три, четыре, пять А ты хочешь выучить цифры Тогда открывай эту книжку  в ней живут забавные зверята, которые любят играть и считать Ты узнаешь много интересного, а заодно сможешь подвигать детали, открыть все окошки и потренировать пальчики 
 ... </a:t>
            </a:r>
            <a:r>
              <a:rPr sz="1000" b="0" i="1" u="none" strike="noStrike">
                <a:solidFill>
                  <a:srgbClr val="5C29E9"/>
                </a:solidFill>
                <a:latin typeface="Calibri"/>
                <a:hlinkClick r:id="rId5" tooltip="Посмотреть в Витрине"/>
              </a:rPr>
              <a:t>подробнее</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0+</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Pop-up. Развитие и моторика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978-5-04-223902-1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52x54/16*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264795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«Профессии»</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Книги превращают обучение в игру, делая занятия интересными и полезными одновременно
2. Интерактивные детали вовлекают ребёнка в процесс и формируют первые привычки самостоятельности.
3. Компактный формат и удобные страницы позволяют брать книги с собой в дорогу или на прогулку.
4. Серия станет универсальным подарком, который родители оценят за пользу, а дети  за весёлое содержание.
 </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Книжки помогают малышам в лёгкой игровой форме освоить счёт, цвета, формы и первые навыки.
2.	Подвижные элементы развивают мелкую моторику и способствуют запуску речи.
3.	Яркие иллюстрации превращают обучение в увлекательное занятие.
4.	Прочные и безопасные материалы делают книги идеальными для детей 13 лет.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мире столько занимательных профессий Хочешь узнать, как они называются и зачем нужны людям Тогда открывай эту книжку  в ней живут смелые пожарные и добрые доктора Ты узнаешь много интересного, а заодно сможешь подвигать детали, открыть все окошки и потренировать пальчики  ... </a:t>
            </a:r>
            <a:r>
              <a:rPr sz="1000" b="0" i="1" u="none" strike="noStrike">
                <a:solidFill>
                  <a:srgbClr val="5C29E9"/>
                </a:solidFill>
                <a:latin typeface="Calibri"/>
                <a:hlinkClick r:id="rId5" tooltip="Посмотреть в Витрине"/>
              </a:rPr>
              <a:t>подробнее</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0+</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Азбука безопасности для малышей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978-5-04-229159-3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51472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«Правила безопасного поведения в квартире. Говорящая книга с заданиями»</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книге  короткие обучающие рассказы, написанные с учётом возраста ребёнка, и яркие сюжетные иллюстрации, помогающие понять происходящее. После каждого текста  вопросы для обсуждения с родителями и QRкоды для прослушивания аудиоверсии. Книга развивает речь ребёнок учится формулировать мысли и строить фразы, мышление и воображение через анализ героев и событий, память и внимание при пересказе и прослушивании, а также эмоциональный интеллект  через обсужден</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Цель книги  познакомить ребёнка с правилами безопасного поведения в квартире. Игровая форма подачи материала сделает процесс обучения интересным, увлекательным и эффективным. Каждое занятие построено по принципу изучаем  закрепляем  проверяем. Вместе с героями познавательных историй малыш попадёт в разные жизненные ситуации и попробует найти из них выход. Тематические задания помогут определить, насколько ребёнок запомнил правила поведения. Около каждого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Цель книги  познакомить ребёнка с правилами безопасного поведения в квартире. Малыш узнает, какие правила следует соблюдать на кухне, в ванной, почему нельзя брать без спроса лекарства и спички, выглядывать из открытого окна. Игровая форма подачи материала сделает процесс обучения интересным, увлекательны... </a:t>
            </a:r>
            <a:r>
              <a:rPr sz="1000" b="0" i="1" u="none" strike="noStrike">
                <a:solidFill>
                  <a:srgbClr val="5C29E9"/>
                </a:solidFill>
                <a:latin typeface="Calibri"/>
                <a:hlinkClick r:id="rId5" tooltip="Посмотреть в Витрине"/>
              </a:rPr>
              <a:t>подробнее</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0+</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Азбука безопасности для малышей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978-5-04-229150-0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51472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«Правила безопасного поведения на улице. Говорящая книга с заданиями»</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Книга в формате развивающей говорящей книжки  незаменимый помощник для родителей, которые хотят научить ребёнка безопасному поведению на улице на площадке, в парке, лесу, у водоёма, на стадионе, за городом и рядом со стройкой. Вместо запретов  короткие истории с яркими иллюстрациями, вопросами для обсуждения и QRкодами для прослушивания. Такой подход легко запоминается и делает обучение увлекательным. Пособие развивает речь, мышление, внимание, память и э</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Цель книги  познакомить ребёнка с правилами безопасного поведения на улице. Малыш узнает, как вести себя на детской площадке, на стройке, на стадионе, в парке, в лесу, за городом, у водоёма, почему нельзя трогать чужие вещи. Игровая форма подачи материала сделает процесс обучения интересным и эффективным. Вместе с героями познавательных историй малыш попадёт в разные жизненные ситуации и попробует найти из них выход. Тематические задания помогут определит</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Цель книги  познакомить ребёнка с правилами безопасного поведения на улице. Малыш узнает, как вести себя на детской площадке, на стройке, на стадионе, в парке, в лесу, за городом, у водоёма, почему нельзя трогать чужие вещи. Игровая форма подачи материала сделает процесс обучения интересным, увлекательным... </a:t>
            </a:r>
            <a:r>
              <a:rPr sz="1000" b="0" i="1" u="none" strike="noStrike">
                <a:solidFill>
                  <a:srgbClr val="5C29E9"/>
                </a:solidFill>
                <a:latin typeface="Calibri"/>
                <a:hlinkClick r:id="rId5" tooltip="Посмотреть в Витрине"/>
              </a:rPr>
              <a:t>подробнее</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0+</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Азбука безопасности для малышей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978-5-04-229156-2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51472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«Правила безопасного поведения на дороге. Говорящая книга с заданиями»</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Книга в формате развивающей говорящей книжки  незаменимый помощник для родителей, которые хотят научить ребёнка 46 лет правилам поведения на дороге, в транспорте, на остановке, вокзале и при общении с незнакомцами. Вместо запретов  короткие, понятные истории с яркими иллюстрациями, вопросами для обсуждения и QRкодами для прослушивания. Такой подход легко запоминается и превращает обучение в игру. Пособие развивает речь, мышление, внимание, память и эмоцио</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Цель книги  познакомить ребёнка с правилами безопасного поведения на дороге. Ребёнок узнает, как вести себя на остановке, в транспорте, на вокзале, поймёт, почему нельзя общаться с незнакомыми людьми. Игровая форма подачи материала сделает процесс обучения интересным, увлекательным и эффективным. Вместе с героями познавательных историй малыш попадёт в разные жизненные ситуации и попробует найти из них выход. Тематические задания помогут определить, наскол</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Цель книги  познакомить ребёнка с правилами безопасного поведения на дороге. Ребёнок узнает, как вести себя на остановке, в транспорте, на вокзале, поймёт, почему нельзя общаться с незнакомыми людьми. Игровая форма подачи материала сделает процесс обучения интересным, увлекательным и эффективным.  Каждое ... </a:t>
            </a:r>
            <a:r>
              <a:rPr sz="1000" b="0" i="1" u="none" strike="noStrike">
                <a:solidFill>
                  <a:srgbClr val="5C29E9"/>
                </a:solidFill>
                <a:latin typeface="Calibri"/>
                <a:hlinkClick r:id="rId5" tooltip="Посмотреть в Витрине"/>
              </a:rPr>
              <a:t>подробнее</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0+</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Книги-панорамки с интерактивом и 3D. Для самых маленьких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978-5-04-221096-9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29337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«Я пожарный»</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Уникальный формат  книги с множеством интерактивных элементов, которые выделяются среди обычных изданий.
2. Популярная тематика животные, ферма, профессии привлекает широкий круг покупателей.
3. Книги подходят для подарков и хорошо продаются в сезонных кампаниях.
4. Прочные и безопасные материалы делают серию привлекательной для заботливых родителей.
 </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В каждой книге  множество интерактивных элементов пазлы, задвижки, клапаны.
2.	Сюжеты знакомят детей с окружающим миром и расширяют кругозор.
3.	Яркие детализированные иллюстрации превращают чтение в увлекательную игру.
4. Прочные и безопасные материалы делают книги долговечными и удобными для детей.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Я пожарный Интерактивная 3Dкнига пазлы, задвижки, окошки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0+</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Книги-панорамки с интерактивом и 3D. Для самых маленьких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978-5-04-221095-2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29337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«Я водитель»</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Уникальный формат  книги с множеством интерактивных элементов, которые выделяются среди обычных изданий.
2. Популярная тематика животные, ферма, профессии привлекает широкий круг покупателей.
3. Книги подходят для подарков и хорошо продаются в сезонных кампаниях.
4. Прочные и безопасные материалы делают серию привлекательной для заботливых родителей.
 </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В каждой книге  множество интерактивных элементов пазлы, задвижки, клапаны.
2.	Сюжеты знакомят детей с окружающим миром и расширяют кругозор.
3.	Яркие детализированные иллюстрации превращают чтение в увлекательную игру.
4. Прочные и безопасные материалы делают книги долговечными и удобными для детей.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Я водитель Интерактивная 3Dкнига пазлы, задвижки, окошки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0+</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Книги-панорамки с интерактивом и 3D. Для самых маленьких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978-5-04-221097-6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29337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«Я фермер»</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Уникальный формат  книги с множеством интерактивных элементов, которые выделяются среди обычных изданий.
2. Популярная тематика животные, ферма, профессии привлекает широкий круг покупателей.
3. Книги подходят для подарков и хорошо продаются в сезонных кампаниях.
4. Прочные и безопасные материалы делают серию привлекательной для заботливых родителей.
 </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В каждой книге  множество интерактивных элементов пазлы, задвижки, клапаны.
2.	Сюжеты знакомят детей с окружающим миром и расширяют кругозор.
3.	Яркие детализированные иллюстрации превращают чтение в увлекательную игру.
4. Прочные и безопасные материалы делают книги долговечными и удобными для детей.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Я фермер Интерактивная 3Dкнига пазлы, задвижки, окошки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12+</a:t>
            </a:r>
          </a:p>
        </p:txBody>
      </p:sp>
      <p:graphicFrame>
        <p:nvGraphicFramePr>
          <p:cNvPr id="5" name="Таблица 4"/>
          <p:cNvGraphicFramePr>
            <a:graphicFrameLocks noGrp="1"/>
          </p:cNvGraphicFramePr>
          <p:nvPr/>
        </p:nvGraphicFramePr>
        <p:xfrm>
          <a:off x="3238500" y="190500"/>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Полный справочник для поступающих в вузы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978-5-04-111656-9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21.02.2026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759.00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60045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«Химия. Справочник для подготовки к ЕГЭ, олимпиадам и поступлению в вуз»</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Справочник для углублённого изучения химии создан экспертами, имеющими прямое отношение к подготовке российских школьников к олимпиадам по химии. Авторы  признанные практики олимпиадного движения, во главе авторского коллектива  В. В. Еремин  главный тренер национальной сборной России по химии и соруководитель образовательных программе в Сириусе Включены сложные темы, актуальные для олимпиад, дополнительных вступительных испытаниях ДВИ и ЕГЭ. </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данной книге
 все темы школьного курса химии приведены в полном объеме
 материал излагается последовательно и сопровождается наглядными таблицами, схемами и рисунками
 сложные темы курса хорошо структурированы и написаны доступным языком.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Справочник предназначен для углублённого изучения химии и адресован старшеклассникам, абитуриентам и преподавателям химии в школе. 
Теоретический материал представлен в сжатой, концентрированной форме и написан простым, до... </a:t>
            </a:r>
            <a:r>
              <a:rPr sz="1000" b="0" i="1" u="none" strike="noStrike">
                <a:solidFill>
                  <a:srgbClr val="5C29E9"/>
                </a:solidFill>
                <a:latin typeface="Calibri"/>
                <a:hlinkClick r:id="rId5" tooltip="Посмотреть в Витрине"/>
              </a:rPr>
              <a:t>подробнее</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12+</a:t>
            </a:r>
          </a:p>
        </p:txBody>
      </p:sp>
      <p:graphicFrame>
        <p:nvGraphicFramePr>
          <p:cNvPr id="5" name="Таблица 4"/>
          <p:cNvGraphicFramePr>
            <a:graphicFrameLocks noGrp="1"/>
          </p:cNvGraphicFramePr>
          <p:nvPr/>
        </p:nvGraphicFramePr>
        <p:xfrm>
          <a:off x="3238500" y="190500"/>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Полный справочник для поступающих в вузы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978-5-04-190894-2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18.02.2026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759.00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6195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«Обществознание. Справочник для подготовки к ЕГЭ, олимпиадам и поступлению в вуз»</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Самый полный справочник по обществознанию  популярному предмету, который выбирает сдавать большая часть школьников Подробное изложение всех тем, проверяемых на экзамене, для углублённой и качественной подготовки. Обширный справочный материал будет также полезен для подготовки к олимпиадам, ЕГЭ и дополнительным вступительным испытаниям в вузе. </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данном справочнике
 все темы, проверяемые на ЕГЭ по обществознанию, приведены в полном объёме
 материал излагается последовательно и сопровождается наглядными таблицами, схемами
 сложные темы курса хорошо структурированы и написаны доступным языком
 разделу Право, вызывающему наибольшие трудности у выпускников, уделяется повышенное внимание.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Учебное пособие предназначено для подготовки учащихся старших классов к ЕГЭ по обществознанию. Теоретические сведения приведены в полном объёме и изложены в соответствии с Кодификатором элементов содержания и требований к уровню подготовки выпускников общеобразовательных учреждений для проведения ЕГЭ, а т... </a:t>
            </a:r>
            <a:r>
              <a:rPr sz="1000" b="0" i="1" u="none" strike="noStrike">
                <a:solidFill>
                  <a:srgbClr val="5C29E9"/>
                </a:solidFill>
                <a:latin typeface="Calibri"/>
                <a:hlinkClick r:id="rId5" tooltip="Посмотреть в Витрине"/>
              </a:rPr>
              <a:t>подробнее</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"Зайчик" и другие истории Дмитрия Мордаса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978-5-04-223021-9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«Зайчик. Иллюстрированное издание»</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Перед вами обновлённое издание бестселлера от Дмитрия Мордаса  финалиста премии Эксмо.Дебют. История Зайчик уже покорила сердца десятков тысяч читателей и даже стала основой для популярной игры А теперь  она возвращается в уникальном оформлении с эксклюзивными бонусами.
Маска с обложки светится в темноте, обрез украшен узором, внутри полностью иллюстрированное издание с заметками, пасхалками, картами и схемами. Внутри миниистории о пропавших детях, а так</a:t>
            </a:r>
          </a:p>
        </p:txBody>
      </p:sp>
      <p:sp>
        <p:nvSpPr>
          <p:cNvPr id="13" name="TextBox 12"/>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Дмитрий Мордас  мастер мистических историй и финалист премии Эксмо.Дебют. Его рассказ Зайчик лег в основу одноименной популярной игры. Бестселлер теперь в новом оформлении У вас в руках экземпляр Оли  сестры главного героя, с ее зарисовками, картами местности, пасхалками и заметками от автора Настоящий подарок фанатам мистических историй
Глаза маски с обложки светятся в темноте, а обрез украшен узором Внутри ждут подарки коллекционная полароидная карто</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сердце таинственного леса пятиклассник Антон Петров начинает новую главу своей жизни. Вместе с родителями и младшей сестрой Олей он переезжает в загадочный посёлок. Вскоре он понимает в этом месте чтото не так. Дети пропадают без следа, а в ночи среди деревьев мелькают странные фигуры в звериных масках....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Полный справочник для поступающих в вузы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978-5-04-190897-3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19.02.2026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759.00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6195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«История. Справочник для подготовки к ЕГЭ, олимпиадам и поступлению в вуз»</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Самый полный справочник по истории для подготовки к урокам и ЕГЭ, олимпиадам и дополнительным вступительным испытаниям в вузе Все темы, проверяемые на экзамене, для углублённой и качественной подготовки. Схемы, таблицы, перечень исторических терминов, обширный справочный материал. </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данном справочнике
 все темы, проверяемые на ЕГЭ по истории, приведены в полном объёме
 материал излагается последовательно и сопровождается наглядными таблицами
 сложные темы курса систематизированы и написаны доступным языком
 в конце каждой главы приводится список основных терминов и понятий с определениями, что облегчает процесс усвоения материала.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Учебное пособие предназначено для подготовки учащихся старших классов к ЕГЭ, олимпиадам, вступительным экзаменам по истории. Теоретические сведения приведены в полном объёме и изложены в соответствии с Кодификатором элементов содержания и требований к уровню подготовки выпускников, а также с основными пол... </a:t>
            </a:r>
            <a:r>
              <a:rPr sz="1000" b="0" i="1" u="none" strike="noStrike">
                <a:solidFill>
                  <a:srgbClr val="5C29E9"/>
                </a:solidFill>
                <a:latin typeface="Calibri"/>
                <a:hlinkClick r:id="rId5" tooltip="Посмотреть в Витрине"/>
              </a:rPr>
              <a:t>подробнее</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Серия особого внимания"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Полный справочник для поступающих в вузы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978-5-04-111675-0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759.00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6195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«Биология. Справочник для подготовки к ЕГЭ, олимпиадам и поступлению в вуз»</a:t>
            </a:r>
          </a:p>
        </p:txBody>
      </p:sp>
      <p:sp>
        <p:nvSpPr>
          <p:cNvPr id="11" name="TextBox 10"/>
          <p:cNvSpPr txBox="1"/>
          <p:nvPr/>
        </p:nvSpPr>
        <p:spPr>
          <a:xfrm>
            <a:off x="3238500" y="2476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Справочник предназначен для углубленного изучения биологии и адресован старшеклассникам и абитуриентам. Приводится подробное изложение основных тем школьного курса. Кроме того, для лучшего запоминания и усвоения информации даны схемы, наглядные таблицы и рисунки. Издание поможет учащимся подготовиться к ЕГЭ по биологии, олимпиадам и дополнительным вступительным испытаниям. </a:t>
            </a:r>
          </a:p>
        </p:txBody>
      </p:sp>
      <p:sp>
        <p:nvSpPr>
          <p:cNvPr id="13" name="TextBox 12"/>
          <p:cNvSpPr txBox="1"/>
          <p:nvPr/>
        </p:nvSpPr>
        <p:spPr>
          <a:xfrm>
            <a:off x="3238500" y="4000500"/>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данном справочнике
 все темы школьного курса биологии приведены в полном объеме
 материал излагается последовательно и сопровождается наглядными таблицами, схемами и рисунками
 сложные темы курса хорошо структурированы и написаны доступным языком. </a:t>
            </a:r>
          </a:p>
        </p:txBody>
      </p:sp>
      <p:sp>
        <p:nvSpPr>
          <p:cNvPr id="15" name="TextBox 14"/>
          <p:cNvSpPr txBox="1"/>
          <p:nvPr/>
        </p:nvSpPr>
        <p:spPr>
          <a:xfrm>
            <a:off x="3238500" y="5476875"/>
            <a:ext cx="5905500" cy="285750"/>
          </a:xfrm>
          <a:prstGeom prst="rect">
            <a:avLst/>
          </a:prstGeom>
          <a:solidFill>
            <a:srgbClr val="5C29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Справочник предназначен для углубленного изучения биологии и адресован старшеклассникам и абитуриентам. Приводится подробное изложение основных тем школьного курса. Кроме того, для лучшего запоминания и усвоения информации даны схемы, наглядные таблицы и рисунки. 
Издание поможет учащимся подготовиться к ... </a:t>
            </a:r>
            <a:r>
              <a:rPr sz="1000" b="0" i="1" u="none" strike="noStrike">
                <a:solidFill>
                  <a:srgbClr val="5C29E9"/>
                </a:solidFill>
                <a:latin typeface="Calibri"/>
                <a:hlinkClick r:id="rId5" tooltip="Посмотреть в Витрине"/>
              </a:rPr>
              <a:t>подробнее</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Поддержка в социальных сетях издательства анонсы, подборки, розыгрыши. 2  Таргетированная реклама на книгу, включение в подборки. 3  Посевы контента в сообщества с целевой аудиторией в социальных сетях. 4  Обзоры книжных и lifestyle блогеров. 5  Платные интеграции у блогеровмиллионников. 6  Анонсирующая рассылка книги по актуальной базе СМИ. 7  Контентное и баннерное продвижение в ключевых интернетмагазинах. 8  Наполнение карточек книг дополнительным контентом. ... </a:t>
            </a:r>
            <a:r>
              <a:rPr sz="1000" b="0" i="1" u="none" strike="noStrike">
                <a:solidFill>
                  <a:srgbClr val="E13716"/>
                </a:solidFill>
                <a:latin typeface="Calibri"/>
                <a:hlinkClick r:id="rId2" tooltip="Посмотреть в Витрине"/>
              </a:rPr>
              <a:t>подробнее</a:t>
            </a:r>
          </a:p>
        </p:txBody>
      </p:sp>
      <p:sp>
        <p:nvSpPr>
          <p:cNvPr id="3" name="TextBox 2"/>
          <p:cNvSpPr txBox="1"/>
          <p:nvPr/>
        </p:nvSpPr>
        <p:spPr>
          <a:xfrm>
            <a:off x="476250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4" name="TextBox 3"/>
          <p:cNvSpPr txBox="1"/>
          <p:nvPr/>
        </p:nvSpPr>
        <p:spPr>
          <a:xfrm>
            <a:off x="476250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hlinkClick r:id="rId3" tooltip="Скачать или посмотреть"/>
              </a:rPr>
              <a:t>ITD000000001447615.pdf </a:t>
            </a:r>
            <a:r>
              <a:t/>
            </a:r>
            <a:b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Cupcake. Горячие спортсмены Буктока. Хиты Лиз Томфорд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978-5-04-226217-3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25.01.2026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8481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«Отыграть назад»</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Когдато Халли была для Рио всем  первая влюблённость, первая боль, первая настоящая любовь. Но шесть лет назад они разбили друг другу сердце и пошли разными дорогами. Им казалось, Чикаго огромен, пока Халли не получает стажировку мечты в Чикаго и неожиданно оказывается соседкой Рио, который играет за мест...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dirty="0" err="1">
                          <a:solidFill>
                            <a:srgbClr val="000000"/>
                          </a:solidFill>
                          <a:latin typeface="Calibri"/>
                        </a:rPr>
                        <a:t>Серия</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Freedom. Китай в дорамах. Облачное перо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978-5-04-208674-8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4812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«Облачное перо. Том 1»</a:t>
            </a:r>
          </a:p>
        </p:txBody>
      </p:sp>
      <p:sp>
        <p:nvSpPr>
          <p:cNvPr id="11" name="TextBox 10"/>
          <p:cNvSpPr txBox="1"/>
          <p:nvPr/>
        </p:nvSpPr>
        <p:spPr>
          <a:xfrm>
            <a:off x="3238500" y="2435066"/>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Одна ночь перечеркнула прежнюю жизнь Гун Цзыюя он потерял отца и брата и оказался во главе...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143250" y="2720816"/>
            <a:ext cx="6000750" cy="2708434"/>
          </a:xfrm>
          <a:prstGeom prst="rect">
            <a:avLst/>
          </a:prstGeom>
        </p:spPr>
        <p:txBody>
          <a:bodyPr wrap="square">
            <a:spAutoFit/>
          </a:bodyPr>
          <a:lstStyle/>
          <a:p>
            <a:r>
              <a:rPr lang="ru-RU" sz="1000" dirty="0" smtClean="0"/>
              <a:t>"«Облачное перо» — роман для читателей, которые ценят сложные, эмоционально насыщенные отношения на фоне дворцовых заговоров и политических интриг, где любовь становится не наградой, а самым опасным </a:t>
            </a:r>
            <a:r>
              <a:rPr lang="ru-RU" sz="1000" dirty="0" err="1" smtClean="0"/>
              <a:t>оружием.История</a:t>
            </a:r>
            <a:r>
              <a:rPr lang="ru-RU" sz="1000" dirty="0" smtClean="0"/>
              <a:t> легла в основу популярной </a:t>
            </a:r>
            <a:r>
              <a:rPr lang="ru-RU" sz="1000" dirty="0" err="1" smtClean="0"/>
              <a:t>дорамы</a:t>
            </a:r>
            <a:r>
              <a:rPr lang="ru-RU" sz="1000" dirty="0" smtClean="0"/>
              <a:t> «Мой путь к тебе», завоевавшей высокие оценки </a:t>
            </a:r>
            <a:r>
              <a:rPr lang="ru-RU" sz="1000" dirty="0" err="1" smtClean="0"/>
              <a:t>зрителей.Одна</a:t>
            </a:r>
            <a:r>
              <a:rPr lang="ru-RU" sz="1000" dirty="0" smtClean="0"/>
              <a:t> ночь перечеркнула прежнюю жизнь </a:t>
            </a:r>
            <a:r>
              <a:rPr lang="ru-RU" sz="1000" dirty="0" err="1" smtClean="0"/>
              <a:t>Гун</a:t>
            </a:r>
            <a:r>
              <a:rPr lang="ru-RU" sz="1000" dirty="0" smtClean="0"/>
              <a:t> </a:t>
            </a:r>
            <a:r>
              <a:rPr lang="ru-RU" sz="1000" dirty="0" err="1" smtClean="0"/>
              <a:t>Цзыюя</a:t>
            </a:r>
            <a:r>
              <a:rPr lang="ru-RU" sz="1000" dirty="0" smtClean="0"/>
              <a:t>: он потерял отца и брата и оказался во главе семьи, где доверять нельзя никому. Заговоры плетутся в тени, союзники скрывают истинные намерения, а каждый неверный шаг может стоить </a:t>
            </a:r>
            <a:r>
              <a:rPr lang="ru-RU" sz="1000" dirty="0" err="1" smtClean="0"/>
              <a:t>жизни.Чтобы</a:t>
            </a:r>
            <a:r>
              <a:rPr lang="ru-RU" sz="1000" dirty="0" smtClean="0"/>
              <a:t> укрепить положение рода, юному князю предстоит выбрать невесту — и впервые распахнуть ворота, считавшиеся неприступными. Среди девушек, претендующих на его </a:t>
            </a:r>
            <a:r>
              <a:rPr lang="ru-RU" sz="1000" dirty="0" err="1" smtClean="0"/>
              <a:t>cсердце</a:t>
            </a:r>
            <a:r>
              <a:rPr lang="ru-RU" sz="1000" dirty="0" smtClean="0"/>
              <a:t>, скрывается </a:t>
            </a:r>
            <a:r>
              <a:rPr lang="ru-RU" sz="1000" dirty="0" err="1" smtClean="0"/>
              <a:t>Юнь</a:t>
            </a:r>
            <a:r>
              <a:rPr lang="ru-RU" sz="1000" dirty="0" smtClean="0"/>
              <a:t> </a:t>
            </a:r>
            <a:r>
              <a:rPr lang="ru-RU" sz="1000" dirty="0" err="1" smtClean="0"/>
              <a:t>Вэйшань</a:t>
            </a:r>
            <a:r>
              <a:rPr lang="ru-RU" sz="1000" dirty="0" smtClean="0"/>
              <a:t>. Притворившись невестой, она проникла во дворец с тайным приказом и холодным сердцем полным </a:t>
            </a:r>
            <a:r>
              <a:rPr lang="ru-RU" sz="1000" dirty="0" err="1" smtClean="0"/>
              <a:t>мести.Но</a:t>
            </a:r>
            <a:r>
              <a:rPr lang="ru-RU" sz="1000" dirty="0" smtClean="0"/>
              <a:t> в мире, где чувства — слабость, а любовь опаснее клинка, судьба распоряжается иначе. Тот, кого </a:t>
            </a:r>
            <a:r>
              <a:rPr lang="ru-RU" sz="1000" dirty="0" err="1" smtClean="0"/>
              <a:t>Юнь</a:t>
            </a:r>
            <a:r>
              <a:rPr lang="ru-RU" sz="1000" dirty="0" smtClean="0"/>
              <a:t> </a:t>
            </a:r>
            <a:r>
              <a:rPr lang="ru-RU" sz="1000" dirty="0" err="1" smtClean="0"/>
              <a:t>Вэйшань</a:t>
            </a:r>
            <a:r>
              <a:rPr lang="ru-RU" sz="1000" dirty="0" smtClean="0"/>
              <a:t> должна уничтожить, становится для неё самым дорогим. Под ночным дождём сверкают мечи, холод сковывает, туман скрывает горы — и вместе с ними правду. Чем глубже герои погружаются в паутину интриг, тем яснее становится: выбрать между долгом и сердцем будет куда сложнее, чем выжить. Для любителей тропов ""от врагов к возлюбленным"", ""запретная любовь"", а так же боевых искусств, жанра </a:t>
            </a:r>
            <a:r>
              <a:rPr lang="ru-RU" sz="1000" dirty="0" err="1" smtClean="0"/>
              <a:t>уся</a:t>
            </a:r>
            <a:r>
              <a:rPr lang="ru-RU" sz="1000" dirty="0" smtClean="0"/>
              <a:t> и приключений.   «Чтение было захватывающим: я читал в скоростном поезде по дороге на работу и обратно, во время коротких перерывов на работе, в метро по дороге домой, во время короткого отдыха в спортзале и в свободное время дома. Впрочем, пора смотреть </a:t>
            </a:r>
            <a:r>
              <a:rPr lang="ru-RU" sz="1000" dirty="0" err="1" smtClean="0"/>
              <a:t>дораму</a:t>
            </a:r>
            <a:r>
              <a:rPr lang="ru-RU" sz="1000" dirty="0" smtClean="0"/>
              <a:t>». — “</a:t>
            </a:r>
            <a:r>
              <a:rPr lang="ru-RU" sz="1000" dirty="0" err="1" smtClean="0"/>
              <a:t>Douban</a:t>
            </a:r>
            <a:r>
              <a:rPr lang="ru-RU" sz="1000" dirty="0" smtClean="0"/>
              <a:t>”"</a:t>
            </a:r>
            <a:endParaRPr lang="ru-RU" sz="1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Freedom. Легенда о Фуяо. Бестселлеры китайской литературы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978-5-04-200766-8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1 383.00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4812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«Вихрь перемен из рода Мэн (#1)»</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Фанаты Легенды о Фуяо и Восхождения фениксов с нетерпением ждут выхода этого романа. Это громкая новинка с устойчивым спросом, особенно среди любителей азиатской литературы и экранизаций. </a:t>
            </a:r>
          </a:p>
        </p:txBody>
      </p:sp>
      <p:sp>
        <p:nvSpPr>
          <p:cNvPr id="13" name="TextBox 12"/>
          <p:cNvSpPr txBox="1"/>
          <p:nvPr/>
        </p:nvSpPr>
        <p:spPr>
          <a:xfrm>
            <a:off x="3238500" y="337566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370903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Перенос</a:t>
            </a:r>
            <a:r>
              <a:rPr sz="1000" b="0" i="0" u="none" strike="noStrike" dirty="0">
                <a:solidFill>
                  <a:srgbClr val="000000"/>
                </a:solidFill>
                <a:latin typeface="Calibri"/>
              </a:rPr>
              <a:t> </a:t>
            </a:r>
            <a:r>
              <a:rPr sz="1000" b="0" i="0" u="none" strike="noStrike" dirty="0" err="1">
                <a:solidFill>
                  <a:srgbClr val="000000"/>
                </a:solidFill>
                <a:latin typeface="Calibri"/>
              </a:rPr>
              <a:t>современной</a:t>
            </a:r>
            <a:r>
              <a:rPr sz="1000" b="0" i="0" u="none" strike="noStrike" dirty="0">
                <a:solidFill>
                  <a:srgbClr val="000000"/>
                </a:solidFill>
                <a:latin typeface="Calibri"/>
              </a:rPr>
              <a:t> </a:t>
            </a:r>
            <a:r>
              <a:rPr sz="1000" b="0" i="0" u="none" strike="noStrike" dirty="0" err="1">
                <a:solidFill>
                  <a:srgbClr val="000000"/>
                </a:solidFill>
                <a:latin typeface="Calibri"/>
              </a:rPr>
              <a:t>героини</a:t>
            </a:r>
            <a:r>
              <a:rPr sz="1000" b="0" i="0" u="none" strike="noStrike" dirty="0">
                <a:solidFill>
                  <a:srgbClr val="000000"/>
                </a:solidFill>
                <a:latin typeface="Calibri"/>
              </a:rPr>
              <a:t> в </a:t>
            </a:r>
            <a:r>
              <a:rPr sz="1000" b="0" i="0" u="none" strike="noStrike" dirty="0" err="1">
                <a:solidFill>
                  <a:srgbClr val="000000"/>
                </a:solidFill>
                <a:latin typeface="Calibri"/>
              </a:rPr>
              <a:t>мир</a:t>
            </a:r>
            <a:r>
              <a:rPr sz="1000" b="0" i="0" u="none" strike="noStrike" dirty="0">
                <a:solidFill>
                  <a:srgbClr val="000000"/>
                </a:solidFill>
                <a:latin typeface="Calibri"/>
              </a:rPr>
              <a:t> </a:t>
            </a:r>
            <a:r>
              <a:rPr sz="1000" b="0" i="0" u="none" strike="noStrike" dirty="0" err="1">
                <a:solidFill>
                  <a:srgbClr val="000000"/>
                </a:solidFill>
                <a:latin typeface="Calibri"/>
              </a:rPr>
              <a:t>уся</a:t>
            </a:r>
            <a:r>
              <a:rPr sz="1000" b="0" i="0" u="none" strike="noStrike" dirty="0">
                <a:solidFill>
                  <a:srgbClr val="000000"/>
                </a:solidFill>
                <a:latin typeface="Calibri"/>
              </a:rPr>
              <a:t> </a:t>
            </a:r>
            <a:r>
              <a:rPr sz="1000" b="0" i="0" u="none" strike="noStrike" dirty="0" err="1">
                <a:solidFill>
                  <a:srgbClr val="000000"/>
                </a:solidFill>
                <a:latin typeface="Calibri"/>
              </a:rPr>
              <a:t>обещает</a:t>
            </a:r>
            <a:r>
              <a:rPr sz="1000" b="0" i="0" u="none" strike="noStrike" dirty="0">
                <a:solidFill>
                  <a:srgbClr val="000000"/>
                </a:solidFill>
                <a:latin typeface="Calibri"/>
              </a:rPr>
              <a:t> </a:t>
            </a:r>
            <a:r>
              <a:rPr sz="1000" b="0" i="0" u="none" strike="noStrike" dirty="0" err="1">
                <a:solidFill>
                  <a:srgbClr val="000000"/>
                </a:solidFill>
                <a:latin typeface="Calibri"/>
              </a:rPr>
              <a:t>интригующее</a:t>
            </a:r>
            <a:r>
              <a:rPr sz="1000" b="0" i="0" u="none" strike="noStrike" dirty="0">
                <a:solidFill>
                  <a:srgbClr val="000000"/>
                </a:solidFill>
                <a:latin typeface="Calibri"/>
              </a:rPr>
              <a:t> </a:t>
            </a:r>
            <a:r>
              <a:rPr sz="1000" b="0" i="0" u="none" strike="noStrike" dirty="0" err="1">
                <a:solidFill>
                  <a:srgbClr val="000000"/>
                </a:solidFill>
                <a:latin typeface="Calibri"/>
              </a:rPr>
              <a:t>сочетание</a:t>
            </a:r>
            <a:r>
              <a:rPr sz="1000" b="0" i="0" u="none" strike="noStrike" dirty="0">
                <a:solidFill>
                  <a:srgbClr val="000000"/>
                </a:solidFill>
                <a:latin typeface="Calibri"/>
              </a:rPr>
              <a:t> </a:t>
            </a:r>
            <a:r>
              <a:rPr sz="1000" b="0" i="0" u="none" strike="noStrike" dirty="0" err="1">
                <a:solidFill>
                  <a:srgbClr val="000000"/>
                </a:solidFill>
                <a:latin typeface="Calibri"/>
              </a:rPr>
              <a:t>приключений</a:t>
            </a:r>
            <a:r>
              <a:rPr sz="1000" b="0" i="0" u="none" strike="noStrike" dirty="0">
                <a:solidFill>
                  <a:srgbClr val="000000"/>
                </a:solidFill>
                <a:latin typeface="Calibri"/>
              </a:rPr>
              <a:t>, </a:t>
            </a:r>
            <a:r>
              <a:rPr sz="1000" b="0" i="0" u="none" strike="noStrike" dirty="0" err="1">
                <a:solidFill>
                  <a:srgbClr val="000000"/>
                </a:solidFill>
                <a:latin typeface="Calibri"/>
              </a:rPr>
              <a:t>мистики</a:t>
            </a:r>
            <a:r>
              <a:rPr sz="1000" b="0" i="0" u="none" strike="noStrike" dirty="0">
                <a:solidFill>
                  <a:srgbClr val="000000"/>
                </a:solidFill>
                <a:latin typeface="Calibri"/>
              </a:rPr>
              <a:t> и </a:t>
            </a:r>
            <a:r>
              <a:rPr sz="1000" b="0" i="0" u="none" strike="noStrike" dirty="0" err="1">
                <a:solidFill>
                  <a:srgbClr val="000000"/>
                </a:solidFill>
                <a:latin typeface="Calibri"/>
              </a:rPr>
              <a:t>перерождения</a:t>
            </a:r>
            <a:r>
              <a:rPr sz="1000" b="0" i="0" u="none" strike="noStrike" dirty="0">
                <a:solidFill>
                  <a:srgbClr val="000000"/>
                </a:solidFill>
                <a:latin typeface="Calibri"/>
              </a:rPr>
              <a:t>. </a:t>
            </a:r>
            <a:r>
              <a:rPr sz="1000" b="0" i="0" u="none" strike="noStrike" dirty="0" err="1">
                <a:solidFill>
                  <a:srgbClr val="000000"/>
                </a:solidFill>
                <a:latin typeface="Calibri"/>
              </a:rPr>
              <a:t>Яркие</a:t>
            </a:r>
            <a:r>
              <a:rPr sz="1000" b="0" i="0" u="none" strike="noStrike" dirty="0">
                <a:solidFill>
                  <a:srgbClr val="000000"/>
                </a:solidFill>
                <a:latin typeface="Calibri"/>
              </a:rPr>
              <a:t> </a:t>
            </a:r>
            <a:r>
              <a:rPr sz="1000" b="0" i="0" u="none" strike="noStrike" dirty="0" err="1">
                <a:solidFill>
                  <a:srgbClr val="000000"/>
                </a:solidFill>
                <a:latin typeface="Calibri"/>
              </a:rPr>
              <a:t>персонажи</a:t>
            </a:r>
            <a:r>
              <a:rPr sz="1000" b="0" i="0" u="none" strike="noStrike" dirty="0">
                <a:solidFill>
                  <a:srgbClr val="000000"/>
                </a:solidFill>
                <a:latin typeface="Calibri"/>
              </a:rPr>
              <a:t>, </a:t>
            </a:r>
            <a:r>
              <a:rPr sz="1000" b="0" i="0" u="none" strike="noStrike" dirty="0" err="1">
                <a:solidFill>
                  <a:srgbClr val="000000"/>
                </a:solidFill>
                <a:latin typeface="Calibri"/>
              </a:rPr>
              <a:t>живописные</a:t>
            </a:r>
            <a:r>
              <a:rPr sz="1000" b="0" i="0" u="none" strike="noStrike" dirty="0">
                <a:solidFill>
                  <a:srgbClr val="000000"/>
                </a:solidFill>
                <a:latin typeface="Calibri"/>
              </a:rPr>
              <a:t> </a:t>
            </a:r>
            <a:r>
              <a:rPr sz="1000" b="0" i="0" u="none" strike="noStrike" dirty="0" err="1">
                <a:solidFill>
                  <a:srgbClr val="000000"/>
                </a:solidFill>
                <a:latin typeface="Calibri"/>
              </a:rPr>
              <a:t>описания</a:t>
            </a:r>
            <a:r>
              <a:rPr sz="1000" b="0" i="0" u="none" strike="noStrike" dirty="0">
                <a:solidFill>
                  <a:srgbClr val="000000"/>
                </a:solidFill>
                <a:latin typeface="Calibri"/>
              </a:rPr>
              <a:t> и </a:t>
            </a:r>
            <a:r>
              <a:rPr sz="1000" b="0" i="0" u="none" strike="noStrike" dirty="0" err="1">
                <a:solidFill>
                  <a:srgbClr val="000000"/>
                </a:solidFill>
                <a:latin typeface="Calibri"/>
              </a:rPr>
              <a:t>глубокие</a:t>
            </a:r>
            <a:r>
              <a:rPr sz="1000" b="0" i="0" u="none" strike="noStrike" dirty="0">
                <a:solidFill>
                  <a:srgbClr val="000000"/>
                </a:solidFill>
                <a:latin typeface="Calibri"/>
              </a:rPr>
              <a:t> </a:t>
            </a:r>
            <a:r>
              <a:rPr sz="1000" b="0" i="0" u="none" strike="noStrike" dirty="0" err="1">
                <a:solidFill>
                  <a:srgbClr val="000000"/>
                </a:solidFill>
                <a:latin typeface="Calibri"/>
              </a:rPr>
              <a:t>философские</a:t>
            </a:r>
            <a:r>
              <a:rPr sz="1000" b="0" i="0" u="none" strike="noStrike" dirty="0">
                <a:solidFill>
                  <a:srgbClr val="000000"/>
                </a:solidFill>
                <a:latin typeface="Calibri"/>
              </a:rPr>
              <a:t> </a:t>
            </a:r>
            <a:r>
              <a:rPr sz="1000" b="0" i="0" u="none" strike="noStrike" dirty="0" err="1">
                <a:solidFill>
                  <a:srgbClr val="000000"/>
                </a:solidFill>
                <a:latin typeface="Calibri"/>
              </a:rPr>
              <a:t>мотивы</a:t>
            </a:r>
            <a:r>
              <a:rPr sz="1000" b="0" i="0" u="none" strike="noStrike" dirty="0">
                <a:solidFill>
                  <a:srgbClr val="000000"/>
                </a:solidFill>
                <a:latin typeface="Calibri"/>
              </a:rPr>
              <a:t>, </a:t>
            </a:r>
            <a:r>
              <a:rPr sz="1000" b="0" i="0" u="none" strike="noStrike" dirty="0" err="1">
                <a:solidFill>
                  <a:srgbClr val="000000"/>
                </a:solidFill>
                <a:latin typeface="Calibri"/>
              </a:rPr>
              <a:t>свойственные</a:t>
            </a:r>
            <a:r>
              <a:rPr sz="1000" b="0" i="0" u="none" strike="noStrike" dirty="0">
                <a:solidFill>
                  <a:srgbClr val="000000"/>
                </a:solidFill>
                <a:latin typeface="Calibri"/>
              </a:rPr>
              <a:t> </a:t>
            </a:r>
            <a:r>
              <a:rPr sz="1000" b="0" i="0" u="none" strike="noStrike" dirty="0" err="1">
                <a:solidFill>
                  <a:srgbClr val="000000"/>
                </a:solidFill>
                <a:latin typeface="Calibri"/>
              </a:rPr>
              <a:t>китайской</a:t>
            </a:r>
            <a:r>
              <a:rPr sz="1000" b="0" i="0" u="none" strike="noStrike" dirty="0">
                <a:solidFill>
                  <a:srgbClr val="000000"/>
                </a:solidFill>
                <a:latin typeface="Calibri"/>
              </a:rPr>
              <a:t> </a:t>
            </a:r>
            <a:r>
              <a:rPr sz="1000" b="0" i="0" u="none" strike="noStrike" dirty="0" err="1">
                <a:solidFill>
                  <a:srgbClr val="000000"/>
                </a:solidFill>
                <a:latin typeface="Calibri"/>
              </a:rPr>
              <a:t>литературе</a:t>
            </a:r>
            <a:r>
              <a:rPr sz="1000" b="0" i="0" u="none" strike="noStrike" dirty="0">
                <a:solidFill>
                  <a:srgbClr val="000000"/>
                </a:solidFill>
                <a:latin typeface="Calibri"/>
              </a:rPr>
              <a:t>, </a:t>
            </a:r>
            <a:r>
              <a:rPr sz="1000" b="0" i="0" u="none" strike="noStrike" dirty="0" err="1">
                <a:solidFill>
                  <a:srgbClr val="000000"/>
                </a:solidFill>
                <a:latin typeface="Calibri"/>
              </a:rPr>
              <a:t>делают</a:t>
            </a:r>
            <a:r>
              <a:rPr sz="1000" b="0" i="0" u="none" strike="noStrike" dirty="0">
                <a:solidFill>
                  <a:srgbClr val="000000"/>
                </a:solidFill>
                <a:latin typeface="Calibri"/>
              </a:rPr>
              <a:t> </a:t>
            </a:r>
            <a:r>
              <a:rPr sz="1000" b="0" i="0" u="none" strike="noStrike" dirty="0" err="1">
                <a:solidFill>
                  <a:srgbClr val="000000"/>
                </a:solidFill>
                <a:latin typeface="Calibri"/>
              </a:rPr>
              <a:t>роман</a:t>
            </a:r>
            <a:r>
              <a:rPr sz="1000" b="0" i="0" u="none" strike="noStrike" dirty="0">
                <a:solidFill>
                  <a:srgbClr val="000000"/>
                </a:solidFill>
                <a:latin typeface="Calibri"/>
              </a:rPr>
              <a:t> </a:t>
            </a:r>
            <a:r>
              <a:rPr sz="1000" b="0" i="0" u="none" strike="noStrike" dirty="0" err="1">
                <a:solidFill>
                  <a:srgbClr val="000000"/>
                </a:solidFill>
                <a:latin typeface="Calibri"/>
              </a:rPr>
              <a:t>особенно</a:t>
            </a:r>
            <a:r>
              <a:rPr sz="1000" b="0" i="0" u="none" strike="noStrike" dirty="0">
                <a:solidFill>
                  <a:srgbClr val="000000"/>
                </a:solidFill>
                <a:latin typeface="Calibri"/>
              </a:rPr>
              <a:t> </a:t>
            </a:r>
            <a:r>
              <a:rPr sz="1000" b="0" i="0" u="none" strike="noStrike" dirty="0" err="1">
                <a:solidFill>
                  <a:srgbClr val="000000"/>
                </a:solidFill>
                <a:latin typeface="Calibri"/>
              </a:rPr>
              <a:t>атмосферным</a:t>
            </a:r>
            <a:r>
              <a:rPr sz="1000" b="0" i="0" u="none" strike="noStrike" dirty="0">
                <a:solidFill>
                  <a:srgbClr val="000000"/>
                </a:solidFill>
                <a:latin typeface="Calibri"/>
              </a:rPr>
              <a:t>. </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Мэн Фуяо бойкая и храбрая расхитительница гробниц, жившая на грани жизни и смерти. Ей было всего двадцать два, когда наша экспедиция раскопала тот злополучный саркофаг. Мы думали, что найдем обычный могильник, но нам в руки попало настоящее сокровище Босс вскрыла гробницу Внутри ее ждало древнее пророчест... </a:t>
            </a:r>
            <a:r>
              <a:rPr sz="1000" b="0" i="1" u="none" strike="noStrike">
                <a:solidFill>
                  <a:srgbClr val="E13716"/>
                </a:solidFill>
                <a:latin typeface="Calibri"/>
                <a:hlinkClick r:id="rId5" tooltip="Посмотреть в Витрине"/>
              </a:rPr>
              <a:t>подробнее</a:t>
            </a:r>
          </a:p>
        </p:txBody>
      </p:sp>
      <p:sp>
        <p:nvSpPr>
          <p:cNvPr id="18" name="TextBox 17"/>
          <p:cNvSpPr txBox="1"/>
          <p:nvPr/>
        </p:nvSpPr>
        <p:spPr>
          <a:xfrm>
            <a:off x="3238500" y="432816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9" name="TextBox 18"/>
          <p:cNvSpPr txBox="1"/>
          <p:nvPr/>
        </p:nvSpPr>
        <p:spPr>
          <a:xfrm>
            <a:off x="3333750" y="4709160"/>
            <a:ext cx="5839883" cy="707886"/>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Поддержка</a:t>
            </a:r>
            <a:r>
              <a:rPr sz="1000" b="0" i="0" u="none" strike="noStrike" dirty="0">
                <a:solidFill>
                  <a:srgbClr val="000000"/>
                </a:solidFill>
                <a:latin typeface="Calibri"/>
              </a:rPr>
              <a:t> в </a:t>
            </a:r>
            <a:r>
              <a:rPr sz="1000" b="0" i="0" u="none" strike="noStrike" dirty="0" err="1">
                <a:solidFill>
                  <a:srgbClr val="000000"/>
                </a:solidFill>
                <a:latin typeface="Calibri"/>
              </a:rPr>
              <a:t>социальных</a:t>
            </a:r>
            <a:r>
              <a:rPr sz="1000" b="0" i="0" u="none" strike="noStrike" dirty="0">
                <a:solidFill>
                  <a:srgbClr val="000000"/>
                </a:solidFill>
                <a:latin typeface="Calibri"/>
              </a:rPr>
              <a:t> </a:t>
            </a:r>
            <a:r>
              <a:rPr sz="1000" b="0" i="0" u="none" strike="noStrike" dirty="0" err="1">
                <a:solidFill>
                  <a:srgbClr val="000000"/>
                </a:solidFill>
                <a:latin typeface="Calibri"/>
              </a:rPr>
              <a:t>сетях</a:t>
            </a:r>
            <a:r>
              <a:rPr sz="1000" b="0" i="0" u="none" strike="noStrike" dirty="0">
                <a:solidFill>
                  <a:srgbClr val="000000"/>
                </a:solidFill>
                <a:latin typeface="Calibri"/>
              </a:rPr>
              <a:t> </a:t>
            </a:r>
            <a:r>
              <a:rPr sz="1000" b="0" i="0" u="none" strike="noStrike" dirty="0" err="1">
                <a:solidFill>
                  <a:srgbClr val="000000"/>
                </a:solidFill>
                <a:latin typeface="Calibri"/>
              </a:rPr>
              <a:t>редакции</a:t>
            </a:r>
            <a:r>
              <a:rPr sz="1000" b="0" i="0" u="none" strike="noStrike" dirty="0">
                <a:solidFill>
                  <a:srgbClr val="000000"/>
                </a:solidFill>
                <a:latin typeface="Calibri"/>
              </a:rPr>
              <a:t>. </a:t>
            </a:r>
            <a:r>
              <a:rPr sz="1000" b="0" i="0" u="none" strike="noStrike" dirty="0" err="1">
                <a:solidFill>
                  <a:srgbClr val="000000"/>
                </a:solidFill>
                <a:latin typeface="Calibri"/>
              </a:rPr>
              <a:t>Поддержка</a:t>
            </a:r>
            <a:r>
              <a:rPr sz="1000" b="0" i="0" u="none" strike="noStrike" dirty="0">
                <a:solidFill>
                  <a:srgbClr val="000000"/>
                </a:solidFill>
                <a:latin typeface="Calibri"/>
              </a:rPr>
              <a:t> в </a:t>
            </a:r>
            <a:r>
              <a:rPr sz="1000" b="0" i="0" u="none" strike="noStrike" dirty="0" err="1">
                <a:solidFill>
                  <a:srgbClr val="000000"/>
                </a:solidFill>
                <a:latin typeface="Calibri"/>
              </a:rPr>
              <a:t>тематических</a:t>
            </a:r>
            <a:r>
              <a:rPr sz="1000" b="0" i="0" u="none" strike="noStrike" dirty="0">
                <a:solidFill>
                  <a:srgbClr val="000000"/>
                </a:solidFill>
                <a:latin typeface="Calibri"/>
              </a:rPr>
              <a:t> </a:t>
            </a:r>
            <a:r>
              <a:rPr sz="1000" b="0" i="0" u="none" strike="noStrike" dirty="0" err="1">
                <a:solidFill>
                  <a:srgbClr val="000000"/>
                </a:solidFill>
                <a:latin typeface="Calibri"/>
              </a:rPr>
              <a:t>группах</a:t>
            </a:r>
            <a:r>
              <a:rPr sz="1000" b="0" i="0" u="none" strike="noStrike" dirty="0">
                <a:solidFill>
                  <a:srgbClr val="000000"/>
                </a:solidFill>
                <a:latin typeface="Calibri"/>
              </a:rPr>
              <a:t> и </a:t>
            </a:r>
            <a:r>
              <a:rPr sz="1000" b="0" i="0" u="none" strike="noStrike" dirty="0" err="1">
                <a:solidFill>
                  <a:srgbClr val="000000"/>
                </a:solidFill>
                <a:latin typeface="Calibri"/>
              </a:rPr>
              <a:t>сообществах</a:t>
            </a:r>
            <a:r>
              <a:rPr sz="1000" b="0" i="0" u="none" strike="noStrike" dirty="0">
                <a:solidFill>
                  <a:srgbClr val="000000"/>
                </a:solidFill>
                <a:latin typeface="Calibri"/>
              </a:rPr>
              <a:t> </a:t>
            </a:r>
            <a:r>
              <a:rPr sz="1000" b="0" i="0" u="none" strike="noStrike" dirty="0" err="1">
                <a:solidFill>
                  <a:srgbClr val="000000"/>
                </a:solidFill>
                <a:latin typeface="Calibri"/>
              </a:rPr>
              <a:t>анонсы</a:t>
            </a:r>
            <a:r>
              <a:rPr sz="1000" b="0" i="0" u="none" strike="noStrike" dirty="0">
                <a:solidFill>
                  <a:srgbClr val="000000"/>
                </a:solidFill>
                <a:latin typeface="Calibri"/>
              </a:rPr>
              <a:t>, </a:t>
            </a:r>
            <a:r>
              <a:rPr sz="1000" b="0" i="0" u="none" strike="noStrike" dirty="0" err="1">
                <a:solidFill>
                  <a:srgbClr val="000000"/>
                </a:solidFill>
                <a:latin typeface="Calibri"/>
              </a:rPr>
              <a:t>розыгрыши</a:t>
            </a:r>
            <a:r>
              <a:rPr sz="1000" b="0" i="0" u="none" strike="noStrike" dirty="0">
                <a:solidFill>
                  <a:srgbClr val="000000"/>
                </a:solidFill>
                <a:latin typeface="Calibri"/>
              </a:rPr>
              <a:t>, </a:t>
            </a:r>
            <a:r>
              <a:rPr sz="1000" b="0" i="0" u="none" strike="noStrike" dirty="0" err="1">
                <a:solidFill>
                  <a:srgbClr val="000000"/>
                </a:solidFill>
                <a:latin typeface="Calibri"/>
              </a:rPr>
              <a:t>конкурсы</a:t>
            </a:r>
            <a:r>
              <a:rPr sz="1000" b="0" i="0" u="none" strike="noStrike" dirty="0">
                <a:solidFill>
                  <a:srgbClr val="000000"/>
                </a:solidFill>
                <a:latin typeface="Calibri"/>
              </a:rPr>
              <a:t>. </a:t>
            </a:r>
            <a:r>
              <a:rPr sz="1000" b="0" i="0" u="none" strike="noStrike" dirty="0" err="1">
                <a:solidFill>
                  <a:srgbClr val="000000"/>
                </a:solidFill>
                <a:latin typeface="Calibri"/>
              </a:rPr>
              <a:t>Анонсы</a:t>
            </a:r>
            <a:r>
              <a:rPr sz="1000" b="0" i="0" u="none" strike="noStrike" dirty="0">
                <a:solidFill>
                  <a:srgbClr val="000000"/>
                </a:solidFill>
                <a:latin typeface="Calibri"/>
              </a:rPr>
              <a:t> и </a:t>
            </a:r>
            <a:r>
              <a:rPr sz="1000" b="0" i="0" u="none" strike="noStrike" dirty="0" err="1">
                <a:solidFill>
                  <a:srgbClr val="000000"/>
                </a:solidFill>
                <a:latin typeface="Calibri"/>
              </a:rPr>
              <a:t>обзоры</a:t>
            </a:r>
            <a:r>
              <a:rPr sz="1000" b="0" i="0" u="none" strike="noStrike" dirty="0">
                <a:solidFill>
                  <a:srgbClr val="000000"/>
                </a:solidFill>
                <a:latin typeface="Calibri"/>
              </a:rPr>
              <a:t> у </a:t>
            </a:r>
            <a:r>
              <a:rPr sz="1000" b="0" i="0" u="none" strike="noStrike" dirty="0" err="1">
                <a:solidFill>
                  <a:srgbClr val="000000"/>
                </a:solidFill>
                <a:latin typeface="Calibri"/>
              </a:rPr>
              <a:t>блогеров</a:t>
            </a:r>
            <a:r>
              <a:rPr sz="1000" b="0" i="0" u="none" strike="noStrike" dirty="0">
                <a:solidFill>
                  <a:srgbClr val="000000"/>
                </a:solidFill>
                <a:latin typeface="Calibri"/>
              </a:rPr>
              <a:t>. </a:t>
            </a:r>
            <a:r>
              <a:rPr sz="1000" b="0" i="0" u="none" strike="noStrike" dirty="0" err="1">
                <a:solidFill>
                  <a:srgbClr val="000000"/>
                </a:solidFill>
                <a:latin typeface="Calibri"/>
              </a:rPr>
              <a:t>Контентное</a:t>
            </a:r>
            <a:r>
              <a:rPr sz="1000" b="0" i="0" u="none" strike="noStrike" dirty="0">
                <a:solidFill>
                  <a:srgbClr val="000000"/>
                </a:solidFill>
                <a:latin typeface="Calibri"/>
              </a:rPr>
              <a:t> и </a:t>
            </a:r>
            <a:r>
              <a:rPr sz="1000" b="0" i="0" u="none" strike="noStrike" dirty="0" err="1">
                <a:solidFill>
                  <a:srgbClr val="000000"/>
                </a:solidFill>
                <a:latin typeface="Calibri"/>
              </a:rPr>
              <a:t>баннерное</a:t>
            </a:r>
            <a:r>
              <a:rPr sz="1000" b="0" i="0" u="none" strike="noStrike" dirty="0">
                <a:solidFill>
                  <a:srgbClr val="000000"/>
                </a:solidFill>
                <a:latin typeface="Calibri"/>
              </a:rPr>
              <a:t> </a:t>
            </a:r>
            <a:r>
              <a:rPr sz="1000" b="0" i="0" u="none" strike="noStrike" dirty="0" err="1">
                <a:solidFill>
                  <a:srgbClr val="000000"/>
                </a:solidFill>
                <a:latin typeface="Calibri"/>
              </a:rPr>
              <a:t>продвижение</a:t>
            </a:r>
            <a:r>
              <a:rPr sz="1000" b="0" i="0" u="none" strike="noStrike" dirty="0">
                <a:solidFill>
                  <a:srgbClr val="000000"/>
                </a:solidFill>
                <a:latin typeface="Calibri"/>
              </a:rPr>
              <a:t> в </a:t>
            </a:r>
            <a:r>
              <a:rPr sz="1000" b="0" i="0" u="none" strike="noStrike" dirty="0" err="1">
                <a:solidFill>
                  <a:srgbClr val="000000"/>
                </a:solidFill>
                <a:latin typeface="Calibri"/>
              </a:rPr>
              <a:t>ключевых</a:t>
            </a:r>
            <a:r>
              <a:rPr sz="1000" b="0" i="0" u="none" strike="noStrike" dirty="0">
                <a:solidFill>
                  <a:srgbClr val="000000"/>
                </a:solidFill>
                <a:latin typeface="Calibri"/>
              </a:rPr>
              <a:t> </a:t>
            </a:r>
            <a:r>
              <a:rPr sz="1000" b="0" i="0" u="none" strike="noStrike" dirty="0" err="1">
                <a:solidFill>
                  <a:srgbClr val="000000"/>
                </a:solidFill>
                <a:latin typeface="Calibri"/>
              </a:rPr>
              <a:t>интернетмагазинах</a:t>
            </a:r>
            <a:r>
              <a:rPr sz="1000" b="0" i="0" u="none" strike="noStrike" dirty="0">
                <a:solidFill>
                  <a:srgbClr val="000000"/>
                </a:solidFill>
                <a:latin typeface="Calibri"/>
              </a:rPr>
              <a:t>. </a:t>
            </a:r>
            <a:r>
              <a:rPr sz="1000" b="0" i="0" u="none" strike="noStrike" dirty="0" err="1">
                <a:solidFill>
                  <a:srgbClr val="000000"/>
                </a:solidFill>
                <a:latin typeface="Calibri"/>
              </a:rPr>
              <a:t>Таргетинг</a:t>
            </a:r>
            <a:r>
              <a:rPr sz="1000" b="0" i="0" u="none" strike="noStrike" dirty="0">
                <a:solidFill>
                  <a:srgbClr val="000000"/>
                </a:solidFill>
                <a:latin typeface="Calibri"/>
              </a:rPr>
              <a:t> в </a:t>
            </a:r>
            <a:r>
              <a:rPr sz="1000" b="0" i="0" u="none" strike="noStrike" dirty="0" err="1">
                <a:solidFill>
                  <a:srgbClr val="000000"/>
                </a:solidFill>
                <a:latin typeface="Calibri"/>
              </a:rPr>
              <a:t>интернете</a:t>
            </a:r>
            <a:r>
              <a:rPr sz="1000" b="0" i="0" u="none" strike="noStrike" dirty="0">
                <a:solidFill>
                  <a:srgbClr val="000000"/>
                </a:solidFill>
                <a:latin typeface="Calibri"/>
              </a:rPr>
              <a:t> </a:t>
            </a:r>
            <a:r>
              <a:rPr sz="1000" b="0" i="0" u="none" strike="noStrike" dirty="0" err="1">
                <a:solidFill>
                  <a:srgbClr val="000000"/>
                </a:solidFill>
                <a:latin typeface="Calibri"/>
              </a:rPr>
              <a:t>промо</a:t>
            </a:r>
            <a:r>
              <a:rPr sz="1000" b="0" i="0" u="none" strike="noStrike" dirty="0">
                <a:solidFill>
                  <a:srgbClr val="000000"/>
                </a:solidFill>
                <a:latin typeface="Calibri"/>
              </a:rPr>
              <a:t> </a:t>
            </a:r>
            <a:r>
              <a:rPr sz="1000" b="0" i="0" u="none" strike="noStrike" dirty="0" err="1">
                <a:solidFill>
                  <a:srgbClr val="000000"/>
                </a:solidFill>
                <a:latin typeface="Calibri"/>
              </a:rPr>
              <a:t>посты</a:t>
            </a:r>
            <a:r>
              <a:rPr sz="1000" b="0" i="0" u="none" strike="noStrike" dirty="0">
                <a:solidFill>
                  <a:srgbClr val="000000"/>
                </a:solidFill>
                <a:latin typeface="Calibri"/>
              </a:rPr>
              <a:t> в Instagram, VK, </a:t>
            </a:r>
            <a:r>
              <a:rPr sz="1000" b="0" i="0" u="none" strike="noStrike" dirty="0" err="1">
                <a:solidFill>
                  <a:srgbClr val="000000"/>
                </a:solidFill>
                <a:latin typeface="Calibri"/>
              </a:rPr>
              <a:t>буктрейлер</a:t>
            </a:r>
            <a:r>
              <a:rPr sz="1000" b="0" i="0" u="none" strike="noStrike" dirty="0">
                <a:solidFill>
                  <a:srgbClr val="000000"/>
                </a:solidFill>
                <a:latin typeface="Calibri"/>
              </a:rPr>
              <a:t>. </a:t>
            </a:r>
            <a:r>
              <a:rPr sz="1000" b="0" i="0" u="none" strike="noStrike" dirty="0" err="1">
                <a:solidFill>
                  <a:srgbClr val="000000"/>
                </a:solidFill>
                <a:latin typeface="Calibri"/>
              </a:rPr>
              <a:t>Анонсирующая</a:t>
            </a:r>
            <a:r>
              <a:rPr sz="1000" b="0" i="0" u="none" strike="noStrike" dirty="0">
                <a:solidFill>
                  <a:srgbClr val="000000"/>
                </a:solidFill>
                <a:latin typeface="Calibri"/>
              </a:rPr>
              <a:t> </a:t>
            </a:r>
            <a:r>
              <a:rPr sz="1000" b="0" i="0" u="none" strike="noStrike" dirty="0" err="1">
                <a:solidFill>
                  <a:srgbClr val="000000"/>
                </a:solidFill>
                <a:latin typeface="Calibri"/>
              </a:rPr>
              <a:t>рассылка</a:t>
            </a:r>
            <a:r>
              <a:rPr sz="1000" b="0" i="0" u="none" strike="noStrike" dirty="0">
                <a:solidFill>
                  <a:srgbClr val="000000"/>
                </a:solidFill>
                <a:latin typeface="Calibri"/>
              </a:rPr>
              <a:t> </a:t>
            </a:r>
            <a:r>
              <a:rPr sz="1000" b="0" i="0" u="none" strike="noStrike" dirty="0" err="1">
                <a:solidFill>
                  <a:srgbClr val="000000"/>
                </a:solidFill>
                <a:latin typeface="Calibri"/>
              </a:rPr>
              <a:t>книги</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базе</a:t>
            </a:r>
            <a:r>
              <a:rPr sz="1000" b="0" i="0" u="none" strike="noStrike" dirty="0">
                <a:solidFill>
                  <a:srgbClr val="000000"/>
                </a:solidFill>
                <a:latin typeface="Calibri"/>
              </a:rPr>
              <a:t> СМИ.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Freedom. Моя чертова ошибка любви. Бестселлеры С. Р. Джейн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978-5-04-220657-3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1 151.00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4812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«Чертовски неправильный мужчина (#4)»</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Серия должна быть в вашем магазине, потому что это мировой бестселлер и тренд BookTok, уже завоевавший огромную аудиторию. </a:t>
            </a:r>
          </a:p>
        </p:txBody>
      </p:sp>
      <p:sp>
        <p:nvSpPr>
          <p:cNvPr id="13" name="TextBox 12"/>
          <p:cNvSpPr txBox="1"/>
          <p:nvPr/>
        </p:nvSpPr>
        <p:spPr>
          <a:xfrm>
            <a:off x="3238500" y="328612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361950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Данная</a:t>
            </a:r>
            <a:r>
              <a:rPr sz="1000" b="0" i="0" u="none" strike="noStrike" dirty="0">
                <a:solidFill>
                  <a:srgbClr val="000000"/>
                </a:solidFill>
                <a:latin typeface="Calibri"/>
              </a:rPr>
              <a:t> </a:t>
            </a:r>
            <a:r>
              <a:rPr sz="1000" b="0" i="0" u="none" strike="noStrike" dirty="0" err="1">
                <a:solidFill>
                  <a:srgbClr val="000000"/>
                </a:solidFill>
                <a:latin typeface="Calibri"/>
              </a:rPr>
              <a:t>история</a:t>
            </a:r>
            <a:r>
              <a:rPr sz="1000" b="0" i="0" u="none" strike="noStrike" dirty="0">
                <a:solidFill>
                  <a:srgbClr val="000000"/>
                </a:solidFill>
                <a:latin typeface="Calibri"/>
              </a:rPr>
              <a:t>  </a:t>
            </a:r>
            <a:r>
              <a:rPr sz="1000" b="0" i="0" u="none" strike="noStrike" dirty="0" err="1">
                <a:solidFill>
                  <a:srgbClr val="000000"/>
                </a:solidFill>
                <a:latin typeface="Calibri"/>
              </a:rPr>
              <a:t>настоящее</a:t>
            </a:r>
            <a:r>
              <a:rPr sz="1000" b="0" i="0" u="none" strike="noStrike" dirty="0">
                <a:solidFill>
                  <a:srgbClr val="000000"/>
                </a:solidFill>
                <a:latin typeface="Calibri"/>
              </a:rPr>
              <a:t> </a:t>
            </a:r>
            <a:r>
              <a:rPr sz="1000" b="0" i="0" u="none" strike="noStrike" dirty="0" err="1">
                <a:solidFill>
                  <a:srgbClr val="000000"/>
                </a:solidFill>
                <a:latin typeface="Calibri"/>
              </a:rPr>
              <a:t>эмоциональное</a:t>
            </a:r>
            <a:r>
              <a:rPr sz="1000" b="0" i="0" u="none" strike="noStrike" dirty="0">
                <a:solidFill>
                  <a:srgbClr val="000000"/>
                </a:solidFill>
                <a:latin typeface="Calibri"/>
              </a:rPr>
              <a:t> </a:t>
            </a:r>
            <a:r>
              <a:rPr sz="1000" b="0" i="0" u="none" strike="noStrike" dirty="0" err="1">
                <a:solidFill>
                  <a:srgbClr val="000000"/>
                </a:solidFill>
                <a:latin typeface="Calibri"/>
              </a:rPr>
              <a:t>путешествие</a:t>
            </a:r>
            <a:r>
              <a:rPr sz="1000" b="0" i="0" u="none" strike="noStrike" dirty="0">
                <a:solidFill>
                  <a:srgbClr val="000000"/>
                </a:solidFill>
                <a:latin typeface="Calibri"/>
              </a:rPr>
              <a:t>. </a:t>
            </a:r>
            <a:r>
              <a:rPr sz="1000" b="0" i="0" u="none" strike="noStrike" dirty="0" err="1">
                <a:solidFill>
                  <a:srgbClr val="000000"/>
                </a:solidFill>
                <a:latin typeface="Calibri"/>
              </a:rPr>
              <a:t>Глубина</a:t>
            </a:r>
            <a:r>
              <a:rPr sz="1000" b="0" i="0" u="none" strike="noStrike" dirty="0">
                <a:solidFill>
                  <a:srgbClr val="000000"/>
                </a:solidFill>
                <a:latin typeface="Calibri"/>
              </a:rPr>
              <a:t>  </a:t>
            </a:r>
            <a:r>
              <a:rPr sz="1000" b="0" i="0" u="none" strike="noStrike" dirty="0" err="1">
                <a:solidFill>
                  <a:srgbClr val="000000"/>
                </a:solidFill>
                <a:latin typeface="Calibri"/>
              </a:rPr>
              <a:t>чувств</a:t>
            </a:r>
            <a:r>
              <a:rPr sz="1000" b="0" i="0" u="none" strike="noStrike" dirty="0">
                <a:solidFill>
                  <a:srgbClr val="000000"/>
                </a:solidFill>
                <a:latin typeface="Calibri"/>
              </a:rPr>
              <a:t> </a:t>
            </a:r>
            <a:r>
              <a:rPr sz="1000" b="0" i="0" u="none" strike="noStrike" dirty="0" err="1">
                <a:solidFill>
                  <a:srgbClr val="000000"/>
                </a:solidFill>
                <a:latin typeface="Calibri"/>
              </a:rPr>
              <a:t>главных</a:t>
            </a:r>
            <a:r>
              <a:rPr sz="1000" b="0" i="0" u="none" strike="noStrike" dirty="0">
                <a:solidFill>
                  <a:srgbClr val="000000"/>
                </a:solidFill>
                <a:latin typeface="Calibri"/>
              </a:rPr>
              <a:t> </a:t>
            </a:r>
            <a:r>
              <a:rPr sz="1000" b="0" i="0" u="none" strike="noStrike" dirty="0" err="1">
                <a:solidFill>
                  <a:srgbClr val="000000"/>
                </a:solidFill>
                <a:latin typeface="Calibri"/>
              </a:rPr>
              <a:t>героев</a:t>
            </a:r>
            <a:r>
              <a:rPr sz="1000" b="0" i="0" u="none" strike="noStrike" dirty="0">
                <a:solidFill>
                  <a:srgbClr val="000000"/>
                </a:solidFill>
                <a:latin typeface="Calibri"/>
              </a:rPr>
              <a:t> </a:t>
            </a:r>
            <a:r>
              <a:rPr sz="1000" b="0" i="0" u="none" strike="noStrike" dirty="0" err="1">
                <a:solidFill>
                  <a:srgbClr val="000000"/>
                </a:solidFill>
                <a:latin typeface="Calibri"/>
              </a:rPr>
              <a:t>неописуема</a:t>
            </a:r>
            <a:r>
              <a:rPr sz="1000" b="0" i="0" u="none" strike="noStrike" dirty="0">
                <a:solidFill>
                  <a:srgbClr val="000000"/>
                </a:solidFill>
                <a:latin typeface="Calibri"/>
              </a:rPr>
              <a:t>. </a:t>
            </a:r>
            <a:r>
              <a:rPr sz="1000" b="0" i="0" u="none" strike="noStrike" dirty="0" err="1">
                <a:solidFill>
                  <a:srgbClr val="000000"/>
                </a:solidFill>
                <a:latin typeface="Calibri"/>
              </a:rPr>
              <a:t>Захватывает</a:t>
            </a:r>
            <a:r>
              <a:rPr sz="1000" b="0" i="0" u="none" strike="noStrike" dirty="0">
                <a:solidFill>
                  <a:srgbClr val="000000"/>
                </a:solidFill>
                <a:latin typeface="Calibri"/>
              </a:rPr>
              <a:t> с </a:t>
            </a:r>
            <a:r>
              <a:rPr sz="1000" b="0" i="0" u="none" strike="noStrike" dirty="0" err="1">
                <a:solidFill>
                  <a:srgbClr val="000000"/>
                </a:solidFill>
                <a:latin typeface="Calibri"/>
              </a:rPr>
              <a:t>первым</a:t>
            </a:r>
            <a:r>
              <a:rPr sz="1000" b="0" i="0" u="none" strike="noStrike" dirty="0">
                <a:solidFill>
                  <a:srgbClr val="000000"/>
                </a:solidFill>
                <a:latin typeface="Calibri"/>
              </a:rPr>
              <a:t> </a:t>
            </a:r>
            <a:r>
              <a:rPr sz="1000" b="0" i="0" u="none" strike="noStrike" dirty="0" err="1">
                <a:solidFill>
                  <a:srgbClr val="000000"/>
                </a:solidFill>
                <a:latin typeface="Calibri"/>
              </a:rPr>
              <a:t>словом</a:t>
            </a:r>
            <a:r>
              <a:rPr sz="1000" b="0" i="0" u="none" strike="noStrike" dirty="0">
                <a:solidFill>
                  <a:srgbClr val="000000"/>
                </a:solidFill>
                <a:latin typeface="Calibri"/>
              </a:rPr>
              <a:t>.  </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По всей видимости, знаменитый хоккеист Кэмден Джеймс испытывает непреодолимую потребность помогать людям, попавшим в беду. Не зря ему дали прозвище Герой Иначе я не могу объяснить, почему этот парень так загорелся идеей спасти и меня. Лишь однажды увидев, как я танцую, Кэмден отчаянно стремится быть рядом... </a:t>
            </a:r>
            <a:r>
              <a:rPr sz="1000" b="0" i="1" u="none" strike="noStrike">
                <a:solidFill>
                  <a:srgbClr val="E13716"/>
                </a:solidFill>
                <a:latin typeface="Calibri"/>
                <a:hlinkClick r:id="rId5" tooltip="Посмотреть в Витрине"/>
              </a:rPr>
              <a:t>подробнее</a:t>
            </a:r>
          </a:p>
        </p:txBody>
      </p:sp>
      <p:sp>
        <p:nvSpPr>
          <p:cNvPr id="18" name="TextBox 17"/>
          <p:cNvSpPr txBox="1"/>
          <p:nvPr/>
        </p:nvSpPr>
        <p:spPr>
          <a:xfrm>
            <a:off x="3238500" y="424187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9" name="TextBox 18"/>
          <p:cNvSpPr txBox="1"/>
          <p:nvPr/>
        </p:nvSpPr>
        <p:spPr>
          <a:xfrm>
            <a:off x="3333750" y="4622870"/>
            <a:ext cx="5839883" cy="707886"/>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Поддержка</a:t>
            </a:r>
            <a:r>
              <a:rPr sz="1000" b="0" i="0" u="none" strike="noStrike" dirty="0">
                <a:solidFill>
                  <a:srgbClr val="000000"/>
                </a:solidFill>
                <a:latin typeface="Calibri"/>
              </a:rPr>
              <a:t> в </a:t>
            </a:r>
            <a:r>
              <a:rPr sz="1000" b="0" i="0" u="none" strike="noStrike" dirty="0" err="1">
                <a:solidFill>
                  <a:srgbClr val="000000"/>
                </a:solidFill>
                <a:latin typeface="Calibri"/>
              </a:rPr>
              <a:t>социальных</a:t>
            </a:r>
            <a:r>
              <a:rPr sz="1000" b="0" i="0" u="none" strike="noStrike" dirty="0">
                <a:solidFill>
                  <a:srgbClr val="000000"/>
                </a:solidFill>
                <a:latin typeface="Calibri"/>
              </a:rPr>
              <a:t> </a:t>
            </a:r>
            <a:r>
              <a:rPr sz="1000" b="0" i="0" u="none" strike="noStrike" dirty="0" err="1">
                <a:solidFill>
                  <a:srgbClr val="000000"/>
                </a:solidFill>
                <a:latin typeface="Calibri"/>
              </a:rPr>
              <a:t>сетях</a:t>
            </a:r>
            <a:r>
              <a:rPr sz="1000" b="0" i="0" u="none" strike="noStrike" dirty="0">
                <a:solidFill>
                  <a:srgbClr val="000000"/>
                </a:solidFill>
                <a:latin typeface="Calibri"/>
              </a:rPr>
              <a:t> </a:t>
            </a:r>
            <a:r>
              <a:rPr sz="1000" b="0" i="0" u="none" strike="noStrike" dirty="0" err="1">
                <a:solidFill>
                  <a:srgbClr val="000000"/>
                </a:solidFill>
                <a:latin typeface="Calibri"/>
              </a:rPr>
              <a:t>редакции</a:t>
            </a:r>
            <a:r>
              <a:rPr sz="1000" b="0" i="0" u="none" strike="noStrike" dirty="0">
                <a:solidFill>
                  <a:srgbClr val="000000"/>
                </a:solidFill>
                <a:latin typeface="Calibri"/>
              </a:rPr>
              <a:t>. </a:t>
            </a:r>
            <a:r>
              <a:rPr sz="1000" b="0" i="0" u="none" strike="noStrike" dirty="0" err="1">
                <a:solidFill>
                  <a:srgbClr val="000000"/>
                </a:solidFill>
                <a:latin typeface="Calibri"/>
              </a:rPr>
              <a:t>Поддержка</a:t>
            </a:r>
            <a:r>
              <a:rPr sz="1000" b="0" i="0" u="none" strike="noStrike" dirty="0">
                <a:solidFill>
                  <a:srgbClr val="000000"/>
                </a:solidFill>
                <a:latin typeface="Calibri"/>
              </a:rPr>
              <a:t> в </a:t>
            </a:r>
            <a:r>
              <a:rPr sz="1000" b="0" i="0" u="none" strike="noStrike" dirty="0" err="1">
                <a:solidFill>
                  <a:srgbClr val="000000"/>
                </a:solidFill>
                <a:latin typeface="Calibri"/>
              </a:rPr>
              <a:t>тематических</a:t>
            </a:r>
            <a:r>
              <a:rPr sz="1000" b="0" i="0" u="none" strike="noStrike" dirty="0">
                <a:solidFill>
                  <a:srgbClr val="000000"/>
                </a:solidFill>
                <a:latin typeface="Calibri"/>
              </a:rPr>
              <a:t> </a:t>
            </a:r>
            <a:r>
              <a:rPr sz="1000" b="0" i="0" u="none" strike="noStrike" dirty="0" err="1">
                <a:solidFill>
                  <a:srgbClr val="000000"/>
                </a:solidFill>
                <a:latin typeface="Calibri"/>
              </a:rPr>
              <a:t>группах</a:t>
            </a:r>
            <a:r>
              <a:rPr sz="1000" b="0" i="0" u="none" strike="noStrike" dirty="0">
                <a:solidFill>
                  <a:srgbClr val="000000"/>
                </a:solidFill>
                <a:latin typeface="Calibri"/>
              </a:rPr>
              <a:t> и </a:t>
            </a:r>
            <a:r>
              <a:rPr sz="1000" b="0" i="0" u="none" strike="noStrike" dirty="0" err="1">
                <a:solidFill>
                  <a:srgbClr val="000000"/>
                </a:solidFill>
                <a:latin typeface="Calibri"/>
              </a:rPr>
              <a:t>сообществах</a:t>
            </a:r>
            <a:r>
              <a:rPr sz="1000" b="0" i="0" u="none" strike="noStrike" dirty="0">
                <a:solidFill>
                  <a:srgbClr val="000000"/>
                </a:solidFill>
                <a:latin typeface="Calibri"/>
              </a:rPr>
              <a:t> </a:t>
            </a:r>
            <a:r>
              <a:rPr sz="1000" b="0" i="0" u="none" strike="noStrike" dirty="0" err="1">
                <a:solidFill>
                  <a:srgbClr val="000000"/>
                </a:solidFill>
                <a:latin typeface="Calibri"/>
              </a:rPr>
              <a:t>анонсы</a:t>
            </a:r>
            <a:r>
              <a:rPr sz="1000" b="0" i="0" u="none" strike="noStrike" dirty="0">
                <a:solidFill>
                  <a:srgbClr val="000000"/>
                </a:solidFill>
                <a:latin typeface="Calibri"/>
              </a:rPr>
              <a:t>, </a:t>
            </a:r>
            <a:r>
              <a:rPr sz="1000" b="0" i="0" u="none" strike="noStrike" dirty="0" err="1">
                <a:solidFill>
                  <a:srgbClr val="000000"/>
                </a:solidFill>
                <a:latin typeface="Calibri"/>
              </a:rPr>
              <a:t>розыгрыши</a:t>
            </a:r>
            <a:r>
              <a:rPr sz="1000" b="0" i="0" u="none" strike="noStrike" dirty="0">
                <a:solidFill>
                  <a:srgbClr val="000000"/>
                </a:solidFill>
                <a:latin typeface="Calibri"/>
              </a:rPr>
              <a:t>, </a:t>
            </a:r>
            <a:r>
              <a:rPr sz="1000" b="0" i="0" u="none" strike="noStrike" dirty="0" err="1">
                <a:solidFill>
                  <a:srgbClr val="000000"/>
                </a:solidFill>
                <a:latin typeface="Calibri"/>
              </a:rPr>
              <a:t>конкурсы</a:t>
            </a:r>
            <a:r>
              <a:rPr sz="1000" b="0" i="0" u="none" strike="noStrike" dirty="0">
                <a:solidFill>
                  <a:srgbClr val="000000"/>
                </a:solidFill>
                <a:latin typeface="Calibri"/>
              </a:rPr>
              <a:t>. </a:t>
            </a:r>
            <a:r>
              <a:rPr sz="1000" b="0" i="0" u="none" strike="noStrike" dirty="0" err="1">
                <a:solidFill>
                  <a:srgbClr val="000000"/>
                </a:solidFill>
                <a:latin typeface="Calibri"/>
              </a:rPr>
              <a:t>Анонсы</a:t>
            </a:r>
            <a:r>
              <a:rPr sz="1000" b="0" i="0" u="none" strike="noStrike" dirty="0">
                <a:solidFill>
                  <a:srgbClr val="000000"/>
                </a:solidFill>
                <a:latin typeface="Calibri"/>
              </a:rPr>
              <a:t> и </a:t>
            </a:r>
            <a:r>
              <a:rPr sz="1000" b="0" i="0" u="none" strike="noStrike" dirty="0" err="1">
                <a:solidFill>
                  <a:srgbClr val="000000"/>
                </a:solidFill>
                <a:latin typeface="Calibri"/>
              </a:rPr>
              <a:t>обзоры</a:t>
            </a:r>
            <a:r>
              <a:rPr sz="1000" b="0" i="0" u="none" strike="noStrike" dirty="0">
                <a:solidFill>
                  <a:srgbClr val="000000"/>
                </a:solidFill>
                <a:latin typeface="Calibri"/>
              </a:rPr>
              <a:t> у </a:t>
            </a:r>
            <a:r>
              <a:rPr sz="1000" b="0" i="0" u="none" strike="noStrike" dirty="0" err="1">
                <a:solidFill>
                  <a:srgbClr val="000000"/>
                </a:solidFill>
                <a:latin typeface="Calibri"/>
              </a:rPr>
              <a:t>блогеров</a:t>
            </a:r>
            <a:r>
              <a:rPr sz="1000" b="0" i="0" u="none" strike="noStrike" dirty="0">
                <a:solidFill>
                  <a:srgbClr val="000000"/>
                </a:solidFill>
                <a:latin typeface="Calibri"/>
              </a:rPr>
              <a:t>. </a:t>
            </a:r>
            <a:r>
              <a:rPr sz="1000" b="0" i="0" u="none" strike="noStrike" dirty="0" err="1">
                <a:solidFill>
                  <a:srgbClr val="000000"/>
                </a:solidFill>
                <a:latin typeface="Calibri"/>
              </a:rPr>
              <a:t>Контентное</a:t>
            </a:r>
            <a:r>
              <a:rPr sz="1000" b="0" i="0" u="none" strike="noStrike" dirty="0">
                <a:solidFill>
                  <a:srgbClr val="000000"/>
                </a:solidFill>
                <a:latin typeface="Calibri"/>
              </a:rPr>
              <a:t> и </a:t>
            </a:r>
            <a:r>
              <a:rPr sz="1000" b="0" i="0" u="none" strike="noStrike" dirty="0" err="1">
                <a:solidFill>
                  <a:srgbClr val="000000"/>
                </a:solidFill>
                <a:latin typeface="Calibri"/>
              </a:rPr>
              <a:t>баннерное</a:t>
            </a:r>
            <a:r>
              <a:rPr sz="1000" b="0" i="0" u="none" strike="noStrike" dirty="0">
                <a:solidFill>
                  <a:srgbClr val="000000"/>
                </a:solidFill>
                <a:latin typeface="Calibri"/>
              </a:rPr>
              <a:t> </a:t>
            </a:r>
            <a:r>
              <a:rPr sz="1000" b="0" i="0" u="none" strike="noStrike" dirty="0" err="1">
                <a:solidFill>
                  <a:srgbClr val="000000"/>
                </a:solidFill>
                <a:latin typeface="Calibri"/>
              </a:rPr>
              <a:t>продвижение</a:t>
            </a:r>
            <a:r>
              <a:rPr sz="1000" b="0" i="0" u="none" strike="noStrike" dirty="0">
                <a:solidFill>
                  <a:srgbClr val="000000"/>
                </a:solidFill>
                <a:latin typeface="Calibri"/>
              </a:rPr>
              <a:t> в </a:t>
            </a:r>
            <a:r>
              <a:rPr sz="1000" b="0" i="0" u="none" strike="noStrike" dirty="0" err="1">
                <a:solidFill>
                  <a:srgbClr val="000000"/>
                </a:solidFill>
                <a:latin typeface="Calibri"/>
              </a:rPr>
              <a:t>ключевых</a:t>
            </a:r>
            <a:r>
              <a:rPr sz="1000" b="0" i="0" u="none" strike="noStrike" dirty="0">
                <a:solidFill>
                  <a:srgbClr val="000000"/>
                </a:solidFill>
                <a:latin typeface="Calibri"/>
              </a:rPr>
              <a:t> </a:t>
            </a:r>
            <a:r>
              <a:rPr sz="1000" b="0" i="0" u="none" strike="noStrike" dirty="0" err="1">
                <a:solidFill>
                  <a:srgbClr val="000000"/>
                </a:solidFill>
                <a:latin typeface="Calibri"/>
              </a:rPr>
              <a:t>интернетмагазинах</a:t>
            </a:r>
            <a:r>
              <a:rPr sz="1000" b="0" i="0" u="none" strike="noStrike" dirty="0">
                <a:solidFill>
                  <a:srgbClr val="000000"/>
                </a:solidFill>
                <a:latin typeface="Calibri"/>
              </a:rPr>
              <a:t>. </a:t>
            </a:r>
            <a:r>
              <a:rPr sz="1000" b="0" i="0" u="none" strike="noStrike" dirty="0" err="1">
                <a:solidFill>
                  <a:srgbClr val="000000"/>
                </a:solidFill>
                <a:latin typeface="Calibri"/>
              </a:rPr>
              <a:t>Таргетинг</a:t>
            </a:r>
            <a:r>
              <a:rPr sz="1000" b="0" i="0" u="none" strike="noStrike" dirty="0">
                <a:solidFill>
                  <a:srgbClr val="000000"/>
                </a:solidFill>
                <a:latin typeface="Calibri"/>
              </a:rPr>
              <a:t> в </a:t>
            </a:r>
            <a:r>
              <a:rPr sz="1000" b="0" i="0" u="none" strike="noStrike" dirty="0" err="1">
                <a:solidFill>
                  <a:srgbClr val="000000"/>
                </a:solidFill>
                <a:latin typeface="Calibri"/>
              </a:rPr>
              <a:t>интернете</a:t>
            </a:r>
            <a:r>
              <a:rPr sz="1000" b="0" i="0" u="none" strike="noStrike" dirty="0">
                <a:solidFill>
                  <a:srgbClr val="000000"/>
                </a:solidFill>
                <a:latin typeface="Calibri"/>
              </a:rPr>
              <a:t> </a:t>
            </a:r>
            <a:r>
              <a:rPr sz="1000" b="0" i="0" u="none" strike="noStrike" dirty="0" err="1">
                <a:solidFill>
                  <a:srgbClr val="000000"/>
                </a:solidFill>
                <a:latin typeface="Calibri"/>
              </a:rPr>
              <a:t>промо</a:t>
            </a:r>
            <a:r>
              <a:rPr sz="1000" b="0" i="0" u="none" strike="noStrike" dirty="0">
                <a:solidFill>
                  <a:srgbClr val="000000"/>
                </a:solidFill>
                <a:latin typeface="Calibri"/>
              </a:rPr>
              <a:t> </a:t>
            </a:r>
            <a:r>
              <a:rPr sz="1000" b="0" i="0" u="none" strike="noStrike" dirty="0" err="1">
                <a:solidFill>
                  <a:srgbClr val="000000"/>
                </a:solidFill>
                <a:latin typeface="Calibri"/>
              </a:rPr>
              <a:t>посты</a:t>
            </a:r>
            <a:r>
              <a:rPr sz="1000" b="0" i="0" u="none" strike="noStrike" dirty="0">
                <a:solidFill>
                  <a:srgbClr val="000000"/>
                </a:solidFill>
                <a:latin typeface="Calibri"/>
              </a:rPr>
              <a:t> в Instagram, VK, </a:t>
            </a:r>
            <a:r>
              <a:rPr sz="1000" b="0" i="0" u="none" strike="noStrike" dirty="0" err="1">
                <a:solidFill>
                  <a:srgbClr val="000000"/>
                </a:solidFill>
                <a:latin typeface="Calibri"/>
              </a:rPr>
              <a:t>буктрейлер</a:t>
            </a:r>
            <a:r>
              <a:rPr sz="1000" b="0" i="0" u="none" strike="noStrike" dirty="0">
                <a:solidFill>
                  <a:srgbClr val="000000"/>
                </a:solidFill>
                <a:latin typeface="Calibri"/>
              </a:rPr>
              <a:t>. </a:t>
            </a:r>
            <a:r>
              <a:rPr sz="1000" b="0" i="0" u="none" strike="noStrike" dirty="0" err="1">
                <a:solidFill>
                  <a:srgbClr val="000000"/>
                </a:solidFill>
                <a:latin typeface="Calibri"/>
              </a:rPr>
              <a:t>Анонсирующая</a:t>
            </a:r>
            <a:r>
              <a:rPr sz="1000" b="0" i="0" u="none" strike="noStrike" dirty="0">
                <a:solidFill>
                  <a:srgbClr val="000000"/>
                </a:solidFill>
                <a:latin typeface="Calibri"/>
              </a:rPr>
              <a:t> </a:t>
            </a:r>
            <a:r>
              <a:rPr sz="1000" b="0" i="0" u="none" strike="noStrike" dirty="0" err="1">
                <a:solidFill>
                  <a:srgbClr val="000000"/>
                </a:solidFill>
                <a:latin typeface="Calibri"/>
              </a:rPr>
              <a:t>рассылка</a:t>
            </a:r>
            <a:r>
              <a:rPr sz="1000" b="0" i="0" u="none" strike="noStrike" dirty="0">
                <a:solidFill>
                  <a:srgbClr val="000000"/>
                </a:solidFill>
                <a:latin typeface="Calibri"/>
              </a:rPr>
              <a:t> </a:t>
            </a:r>
            <a:r>
              <a:rPr sz="1000" b="0" i="0" u="none" strike="noStrike" dirty="0" err="1">
                <a:solidFill>
                  <a:srgbClr val="000000"/>
                </a:solidFill>
                <a:latin typeface="Calibri"/>
              </a:rPr>
              <a:t>книги</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базе</a:t>
            </a:r>
            <a:r>
              <a:rPr sz="1000" b="0" i="0" u="none" strike="noStrike" dirty="0">
                <a:solidFill>
                  <a:srgbClr val="000000"/>
                </a:solidFill>
                <a:latin typeface="Calibri"/>
              </a:rPr>
              <a:t> СМИ.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Freedom. Пионовый терем. Молодежная проза Китая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978-5-04-212070-1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4812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«Красные вина зеленые»</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Ся Дэн  замкнутая красавицастудентка элитного университета Сиао, чья мечта стать профессиональной спортсменкой разрушена, и Ю Фэн  гениальный, но высокомерный инженер. Будучи полными противоположностями друг друга Ся Дэн и Ю Фэн встречаются уже два года. Они идеальная пара лишь на словах, а в жизни  чужие...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2911656"/>
            <a:ext cx="5905500" cy="1785104"/>
          </a:xfrm>
          <a:prstGeom prst="rect">
            <a:avLst/>
          </a:prstGeom>
        </p:spPr>
        <p:txBody>
          <a:bodyPr wrap="square">
            <a:spAutoFit/>
          </a:bodyPr>
          <a:lstStyle/>
          <a:p>
            <a:r>
              <a:rPr lang="ru-RU" sz="1000" dirty="0" smtClean="0"/>
              <a:t>"Одиночная история о всепоглощающей любви, для которой нет преград. </a:t>
            </a:r>
            <a:r>
              <a:rPr lang="ru-RU" sz="1000" dirty="0" err="1" smtClean="0"/>
              <a:t>Ся</a:t>
            </a:r>
            <a:r>
              <a:rPr lang="ru-RU" sz="1000" dirty="0" smtClean="0"/>
              <a:t> Дэн – замкнутая красавица-студентка элитного университета </a:t>
            </a:r>
            <a:r>
              <a:rPr lang="ru-RU" sz="1000" dirty="0" err="1" smtClean="0"/>
              <a:t>Сиао</a:t>
            </a:r>
            <a:r>
              <a:rPr lang="ru-RU" sz="1000" dirty="0" smtClean="0"/>
              <a:t>, чья мечта стать профессиональной спортсменкой разрушена, и Ю </a:t>
            </a:r>
            <a:r>
              <a:rPr lang="ru-RU" sz="1000" dirty="0" err="1" smtClean="0"/>
              <a:t>Фэн</a:t>
            </a:r>
            <a:r>
              <a:rPr lang="ru-RU" sz="1000" dirty="0" smtClean="0"/>
              <a:t> — гениальный, но высокомерный инженер. Будучи полными противоположностями друг друга </a:t>
            </a:r>
            <a:r>
              <a:rPr lang="ru-RU" sz="1000" dirty="0" err="1" smtClean="0"/>
              <a:t>Ся</a:t>
            </a:r>
            <a:r>
              <a:rPr lang="ru-RU" sz="1000" dirty="0" smtClean="0"/>
              <a:t> Дэн и Ю </a:t>
            </a:r>
            <a:r>
              <a:rPr lang="ru-RU" sz="1000" dirty="0" err="1" smtClean="0"/>
              <a:t>Фэн</a:t>
            </a:r>
            <a:r>
              <a:rPr lang="ru-RU" sz="1000" dirty="0" smtClean="0"/>
              <a:t> встречаются уже два года. Они идеальная пара лишь на словах, а в жизни — чужие люди. Однако их отношения меняются после возвращения Ю </a:t>
            </a:r>
            <a:r>
              <a:rPr lang="ru-RU" sz="1000" dirty="0" err="1" smtClean="0"/>
              <a:t>Фэна</a:t>
            </a:r>
            <a:r>
              <a:rPr lang="ru-RU" sz="1000" dirty="0" smtClean="0"/>
              <a:t> из заграничной стажировки. Он больше не намерен скрывать свои эмоции: ревность, любовь, заботу и… необходимость в сердечном тепле </a:t>
            </a:r>
            <a:r>
              <a:rPr lang="ru-RU" sz="1000" dirty="0" err="1" smtClean="0"/>
              <a:t>Ся</a:t>
            </a:r>
            <a:r>
              <a:rPr lang="ru-RU" sz="1000" dirty="0" smtClean="0"/>
              <a:t> Дэн. Под масками равнодушия и замкнутости скрывается любовь, которая зародилась и крепла на протяжении восьми лет…“Прочитала новую книгу Су Та — как же она круто пишет про тайную любовь! Здесь есть и тонкая душевная психология, и эмоциональные качели, и сладкая романтика. А игра слов с именами главных героев просто гениальна!” </a:t>
            </a:r>
            <a:r>
              <a:rPr lang="ru-RU" sz="1000" dirty="0" err="1" smtClean="0"/>
              <a:t>DoubanПонравится</a:t>
            </a:r>
            <a:r>
              <a:rPr lang="ru-RU" sz="1000" dirty="0" smtClean="0"/>
              <a:t> любителям дорам “Добиться искренности”, “Истинная красота” и “Отыщи меня в своей памяти”"</a:t>
            </a:r>
            <a:endParaRPr lang="ru-RU"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конка: Ракета" descr="Иконка"/>
          <p:cNvPicPr>
            <a:picLocks noChangeAspect="1"/>
          </p:cNvPicPr>
          <p:nvPr/>
        </p:nvPicPr>
        <p:blipFill>
          <a:blip r:embed="rId2"/>
          <a:stretch>
            <a:fillRect/>
          </a:stretch>
        </p:blipFill>
        <p:spPr>
          <a:xfrm>
            <a:off x="333375" y="333375"/>
            <a:ext cx="1047750" cy="1047750"/>
          </a:xfrm>
          <a:prstGeom prst="rect">
            <a:avLst/>
          </a:prstGeom>
        </p:spPr>
      </p:pic>
      <p:sp>
        <p:nvSpPr>
          <p:cNvPr id="2" name="TextBox 1"/>
          <p:cNvSpPr txBox="1"/>
          <p:nvPr/>
        </p:nvSpPr>
        <p:spPr>
          <a:xfrm>
            <a:off x="1381125" y="619125"/>
            <a:ext cx="7715250" cy="76200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CA0041"/>
                </a:solidFill>
                <a:latin typeface="Calibri"/>
              </a:rPr>
              <a:t>Группа ФА: </a:t>
            </a:r>
            <a:r>
              <a:rPr sz="2400" b="1" i="0" u="none" strike="noStrike">
                <a:solidFill>
                  <a:srgbClr val="000000"/>
                </a:solidFill>
                <a:latin typeface="Calibri"/>
              </a:rPr>
              <a:t>Ракета</a:t>
            </a:r>
          </a:p>
        </p:txBody>
      </p:sp>
      <p:graphicFrame>
        <p:nvGraphicFramePr>
          <p:cNvPr id="3" name="Таблица 2"/>
          <p:cNvGraphicFramePr>
            <a:graphicFrameLocks noGrp="1"/>
          </p:cNvGraphicFramePr>
          <p:nvPr>
            <p:extLst>
              <p:ext uri="{D42A27DB-BD31-4B8C-83A1-F6EECF244321}">
                <p14:modId xmlns:p14="http://schemas.microsoft.com/office/powerpoint/2010/main" val="3146808821"/>
              </p:ext>
            </p:extLst>
          </p:nvPr>
        </p:nvGraphicFramePr>
        <p:xfrm>
          <a:off x="333375" y="1714500"/>
          <a:ext cx="8534400" cy="155067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Серия</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Автор</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Название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Lux. Серебряная Элита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Дани Франсис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Серебряная Элита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978-5-04-226289-0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Главный триллер года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Илиана Ксандер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Люблю, мама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978-5-04-223915-1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886.00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Один на миллион. Миры Романа Каграманова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Роман Каграманов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Мередит. Тайны Лунного зала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978-5-04-232420-8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Freedom. Проза Софи Анри. Миры магии и любви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978-5-04-231234-2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4812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«Игры королей. Принцесса Ардена»</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Серия уже собрала сотни положительных отзывов на разных площадках, а книги автора стабильно становятся бестселлерами. Благодаря самостоятельным сюжетам каждая книга привлекает новых читателей. </a:t>
            </a:r>
          </a:p>
        </p:txBody>
      </p:sp>
      <p:sp>
        <p:nvSpPr>
          <p:cNvPr id="13" name="TextBox 12"/>
          <p:cNvSpPr txBox="1"/>
          <p:nvPr/>
        </p:nvSpPr>
        <p:spPr>
          <a:xfrm>
            <a:off x="3238500" y="337566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370903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Суммарный</a:t>
            </a:r>
            <a:r>
              <a:rPr sz="1000" b="0" i="0" u="none" strike="noStrike" dirty="0">
                <a:solidFill>
                  <a:srgbClr val="000000"/>
                </a:solidFill>
                <a:latin typeface="Calibri"/>
              </a:rPr>
              <a:t> </a:t>
            </a:r>
            <a:r>
              <a:rPr sz="1000" b="0" i="0" u="none" strike="noStrike" dirty="0" err="1">
                <a:solidFill>
                  <a:srgbClr val="000000"/>
                </a:solidFill>
                <a:latin typeface="Calibri"/>
              </a:rPr>
              <a:t>тираж</a:t>
            </a:r>
            <a:r>
              <a:rPr sz="1000" b="0" i="0" u="none" strike="noStrike" dirty="0">
                <a:solidFill>
                  <a:srgbClr val="000000"/>
                </a:solidFill>
                <a:latin typeface="Calibri"/>
              </a:rPr>
              <a:t> </a:t>
            </a:r>
            <a:r>
              <a:rPr sz="1000" b="0" i="0" u="none" strike="noStrike" dirty="0" err="1">
                <a:solidFill>
                  <a:srgbClr val="000000"/>
                </a:solidFill>
                <a:latin typeface="Calibri"/>
              </a:rPr>
              <a:t>трилогии</a:t>
            </a:r>
            <a:r>
              <a:rPr sz="1000" b="0" i="0" u="none" strike="noStrike" dirty="0">
                <a:solidFill>
                  <a:srgbClr val="000000"/>
                </a:solidFill>
                <a:latin typeface="Calibri"/>
              </a:rPr>
              <a:t> </a:t>
            </a:r>
            <a:r>
              <a:rPr sz="1000" b="0" i="0" u="none" strike="noStrike" dirty="0" err="1">
                <a:solidFill>
                  <a:srgbClr val="000000"/>
                </a:solidFill>
                <a:latin typeface="Calibri"/>
              </a:rPr>
              <a:t>составляет</a:t>
            </a:r>
            <a:r>
              <a:rPr sz="1000" b="0" i="0" u="none" strike="noStrike" dirty="0">
                <a:solidFill>
                  <a:srgbClr val="000000"/>
                </a:solidFill>
                <a:latin typeface="Calibri"/>
              </a:rPr>
              <a:t> 90 </a:t>
            </a:r>
            <a:r>
              <a:rPr sz="1000" b="0" i="0" u="none" strike="noStrike" dirty="0" err="1">
                <a:solidFill>
                  <a:srgbClr val="000000"/>
                </a:solidFill>
                <a:latin typeface="Calibri"/>
              </a:rPr>
              <a:t>тыс</a:t>
            </a:r>
            <a:r>
              <a:rPr sz="1000" b="0" i="0" u="none" strike="noStrike" dirty="0">
                <a:solidFill>
                  <a:srgbClr val="000000"/>
                </a:solidFill>
                <a:latin typeface="Calibri"/>
              </a:rPr>
              <a:t>. </a:t>
            </a:r>
            <a:r>
              <a:rPr sz="1000" b="0" i="0" u="none" strike="noStrike" dirty="0" err="1">
                <a:solidFill>
                  <a:srgbClr val="000000"/>
                </a:solidFill>
                <a:latin typeface="Calibri"/>
              </a:rPr>
              <a:t>экземпляров</a:t>
            </a:r>
            <a:r>
              <a:rPr sz="1000" b="0" i="0" u="none" strike="noStrike" dirty="0">
                <a:solidFill>
                  <a:srgbClr val="000000"/>
                </a:solidFill>
                <a:latin typeface="Calibri"/>
              </a:rPr>
              <a:t> </a:t>
            </a:r>
            <a:r>
              <a:rPr sz="1000" b="0" i="0" u="none" strike="noStrike" dirty="0" err="1">
                <a:solidFill>
                  <a:srgbClr val="000000"/>
                </a:solidFill>
                <a:latin typeface="Calibri"/>
              </a:rPr>
              <a:t>на</a:t>
            </a:r>
            <a:r>
              <a:rPr sz="1000" b="0" i="0" u="none" strike="noStrike" dirty="0">
                <a:solidFill>
                  <a:srgbClr val="000000"/>
                </a:solidFill>
                <a:latin typeface="Calibri"/>
              </a:rPr>
              <a:t> </a:t>
            </a:r>
            <a:r>
              <a:rPr sz="1000" b="0" i="0" u="none" strike="noStrike" dirty="0" err="1">
                <a:solidFill>
                  <a:srgbClr val="000000"/>
                </a:solidFill>
                <a:latin typeface="Calibri"/>
              </a:rPr>
              <a:t>конец</a:t>
            </a:r>
            <a:r>
              <a:rPr sz="1000" b="0" i="0" u="none" strike="noStrike" dirty="0">
                <a:solidFill>
                  <a:srgbClr val="000000"/>
                </a:solidFill>
                <a:latin typeface="Calibri"/>
              </a:rPr>
              <a:t> 2024 </a:t>
            </a:r>
            <a:r>
              <a:rPr sz="1000" b="0" i="0" u="none" strike="noStrike" dirty="0" err="1">
                <a:solidFill>
                  <a:srgbClr val="000000"/>
                </a:solidFill>
                <a:latin typeface="Calibri"/>
              </a:rPr>
              <a:t>года</a:t>
            </a:r>
            <a:r>
              <a:rPr sz="1000" b="0" i="0" u="none" strike="noStrike" dirty="0">
                <a:solidFill>
                  <a:srgbClr val="000000"/>
                </a:solidFill>
                <a:latin typeface="Calibri"/>
              </a:rPr>
              <a:t>. И </a:t>
            </a:r>
            <a:r>
              <a:rPr sz="1000" b="0" i="0" u="none" strike="noStrike" dirty="0" err="1">
                <a:solidFill>
                  <a:srgbClr val="000000"/>
                </a:solidFill>
                <a:latin typeface="Calibri"/>
              </a:rPr>
              <a:t>это</a:t>
            </a:r>
            <a:r>
              <a:rPr sz="1000" b="0" i="0" u="none" strike="noStrike" dirty="0">
                <a:solidFill>
                  <a:srgbClr val="000000"/>
                </a:solidFill>
                <a:latin typeface="Calibri"/>
              </a:rPr>
              <a:t> </a:t>
            </a:r>
            <a:r>
              <a:rPr sz="1000" b="0" i="0" u="none" strike="noStrike" dirty="0" err="1">
                <a:solidFill>
                  <a:srgbClr val="000000"/>
                </a:solidFill>
                <a:latin typeface="Calibri"/>
              </a:rPr>
              <a:t>далеко</a:t>
            </a:r>
            <a:r>
              <a:rPr sz="1000" b="0" i="0" u="none" strike="noStrike" dirty="0">
                <a:solidFill>
                  <a:srgbClr val="000000"/>
                </a:solidFill>
                <a:latin typeface="Calibri"/>
              </a:rPr>
              <a:t> </a:t>
            </a:r>
            <a:r>
              <a:rPr sz="1000" b="0" i="0" u="none" strike="noStrike" dirty="0" err="1">
                <a:solidFill>
                  <a:srgbClr val="000000"/>
                </a:solidFill>
                <a:latin typeface="Calibri"/>
              </a:rPr>
              <a:t>не</a:t>
            </a:r>
            <a:r>
              <a:rPr sz="1000" b="0" i="0" u="none" strike="noStrike" dirty="0">
                <a:solidFill>
                  <a:srgbClr val="000000"/>
                </a:solidFill>
                <a:latin typeface="Calibri"/>
              </a:rPr>
              <a:t> </a:t>
            </a:r>
            <a:r>
              <a:rPr sz="1000" b="0" i="0" u="none" strike="noStrike" dirty="0" err="1">
                <a:solidFill>
                  <a:srgbClr val="000000"/>
                </a:solidFill>
                <a:latin typeface="Calibri"/>
              </a:rPr>
              <a:t>предел</a:t>
            </a:r>
            <a:r>
              <a:rPr sz="1000" b="0" i="0" u="none" strike="noStrike" dirty="0">
                <a:solidFill>
                  <a:srgbClr val="000000"/>
                </a:solidFill>
                <a:latin typeface="Calibri"/>
              </a:rPr>
              <a:t> </a:t>
            </a:r>
            <a:r>
              <a:rPr sz="1000" b="0" i="0" u="none" strike="noStrike" dirty="0" err="1">
                <a:solidFill>
                  <a:srgbClr val="000000"/>
                </a:solidFill>
                <a:latin typeface="Calibri"/>
              </a:rPr>
              <a:t>История</a:t>
            </a:r>
            <a:r>
              <a:rPr sz="1000" b="0" i="0" u="none" strike="noStrike" dirty="0">
                <a:solidFill>
                  <a:srgbClr val="000000"/>
                </a:solidFill>
                <a:latin typeface="Calibri"/>
              </a:rPr>
              <a:t> о </a:t>
            </a:r>
            <a:r>
              <a:rPr sz="1000" b="0" i="0" u="none" strike="noStrike" dirty="0" err="1">
                <a:solidFill>
                  <a:srgbClr val="000000"/>
                </a:solidFill>
                <a:latin typeface="Calibri"/>
              </a:rPr>
              <a:t>вселенной</a:t>
            </a:r>
            <a:r>
              <a:rPr sz="1000" b="0" i="0" u="none" strike="noStrike" dirty="0">
                <a:solidFill>
                  <a:srgbClr val="000000"/>
                </a:solidFill>
                <a:latin typeface="Calibri"/>
              </a:rPr>
              <a:t> </a:t>
            </a:r>
            <a:r>
              <a:rPr sz="1000" b="0" i="0" u="none" strike="noStrike" dirty="0" err="1">
                <a:solidFill>
                  <a:srgbClr val="000000"/>
                </a:solidFill>
                <a:latin typeface="Calibri"/>
              </a:rPr>
              <a:t>Ардена</a:t>
            </a:r>
            <a:r>
              <a:rPr sz="1000" b="0" i="0" u="none" strike="noStrike" dirty="0">
                <a:solidFill>
                  <a:srgbClr val="000000"/>
                </a:solidFill>
                <a:latin typeface="Calibri"/>
              </a:rPr>
              <a:t> </a:t>
            </a:r>
            <a:r>
              <a:rPr sz="1000" b="0" i="0" u="none" strike="noStrike" dirty="0" err="1">
                <a:solidFill>
                  <a:srgbClr val="000000"/>
                </a:solidFill>
                <a:latin typeface="Calibri"/>
              </a:rPr>
              <a:t>продолжается</a:t>
            </a:r>
            <a:r>
              <a:rPr sz="1000" b="0" i="0" u="none" strike="noStrike" dirty="0">
                <a:solidFill>
                  <a:srgbClr val="000000"/>
                </a:solidFill>
                <a:latin typeface="Calibri"/>
              </a:rPr>
              <a:t>. </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Королевство Арден процвеаает под мудрым правлением Рэндалла и Авроры Корвинов. Однако за блеском мраморных залов замка Вайтхолл скрывается паутина интриг. 
Кронпринц Райнер оказывается пленником  навязанного брака с ненавистной невестой. Но разве от судьбы убежишь 
Тем временем принцесса Ардена, юная Рокс... </a:t>
            </a:r>
            <a:r>
              <a:rPr sz="1000" b="0" i="1" u="none" strike="noStrike">
                <a:solidFill>
                  <a:srgbClr val="E13716"/>
                </a:solidFill>
                <a:latin typeface="Calibri"/>
                <a:hlinkClick r:id="rId5" tooltip="Посмотреть в Витрине"/>
              </a:rPr>
              <a:t>подробнее</a:t>
            </a:r>
          </a:p>
        </p:txBody>
      </p:sp>
      <p:sp>
        <p:nvSpPr>
          <p:cNvPr id="18" name="TextBox 17"/>
          <p:cNvSpPr txBox="1"/>
          <p:nvPr/>
        </p:nvSpPr>
        <p:spPr>
          <a:xfrm>
            <a:off x="3238500" y="421195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9" name="TextBox 18"/>
          <p:cNvSpPr txBox="1"/>
          <p:nvPr/>
        </p:nvSpPr>
        <p:spPr>
          <a:xfrm>
            <a:off x="3333750" y="4592955"/>
            <a:ext cx="5839883" cy="707886"/>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Поддержка</a:t>
            </a:r>
            <a:r>
              <a:rPr sz="1000" b="0" i="0" u="none" strike="noStrike" dirty="0">
                <a:solidFill>
                  <a:srgbClr val="000000"/>
                </a:solidFill>
                <a:latin typeface="Calibri"/>
              </a:rPr>
              <a:t> в </a:t>
            </a:r>
            <a:r>
              <a:rPr sz="1000" b="0" i="0" u="none" strike="noStrike" dirty="0" err="1">
                <a:solidFill>
                  <a:srgbClr val="000000"/>
                </a:solidFill>
                <a:latin typeface="Calibri"/>
              </a:rPr>
              <a:t>социальных</a:t>
            </a:r>
            <a:r>
              <a:rPr sz="1000" b="0" i="0" u="none" strike="noStrike" dirty="0">
                <a:solidFill>
                  <a:srgbClr val="000000"/>
                </a:solidFill>
                <a:latin typeface="Calibri"/>
              </a:rPr>
              <a:t> </a:t>
            </a:r>
            <a:r>
              <a:rPr sz="1000" b="0" i="0" u="none" strike="noStrike" dirty="0" err="1">
                <a:solidFill>
                  <a:srgbClr val="000000"/>
                </a:solidFill>
                <a:latin typeface="Calibri"/>
              </a:rPr>
              <a:t>сетях</a:t>
            </a:r>
            <a:r>
              <a:rPr sz="1000" b="0" i="0" u="none" strike="noStrike" dirty="0">
                <a:solidFill>
                  <a:srgbClr val="000000"/>
                </a:solidFill>
                <a:latin typeface="Calibri"/>
              </a:rPr>
              <a:t> </a:t>
            </a:r>
            <a:r>
              <a:rPr sz="1000" b="0" i="0" u="none" strike="noStrike" dirty="0" err="1">
                <a:solidFill>
                  <a:srgbClr val="000000"/>
                </a:solidFill>
                <a:latin typeface="Calibri"/>
              </a:rPr>
              <a:t>редакции</a:t>
            </a:r>
            <a:r>
              <a:rPr sz="1000" b="0" i="0" u="none" strike="noStrike" dirty="0">
                <a:solidFill>
                  <a:srgbClr val="000000"/>
                </a:solidFill>
                <a:latin typeface="Calibri"/>
              </a:rPr>
              <a:t>. </a:t>
            </a:r>
            <a:r>
              <a:rPr sz="1000" b="0" i="0" u="none" strike="noStrike" dirty="0" err="1">
                <a:solidFill>
                  <a:srgbClr val="000000"/>
                </a:solidFill>
                <a:latin typeface="Calibri"/>
              </a:rPr>
              <a:t>Поддержка</a:t>
            </a:r>
            <a:r>
              <a:rPr sz="1000" b="0" i="0" u="none" strike="noStrike" dirty="0">
                <a:solidFill>
                  <a:srgbClr val="000000"/>
                </a:solidFill>
                <a:latin typeface="Calibri"/>
              </a:rPr>
              <a:t> в </a:t>
            </a:r>
            <a:r>
              <a:rPr sz="1000" b="0" i="0" u="none" strike="noStrike" dirty="0" err="1">
                <a:solidFill>
                  <a:srgbClr val="000000"/>
                </a:solidFill>
                <a:latin typeface="Calibri"/>
              </a:rPr>
              <a:t>тематических</a:t>
            </a:r>
            <a:r>
              <a:rPr sz="1000" b="0" i="0" u="none" strike="noStrike" dirty="0">
                <a:solidFill>
                  <a:srgbClr val="000000"/>
                </a:solidFill>
                <a:latin typeface="Calibri"/>
              </a:rPr>
              <a:t> </a:t>
            </a:r>
            <a:r>
              <a:rPr sz="1000" b="0" i="0" u="none" strike="noStrike" dirty="0" err="1">
                <a:solidFill>
                  <a:srgbClr val="000000"/>
                </a:solidFill>
                <a:latin typeface="Calibri"/>
              </a:rPr>
              <a:t>группах</a:t>
            </a:r>
            <a:r>
              <a:rPr sz="1000" b="0" i="0" u="none" strike="noStrike" dirty="0">
                <a:solidFill>
                  <a:srgbClr val="000000"/>
                </a:solidFill>
                <a:latin typeface="Calibri"/>
              </a:rPr>
              <a:t> и </a:t>
            </a:r>
            <a:r>
              <a:rPr sz="1000" b="0" i="0" u="none" strike="noStrike" dirty="0" err="1">
                <a:solidFill>
                  <a:srgbClr val="000000"/>
                </a:solidFill>
                <a:latin typeface="Calibri"/>
              </a:rPr>
              <a:t>сообществах</a:t>
            </a:r>
            <a:r>
              <a:rPr sz="1000" b="0" i="0" u="none" strike="noStrike" dirty="0">
                <a:solidFill>
                  <a:srgbClr val="000000"/>
                </a:solidFill>
                <a:latin typeface="Calibri"/>
              </a:rPr>
              <a:t> </a:t>
            </a:r>
            <a:r>
              <a:rPr sz="1000" b="0" i="0" u="none" strike="noStrike" dirty="0" err="1">
                <a:solidFill>
                  <a:srgbClr val="000000"/>
                </a:solidFill>
                <a:latin typeface="Calibri"/>
              </a:rPr>
              <a:t>анонсы</a:t>
            </a:r>
            <a:r>
              <a:rPr sz="1000" b="0" i="0" u="none" strike="noStrike" dirty="0">
                <a:solidFill>
                  <a:srgbClr val="000000"/>
                </a:solidFill>
                <a:latin typeface="Calibri"/>
              </a:rPr>
              <a:t>, </a:t>
            </a:r>
            <a:r>
              <a:rPr sz="1000" b="0" i="0" u="none" strike="noStrike" dirty="0" err="1">
                <a:solidFill>
                  <a:srgbClr val="000000"/>
                </a:solidFill>
                <a:latin typeface="Calibri"/>
              </a:rPr>
              <a:t>розыгрыши</a:t>
            </a:r>
            <a:r>
              <a:rPr sz="1000" b="0" i="0" u="none" strike="noStrike" dirty="0">
                <a:solidFill>
                  <a:srgbClr val="000000"/>
                </a:solidFill>
                <a:latin typeface="Calibri"/>
              </a:rPr>
              <a:t>, </a:t>
            </a:r>
            <a:r>
              <a:rPr sz="1000" b="0" i="0" u="none" strike="noStrike" dirty="0" err="1">
                <a:solidFill>
                  <a:srgbClr val="000000"/>
                </a:solidFill>
                <a:latin typeface="Calibri"/>
              </a:rPr>
              <a:t>конкурсы</a:t>
            </a:r>
            <a:r>
              <a:rPr sz="1000" b="0" i="0" u="none" strike="noStrike" dirty="0">
                <a:solidFill>
                  <a:srgbClr val="000000"/>
                </a:solidFill>
                <a:latin typeface="Calibri"/>
              </a:rPr>
              <a:t>. </a:t>
            </a:r>
            <a:r>
              <a:rPr sz="1000" b="0" i="0" u="none" strike="noStrike" dirty="0" err="1">
                <a:solidFill>
                  <a:srgbClr val="000000"/>
                </a:solidFill>
                <a:latin typeface="Calibri"/>
              </a:rPr>
              <a:t>Анонсы</a:t>
            </a:r>
            <a:r>
              <a:rPr sz="1000" b="0" i="0" u="none" strike="noStrike" dirty="0">
                <a:solidFill>
                  <a:srgbClr val="000000"/>
                </a:solidFill>
                <a:latin typeface="Calibri"/>
              </a:rPr>
              <a:t> и </a:t>
            </a:r>
            <a:r>
              <a:rPr sz="1000" b="0" i="0" u="none" strike="noStrike" dirty="0" err="1">
                <a:solidFill>
                  <a:srgbClr val="000000"/>
                </a:solidFill>
                <a:latin typeface="Calibri"/>
              </a:rPr>
              <a:t>обзоры</a:t>
            </a:r>
            <a:r>
              <a:rPr sz="1000" b="0" i="0" u="none" strike="noStrike" dirty="0">
                <a:solidFill>
                  <a:srgbClr val="000000"/>
                </a:solidFill>
                <a:latin typeface="Calibri"/>
              </a:rPr>
              <a:t> у </a:t>
            </a:r>
            <a:r>
              <a:rPr sz="1000" b="0" i="0" u="none" strike="noStrike" dirty="0" err="1">
                <a:solidFill>
                  <a:srgbClr val="000000"/>
                </a:solidFill>
                <a:latin typeface="Calibri"/>
              </a:rPr>
              <a:t>блогеров</a:t>
            </a:r>
            <a:r>
              <a:rPr sz="1000" b="0" i="0" u="none" strike="noStrike" dirty="0">
                <a:solidFill>
                  <a:srgbClr val="000000"/>
                </a:solidFill>
                <a:latin typeface="Calibri"/>
              </a:rPr>
              <a:t>. </a:t>
            </a:r>
            <a:r>
              <a:rPr sz="1000" b="0" i="0" u="none" strike="noStrike" dirty="0" err="1">
                <a:solidFill>
                  <a:srgbClr val="000000"/>
                </a:solidFill>
                <a:latin typeface="Calibri"/>
              </a:rPr>
              <a:t>Контентное</a:t>
            </a:r>
            <a:r>
              <a:rPr sz="1000" b="0" i="0" u="none" strike="noStrike" dirty="0">
                <a:solidFill>
                  <a:srgbClr val="000000"/>
                </a:solidFill>
                <a:latin typeface="Calibri"/>
              </a:rPr>
              <a:t> и </a:t>
            </a:r>
            <a:r>
              <a:rPr sz="1000" b="0" i="0" u="none" strike="noStrike" dirty="0" err="1">
                <a:solidFill>
                  <a:srgbClr val="000000"/>
                </a:solidFill>
                <a:latin typeface="Calibri"/>
              </a:rPr>
              <a:t>баннерное</a:t>
            </a:r>
            <a:r>
              <a:rPr sz="1000" b="0" i="0" u="none" strike="noStrike" dirty="0">
                <a:solidFill>
                  <a:srgbClr val="000000"/>
                </a:solidFill>
                <a:latin typeface="Calibri"/>
              </a:rPr>
              <a:t> </a:t>
            </a:r>
            <a:r>
              <a:rPr sz="1000" b="0" i="0" u="none" strike="noStrike" dirty="0" err="1">
                <a:solidFill>
                  <a:srgbClr val="000000"/>
                </a:solidFill>
                <a:latin typeface="Calibri"/>
              </a:rPr>
              <a:t>продвижение</a:t>
            </a:r>
            <a:r>
              <a:rPr sz="1000" b="0" i="0" u="none" strike="noStrike" dirty="0">
                <a:solidFill>
                  <a:srgbClr val="000000"/>
                </a:solidFill>
                <a:latin typeface="Calibri"/>
              </a:rPr>
              <a:t> в </a:t>
            </a:r>
            <a:r>
              <a:rPr sz="1000" b="0" i="0" u="none" strike="noStrike" dirty="0" err="1">
                <a:solidFill>
                  <a:srgbClr val="000000"/>
                </a:solidFill>
                <a:latin typeface="Calibri"/>
              </a:rPr>
              <a:t>ключевых</a:t>
            </a:r>
            <a:r>
              <a:rPr sz="1000" b="0" i="0" u="none" strike="noStrike" dirty="0">
                <a:solidFill>
                  <a:srgbClr val="000000"/>
                </a:solidFill>
                <a:latin typeface="Calibri"/>
              </a:rPr>
              <a:t> </a:t>
            </a:r>
            <a:r>
              <a:rPr sz="1000" b="0" i="0" u="none" strike="noStrike" dirty="0" err="1">
                <a:solidFill>
                  <a:srgbClr val="000000"/>
                </a:solidFill>
                <a:latin typeface="Calibri"/>
              </a:rPr>
              <a:t>интернетмагазинах</a:t>
            </a:r>
            <a:r>
              <a:rPr sz="1000" b="0" i="0" u="none" strike="noStrike" dirty="0">
                <a:solidFill>
                  <a:srgbClr val="000000"/>
                </a:solidFill>
                <a:latin typeface="Calibri"/>
              </a:rPr>
              <a:t>. </a:t>
            </a:r>
            <a:r>
              <a:rPr sz="1000" b="0" i="0" u="none" strike="noStrike" dirty="0" err="1">
                <a:solidFill>
                  <a:srgbClr val="000000"/>
                </a:solidFill>
                <a:latin typeface="Calibri"/>
              </a:rPr>
              <a:t>Таргетинг</a:t>
            </a:r>
            <a:r>
              <a:rPr sz="1000" b="0" i="0" u="none" strike="noStrike" dirty="0">
                <a:solidFill>
                  <a:srgbClr val="000000"/>
                </a:solidFill>
                <a:latin typeface="Calibri"/>
              </a:rPr>
              <a:t> в </a:t>
            </a:r>
            <a:r>
              <a:rPr sz="1000" b="0" i="0" u="none" strike="noStrike" dirty="0" err="1">
                <a:solidFill>
                  <a:srgbClr val="000000"/>
                </a:solidFill>
                <a:latin typeface="Calibri"/>
              </a:rPr>
              <a:t>интернете</a:t>
            </a:r>
            <a:r>
              <a:rPr sz="1000" b="0" i="0" u="none" strike="noStrike" dirty="0">
                <a:solidFill>
                  <a:srgbClr val="000000"/>
                </a:solidFill>
                <a:latin typeface="Calibri"/>
              </a:rPr>
              <a:t> </a:t>
            </a:r>
            <a:r>
              <a:rPr sz="1000" b="0" i="0" u="none" strike="noStrike" dirty="0" err="1">
                <a:solidFill>
                  <a:srgbClr val="000000"/>
                </a:solidFill>
                <a:latin typeface="Calibri"/>
              </a:rPr>
              <a:t>промо</a:t>
            </a:r>
            <a:r>
              <a:rPr sz="1000" b="0" i="0" u="none" strike="noStrike" dirty="0">
                <a:solidFill>
                  <a:srgbClr val="000000"/>
                </a:solidFill>
                <a:latin typeface="Calibri"/>
              </a:rPr>
              <a:t> </a:t>
            </a:r>
            <a:r>
              <a:rPr sz="1000" b="0" i="0" u="none" strike="noStrike" dirty="0" err="1">
                <a:solidFill>
                  <a:srgbClr val="000000"/>
                </a:solidFill>
                <a:latin typeface="Calibri"/>
              </a:rPr>
              <a:t>посты</a:t>
            </a:r>
            <a:r>
              <a:rPr sz="1000" b="0" i="0" u="none" strike="noStrike" dirty="0">
                <a:solidFill>
                  <a:srgbClr val="000000"/>
                </a:solidFill>
                <a:latin typeface="Calibri"/>
              </a:rPr>
              <a:t> в Instagram, VK, </a:t>
            </a:r>
            <a:r>
              <a:rPr sz="1000" b="0" i="0" u="none" strike="noStrike" dirty="0" err="1">
                <a:solidFill>
                  <a:srgbClr val="000000"/>
                </a:solidFill>
                <a:latin typeface="Calibri"/>
              </a:rPr>
              <a:t>буктрейлер</a:t>
            </a:r>
            <a:r>
              <a:rPr sz="1000" b="0" i="0" u="none" strike="noStrike" dirty="0">
                <a:solidFill>
                  <a:srgbClr val="000000"/>
                </a:solidFill>
                <a:latin typeface="Calibri"/>
              </a:rPr>
              <a:t>. </a:t>
            </a:r>
            <a:r>
              <a:rPr sz="1000" b="0" i="0" u="none" strike="noStrike" dirty="0" err="1">
                <a:solidFill>
                  <a:srgbClr val="000000"/>
                </a:solidFill>
                <a:latin typeface="Calibri"/>
              </a:rPr>
              <a:t>Анонсирующая</a:t>
            </a:r>
            <a:r>
              <a:rPr sz="1000" b="0" i="0" u="none" strike="noStrike" dirty="0">
                <a:solidFill>
                  <a:srgbClr val="000000"/>
                </a:solidFill>
                <a:latin typeface="Calibri"/>
              </a:rPr>
              <a:t> </a:t>
            </a:r>
            <a:r>
              <a:rPr sz="1000" b="0" i="0" u="none" strike="noStrike" dirty="0" err="1">
                <a:solidFill>
                  <a:srgbClr val="000000"/>
                </a:solidFill>
                <a:latin typeface="Calibri"/>
              </a:rPr>
              <a:t>рассылка</a:t>
            </a:r>
            <a:r>
              <a:rPr sz="1000" b="0" i="0" u="none" strike="noStrike" dirty="0">
                <a:solidFill>
                  <a:srgbClr val="000000"/>
                </a:solidFill>
                <a:latin typeface="Calibri"/>
              </a:rPr>
              <a:t> </a:t>
            </a:r>
            <a:r>
              <a:rPr sz="1000" b="0" i="0" u="none" strike="noStrike" dirty="0" err="1">
                <a:solidFill>
                  <a:srgbClr val="000000"/>
                </a:solidFill>
                <a:latin typeface="Calibri"/>
              </a:rPr>
              <a:t>книги</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базе</a:t>
            </a:r>
            <a:r>
              <a:rPr sz="1000" b="0" i="0" u="none" strike="noStrike" dirty="0">
                <a:solidFill>
                  <a:srgbClr val="000000"/>
                </a:solidFill>
                <a:latin typeface="Calibri"/>
              </a:rPr>
              <a:t> СМИ.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Freedom. Сы Нань. Бестселлеры китайской литературы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978-5-04-226186-2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«Сы Нань: Чудесные механизмы Том 1»</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Один год.
Триста шестьдесят пять дней.
И столько же шансов умереть.
Наследному принцу Чжу Юйхэну вынесли приговор, о котором знает только он неизвестный яд ме...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3065829"/>
            <a:ext cx="5905500" cy="1631216"/>
          </a:xfrm>
          <a:prstGeom prst="rect">
            <a:avLst/>
          </a:prstGeom>
        </p:spPr>
        <p:txBody>
          <a:bodyPr wrap="square">
            <a:spAutoFit/>
          </a:bodyPr>
          <a:lstStyle/>
          <a:p>
            <a:r>
              <a:rPr lang="ru-RU" sz="1000" dirty="0" smtClean="0"/>
              <a:t>"Историческое </a:t>
            </a:r>
            <a:r>
              <a:rPr lang="ru-RU" sz="1000" dirty="0" err="1" smtClean="0"/>
              <a:t>фэнтези</a:t>
            </a:r>
            <a:r>
              <a:rPr lang="ru-RU" sz="1000" dirty="0" smtClean="0"/>
              <a:t> о заговоре, магии механических чудес и смертельной цене истины. Понравится любителям </a:t>
            </a:r>
            <a:r>
              <a:rPr lang="ru-RU" sz="1000" dirty="0" err="1" smtClean="0"/>
              <a:t>дорамы</a:t>
            </a:r>
            <a:r>
              <a:rPr lang="ru-RU" sz="1000" dirty="0" smtClean="0"/>
              <a:t> «Алхимия душ» и </a:t>
            </a:r>
            <a:r>
              <a:rPr lang="ru-RU" sz="1000" dirty="0" err="1" smtClean="0"/>
              <a:t>слоуберна</a:t>
            </a:r>
            <a:r>
              <a:rPr lang="ru-RU" sz="1000" dirty="0" smtClean="0"/>
              <a:t>. Наследному принцу </a:t>
            </a:r>
            <a:r>
              <a:rPr lang="ru-RU" sz="1000" dirty="0" err="1" smtClean="0"/>
              <a:t>Чжу</a:t>
            </a:r>
            <a:r>
              <a:rPr lang="ru-RU" sz="1000" dirty="0" smtClean="0"/>
              <a:t> </a:t>
            </a:r>
            <a:r>
              <a:rPr lang="ru-RU" sz="1000" dirty="0" err="1" smtClean="0"/>
              <a:t>Юйхэну</a:t>
            </a:r>
            <a:r>
              <a:rPr lang="ru-RU" sz="1000" dirty="0" smtClean="0"/>
              <a:t> вынесли приговор, о котором знает только он: неизвестный яд медленно убивает его, оставляя всего год жизни. </a:t>
            </a:r>
            <a:r>
              <a:rPr lang="ru-RU" sz="1000" dirty="0" err="1" smtClean="0"/>
              <a:t>Юйхэн</a:t>
            </a:r>
            <a:r>
              <a:rPr lang="ru-RU" sz="1000" dirty="0" smtClean="0"/>
              <a:t> скрывает свое отравление и начинает собственное расследование пожара, который за одну ночь уничтожил величайший дворец империи. В обугленных руинах принц находит механическую стрекозу и понимает – это был не несчастный случай, а тщательно спланированное преступление. Следы приводят его к А-</a:t>
            </a:r>
            <a:r>
              <a:rPr lang="ru-RU" sz="1000" dirty="0" err="1" smtClean="0"/>
              <a:t>Нань</a:t>
            </a:r>
            <a:r>
              <a:rPr lang="ru-RU" sz="1000" dirty="0" smtClean="0"/>
              <a:t>, в волосах которой сияет точная копия найденной стрекозы. Встреча принца с девушкой заканчивается… поражением. И теперь наследный принц империи – слуга на двенадцать месяцев. На все то время, что у него осталось. А настоящий враг всё ещё скрывается в тени. И неизвестно чья рука запустила механизм смерти."</a:t>
            </a:r>
            <a:endParaRPr lang="ru-RU" sz="1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New Adult. Темная романтика Алисы Джукич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978-5-04-232423-9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13000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6717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«Яд ночи»</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После череды предательств и потерь Аллекса Коллинз ищет спасения в тихом канадском городке Голден. Здесь ее ждет не только новое начало, но и столкновение с вековым проклятием, которое уже много лет питается чужими жизнями. Судьба Аллексы переплетается с судьбой Кристиана Кэмбэлла  загадочного вампира, чь...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2809875"/>
            <a:ext cx="5905500" cy="2400657"/>
          </a:xfrm>
          <a:prstGeom prst="rect">
            <a:avLst/>
          </a:prstGeom>
        </p:spPr>
        <p:txBody>
          <a:bodyPr wrap="square">
            <a:spAutoFit/>
          </a:bodyPr>
          <a:lstStyle/>
          <a:p>
            <a:r>
              <a:rPr lang="ru-RU" sz="1000" dirty="0" smtClean="0"/>
              <a:t>"Новинка популярного автора темных романов Алисы </a:t>
            </a:r>
            <a:r>
              <a:rPr lang="ru-RU" sz="1000" dirty="0" err="1" smtClean="0"/>
              <a:t>Джукич</a:t>
            </a:r>
            <a:r>
              <a:rPr lang="ru-RU" sz="1000" dirty="0" smtClean="0"/>
              <a:t>. Роскошное издание с дизайнерской версткой, фольгой на переплете, цветными иллюстрациями на вклейках и открыткой с автографом автора в первом тираже.  Рекомендация клуба «Сорри, я не твоя лав </a:t>
            </a:r>
            <a:r>
              <a:rPr lang="ru-RU" sz="1000" dirty="0" err="1" smtClean="0"/>
              <a:t>стори</a:t>
            </a:r>
            <a:r>
              <a:rPr lang="ru-RU" sz="1000" dirty="0" smtClean="0"/>
              <a:t>».  После череды предательств и потерь </a:t>
            </a:r>
            <a:r>
              <a:rPr lang="ru-RU" sz="1000" dirty="0" err="1" smtClean="0"/>
              <a:t>Аллекса</a:t>
            </a:r>
            <a:r>
              <a:rPr lang="ru-RU" sz="1000" dirty="0" smtClean="0"/>
              <a:t> Коллинз ищет спасения в тихом канадском городке Голден. Здесь ее ждет не только новое начало, но и столкновение с вековым проклятием, которое уже много лет питается чужими жизнями. Судьба </a:t>
            </a:r>
            <a:r>
              <a:rPr lang="ru-RU" sz="1000" dirty="0" err="1" smtClean="0"/>
              <a:t>Аллексы</a:t>
            </a:r>
            <a:r>
              <a:rPr lang="ru-RU" sz="1000" dirty="0" smtClean="0"/>
              <a:t> переплетается с судьбой </a:t>
            </a:r>
            <a:r>
              <a:rPr lang="ru-RU" sz="1000" dirty="0" err="1" smtClean="0"/>
              <a:t>Кристиана</a:t>
            </a:r>
            <a:r>
              <a:rPr lang="ru-RU" sz="1000" dirty="0" smtClean="0"/>
              <a:t> </a:t>
            </a:r>
            <a:r>
              <a:rPr lang="ru-RU" sz="1000" dirty="0" err="1" smtClean="0"/>
              <a:t>Кэмбэлла</a:t>
            </a:r>
            <a:r>
              <a:rPr lang="ru-RU" sz="1000" dirty="0" smtClean="0"/>
              <a:t> — загадочного вампира, чье мертвое сердце истерзано призраком прошлого, пугающе похожим на нее саму. Когда город захлестывает волна жестоких убийств, </a:t>
            </a:r>
            <a:r>
              <a:rPr lang="ru-RU" sz="1000" dirty="0" err="1" smtClean="0"/>
              <a:t>Аллекса</a:t>
            </a:r>
            <a:r>
              <a:rPr lang="ru-RU" sz="1000" dirty="0" smtClean="0"/>
              <a:t> оказывается в самом центре интриг. Обретя дар медиума, она начинает слышать тех, кто не нашел покоя, и становится ключевой фигурой в игре, где бессмертие, власть и смерть сплетаются в единый узел.   «Это настоящее сокровище для всех фанатов вампирской эстетики! Здесь опасные тайны держат в напряжении до самого конца, страсть обжигает, а любовь становится ядом, который хочешь выпить…» — Ирена </a:t>
            </a:r>
            <a:r>
              <a:rPr lang="ru-RU" sz="1000" dirty="0" err="1" smtClean="0"/>
              <a:t>Мадир</a:t>
            </a:r>
            <a:r>
              <a:rPr lang="ru-RU" sz="1000" dirty="0" smtClean="0"/>
              <a:t>, писательница  «История — о притяжении, которому сложно сопротивляться. Тайны прошлого, загадочный красавчик и городок, скрывающий слишком много. Во время чтения сердце трепещет от тревоги и страсти, не отпуская до последней страницы». — Лика, Огненное сердце, книжный </a:t>
            </a:r>
            <a:r>
              <a:rPr lang="ru-RU" sz="1000" dirty="0" err="1" smtClean="0"/>
              <a:t>блогер</a:t>
            </a:r>
            <a:r>
              <a:rPr lang="ru-RU" sz="1000" dirty="0" smtClean="0"/>
              <a:t>"</a:t>
            </a:r>
            <a:endParaRPr lang="ru-RU" sz="1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Tok. Мышеловка. В лучших традициях классики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978-5-04-221332-8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04.02.2026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853.00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6717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«Снежная ловушка мистера Куина»</a:t>
            </a:r>
          </a:p>
        </p:txBody>
      </p:sp>
      <p:sp>
        <p:nvSpPr>
          <p:cNvPr id="11" name="TextBox 10"/>
          <p:cNvSpPr txBox="1"/>
          <p:nvPr/>
        </p:nvSpPr>
        <p:spPr>
          <a:xfrm>
            <a:off x="3238500" y="281559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314896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Атмосфера</a:t>
            </a:r>
            <a:r>
              <a:rPr sz="1000" b="0" i="0" u="none" strike="noStrike" dirty="0">
                <a:solidFill>
                  <a:srgbClr val="000000"/>
                </a:solidFill>
                <a:latin typeface="Calibri"/>
              </a:rPr>
              <a:t> </a:t>
            </a:r>
            <a:r>
              <a:rPr sz="1000" b="0" i="0" u="none" strike="noStrike" dirty="0" err="1">
                <a:solidFill>
                  <a:srgbClr val="000000"/>
                </a:solidFill>
                <a:latin typeface="Calibri"/>
              </a:rPr>
              <a:t>Рождества</a:t>
            </a:r>
            <a:r>
              <a:rPr sz="1000" b="0" i="0" u="none" strike="noStrike" dirty="0">
                <a:solidFill>
                  <a:srgbClr val="000000"/>
                </a:solidFill>
                <a:latin typeface="Calibri"/>
              </a:rPr>
              <a:t> и </a:t>
            </a:r>
            <a:r>
              <a:rPr sz="1000" b="0" i="0" u="none" strike="noStrike" dirty="0" err="1">
                <a:solidFill>
                  <a:srgbClr val="000000"/>
                </a:solidFill>
                <a:latin typeface="Calibri"/>
              </a:rPr>
              <a:t>Нового</a:t>
            </a:r>
            <a:r>
              <a:rPr sz="1000" b="0" i="0" u="none" strike="noStrike" dirty="0">
                <a:solidFill>
                  <a:srgbClr val="000000"/>
                </a:solidFill>
                <a:latin typeface="Calibri"/>
              </a:rPr>
              <a:t> </a:t>
            </a:r>
            <a:r>
              <a:rPr sz="1000" b="0" i="0" u="none" strike="noStrike" dirty="0" err="1">
                <a:solidFill>
                  <a:srgbClr val="000000"/>
                </a:solidFill>
                <a:latin typeface="Calibri"/>
              </a:rPr>
              <a:t>года</a:t>
            </a:r>
            <a:r>
              <a:rPr sz="1000" b="0" i="0" u="none" strike="noStrike" dirty="0">
                <a:solidFill>
                  <a:srgbClr val="000000"/>
                </a:solidFill>
                <a:latin typeface="Calibri"/>
              </a:rPr>
              <a:t>, </a:t>
            </a:r>
            <a:r>
              <a:rPr sz="1000" b="0" i="0" u="none" strike="noStrike" dirty="0" err="1">
                <a:solidFill>
                  <a:srgbClr val="000000"/>
                </a:solidFill>
                <a:latin typeface="Calibri"/>
              </a:rPr>
              <a:t>где</a:t>
            </a:r>
            <a:r>
              <a:rPr sz="1000" b="0" i="0" u="none" strike="noStrike" dirty="0">
                <a:solidFill>
                  <a:srgbClr val="000000"/>
                </a:solidFill>
                <a:latin typeface="Calibri"/>
              </a:rPr>
              <a:t> </a:t>
            </a:r>
            <a:r>
              <a:rPr sz="1000" b="0" i="0" u="none" strike="noStrike" dirty="0" err="1">
                <a:solidFill>
                  <a:srgbClr val="000000"/>
                </a:solidFill>
                <a:latin typeface="Calibri"/>
              </a:rPr>
              <a:t>незадачливый</a:t>
            </a:r>
            <a:r>
              <a:rPr sz="1000" b="0" i="0" u="none" strike="noStrike" dirty="0">
                <a:solidFill>
                  <a:srgbClr val="000000"/>
                </a:solidFill>
                <a:latin typeface="Calibri"/>
              </a:rPr>
              <a:t> </a:t>
            </a:r>
            <a:r>
              <a:rPr sz="1000" b="0" i="0" u="none" strike="noStrike" dirty="0" err="1">
                <a:solidFill>
                  <a:srgbClr val="000000"/>
                </a:solidFill>
                <a:latin typeface="Calibri"/>
              </a:rPr>
              <a:t>писатель</a:t>
            </a:r>
            <a:r>
              <a:rPr sz="1000" b="0" i="0" u="none" strike="noStrike" dirty="0">
                <a:solidFill>
                  <a:srgbClr val="000000"/>
                </a:solidFill>
                <a:latin typeface="Calibri"/>
              </a:rPr>
              <a:t> </a:t>
            </a:r>
            <a:r>
              <a:rPr sz="1000" b="0" i="0" u="none" strike="noStrike" dirty="0" err="1">
                <a:solidFill>
                  <a:srgbClr val="000000"/>
                </a:solidFill>
                <a:latin typeface="Calibri"/>
              </a:rPr>
              <a:t>расследует</a:t>
            </a:r>
            <a:r>
              <a:rPr sz="1000" b="0" i="0" u="none" strike="noStrike" dirty="0">
                <a:solidFill>
                  <a:srgbClr val="000000"/>
                </a:solidFill>
                <a:latin typeface="Calibri"/>
              </a:rPr>
              <a:t> </a:t>
            </a:r>
            <a:r>
              <a:rPr sz="1000" b="0" i="0" u="none" strike="noStrike" dirty="0" err="1">
                <a:solidFill>
                  <a:srgbClr val="000000"/>
                </a:solidFill>
                <a:latin typeface="Calibri"/>
              </a:rPr>
              <a:t>свое</a:t>
            </a:r>
            <a:r>
              <a:rPr sz="1000" b="0" i="0" u="none" strike="noStrike" dirty="0">
                <a:solidFill>
                  <a:srgbClr val="000000"/>
                </a:solidFill>
                <a:latin typeface="Calibri"/>
              </a:rPr>
              <a:t> </a:t>
            </a:r>
            <a:r>
              <a:rPr sz="1000" b="0" i="0" u="none" strike="noStrike" dirty="0" err="1">
                <a:solidFill>
                  <a:srgbClr val="000000"/>
                </a:solidFill>
                <a:latin typeface="Calibri"/>
              </a:rPr>
              <a:t>первое</a:t>
            </a:r>
            <a:r>
              <a:rPr sz="1000" b="0" i="0" u="none" strike="noStrike" dirty="0">
                <a:solidFill>
                  <a:srgbClr val="000000"/>
                </a:solidFill>
                <a:latin typeface="Calibri"/>
              </a:rPr>
              <a:t> </a:t>
            </a:r>
            <a:r>
              <a:rPr sz="1000" b="0" i="0" u="none" strike="noStrike" dirty="0" err="1">
                <a:solidFill>
                  <a:srgbClr val="000000"/>
                </a:solidFill>
                <a:latin typeface="Calibri"/>
              </a:rPr>
              <a:t>дело</a:t>
            </a:r>
            <a:r>
              <a:rPr sz="1000" b="0" i="0" u="none" strike="noStrike" dirty="0">
                <a:solidFill>
                  <a:srgbClr val="000000"/>
                </a:solidFill>
                <a:latin typeface="Calibri"/>
              </a:rPr>
              <a:t>  </a:t>
            </a:r>
            <a:r>
              <a:rPr sz="1000" b="0" i="0" u="none" strike="noStrike" dirty="0" err="1">
                <a:solidFill>
                  <a:srgbClr val="000000"/>
                </a:solidFill>
                <a:latin typeface="Calibri"/>
              </a:rPr>
              <a:t>убийство</a:t>
            </a:r>
            <a:r>
              <a:rPr sz="1000" b="0" i="0" u="none" strike="noStrike" dirty="0">
                <a:solidFill>
                  <a:srgbClr val="000000"/>
                </a:solidFill>
                <a:latin typeface="Calibri"/>
              </a:rPr>
              <a:t> </a:t>
            </a:r>
            <a:r>
              <a:rPr sz="1000" b="0" i="0" u="none" strike="noStrike" dirty="0" err="1">
                <a:solidFill>
                  <a:srgbClr val="000000"/>
                </a:solidFill>
                <a:latin typeface="Calibri"/>
              </a:rPr>
              <a:t>скандально</a:t>
            </a:r>
            <a:r>
              <a:rPr sz="1000" b="0" i="0" u="none" strike="noStrike" dirty="0">
                <a:solidFill>
                  <a:srgbClr val="000000"/>
                </a:solidFill>
                <a:latin typeface="Calibri"/>
              </a:rPr>
              <a:t> </a:t>
            </a:r>
            <a:r>
              <a:rPr sz="1000" b="0" i="0" u="none" strike="noStrike" dirty="0" err="1">
                <a:solidFill>
                  <a:srgbClr val="000000"/>
                </a:solidFill>
                <a:latin typeface="Calibri"/>
              </a:rPr>
              <a:t>известного</a:t>
            </a:r>
            <a:r>
              <a:rPr sz="1000" b="0" i="0" u="none" strike="noStrike" dirty="0">
                <a:solidFill>
                  <a:srgbClr val="000000"/>
                </a:solidFill>
                <a:latin typeface="Calibri"/>
              </a:rPr>
              <a:t> </a:t>
            </a:r>
            <a:r>
              <a:rPr sz="1000" b="0" i="0" u="none" strike="noStrike" dirty="0" err="1">
                <a:solidFill>
                  <a:srgbClr val="000000"/>
                </a:solidFill>
                <a:latin typeface="Calibri"/>
              </a:rPr>
              <a:t>актера</a:t>
            </a:r>
            <a:r>
              <a:rPr sz="1000" b="0" i="0" u="none" strike="noStrike" dirty="0">
                <a:solidFill>
                  <a:srgbClr val="000000"/>
                </a:solidFill>
                <a:latin typeface="Calibri"/>
              </a:rPr>
              <a:t>
</a:t>
            </a:r>
            <a:r>
              <a:rPr sz="1000" b="0" i="0" u="none" strike="noStrike" dirty="0" err="1">
                <a:solidFill>
                  <a:srgbClr val="000000"/>
                </a:solidFill>
                <a:latin typeface="Calibri"/>
              </a:rPr>
              <a:t>Первая</a:t>
            </a:r>
            <a:r>
              <a:rPr sz="1000" b="0" i="0" u="none" strike="noStrike" dirty="0">
                <a:solidFill>
                  <a:srgbClr val="000000"/>
                </a:solidFill>
                <a:latin typeface="Calibri"/>
              </a:rPr>
              <a:t> </a:t>
            </a:r>
            <a:r>
              <a:rPr sz="1000" b="0" i="0" u="none" strike="noStrike" dirty="0" err="1">
                <a:solidFill>
                  <a:srgbClr val="000000"/>
                </a:solidFill>
                <a:latin typeface="Calibri"/>
              </a:rPr>
              <a:t>книга</a:t>
            </a:r>
            <a:r>
              <a:rPr sz="1000" b="0" i="0" u="none" strike="noStrike" dirty="0">
                <a:solidFill>
                  <a:srgbClr val="000000"/>
                </a:solidFill>
                <a:latin typeface="Calibri"/>
              </a:rPr>
              <a:t> в </a:t>
            </a:r>
            <a:r>
              <a:rPr sz="1000" b="0" i="0" u="none" strike="noStrike" dirty="0" err="1">
                <a:solidFill>
                  <a:srgbClr val="000000"/>
                </a:solidFill>
                <a:latin typeface="Calibri"/>
              </a:rPr>
              <a:t>цикле</a:t>
            </a:r>
            <a:r>
              <a:rPr sz="1000" b="0" i="0" u="none" strike="noStrike" dirty="0">
                <a:solidFill>
                  <a:srgbClr val="000000"/>
                </a:solidFill>
                <a:latin typeface="Calibri"/>
              </a:rPr>
              <a:t> </a:t>
            </a:r>
            <a:r>
              <a:rPr sz="1000" b="0" i="0" u="none" strike="noStrike" dirty="0" err="1">
                <a:solidFill>
                  <a:srgbClr val="000000"/>
                </a:solidFill>
                <a:latin typeface="Calibri"/>
              </a:rPr>
              <a:t>про</a:t>
            </a:r>
            <a:r>
              <a:rPr sz="1000" b="0" i="0" u="none" strike="noStrike" dirty="0">
                <a:solidFill>
                  <a:srgbClr val="000000"/>
                </a:solidFill>
                <a:latin typeface="Calibri"/>
              </a:rPr>
              <a:t> </a:t>
            </a:r>
            <a:r>
              <a:rPr sz="1000" b="0" i="0" u="none" strike="noStrike" dirty="0" err="1">
                <a:solidFill>
                  <a:srgbClr val="000000"/>
                </a:solidFill>
                <a:latin typeface="Calibri"/>
              </a:rPr>
              <a:t>Мариуса</a:t>
            </a:r>
            <a:r>
              <a:rPr sz="1000" b="0" i="0" u="none" strike="noStrike" dirty="0">
                <a:solidFill>
                  <a:srgbClr val="000000"/>
                </a:solidFill>
                <a:latin typeface="Calibri"/>
              </a:rPr>
              <a:t> </a:t>
            </a:r>
            <a:r>
              <a:rPr sz="1000" b="0" i="0" u="none" strike="noStrike" dirty="0" err="1">
                <a:solidFill>
                  <a:srgbClr val="000000"/>
                </a:solidFill>
                <a:latin typeface="Calibri"/>
              </a:rPr>
              <a:t>Куина</a:t>
            </a:r>
            <a:r>
              <a:rPr sz="1000" b="0" i="0" u="none" strike="noStrike" dirty="0">
                <a:solidFill>
                  <a:srgbClr val="000000"/>
                </a:solidFill>
                <a:latin typeface="Calibri"/>
              </a:rPr>
              <a:t>  </a:t>
            </a:r>
            <a:r>
              <a:rPr sz="1000" b="0" i="0" u="none" strike="noStrike" dirty="0" err="1">
                <a:solidFill>
                  <a:srgbClr val="000000"/>
                </a:solidFill>
                <a:latin typeface="Calibri"/>
              </a:rPr>
              <a:t>писателя</a:t>
            </a:r>
            <a:r>
              <a:rPr sz="1000" b="0" i="0" u="none" strike="noStrike" dirty="0">
                <a:solidFill>
                  <a:srgbClr val="000000"/>
                </a:solidFill>
                <a:latin typeface="Calibri"/>
              </a:rPr>
              <a:t> </a:t>
            </a:r>
            <a:r>
              <a:rPr sz="1000" b="0" i="0" u="none" strike="noStrike" dirty="0" err="1">
                <a:solidFill>
                  <a:srgbClr val="000000"/>
                </a:solidFill>
                <a:latin typeface="Calibri"/>
              </a:rPr>
              <a:t>детективов</a:t>
            </a:r>
            <a:r>
              <a:rPr sz="1000" b="0" i="0" u="none" strike="noStrike" dirty="0">
                <a:solidFill>
                  <a:srgbClr val="000000"/>
                </a:solidFill>
                <a:latin typeface="Calibri"/>
              </a:rPr>
              <a:t>, </a:t>
            </a:r>
            <a:r>
              <a:rPr sz="1000" b="0" i="0" u="none" strike="noStrike" dirty="0" err="1">
                <a:solidFill>
                  <a:srgbClr val="000000"/>
                </a:solidFill>
                <a:latin typeface="Calibri"/>
              </a:rPr>
              <a:t>который</a:t>
            </a:r>
            <a:r>
              <a:rPr sz="1000" b="0" i="0" u="none" strike="noStrike" dirty="0">
                <a:solidFill>
                  <a:srgbClr val="000000"/>
                </a:solidFill>
                <a:latin typeface="Calibri"/>
              </a:rPr>
              <a:t> </a:t>
            </a:r>
            <a:r>
              <a:rPr sz="1000" b="0" i="0" u="none" strike="noStrike" dirty="0" err="1">
                <a:solidFill>
                  <a:srgbClr val="000000"/>
                </a:solidFill>
                <a:latin typeface="Calibri"/>
              </a:rPr>
              <a:t>поневоле</a:t>
            </a:r>
            <a:r>
              <a:rPr sz="1000" b="0" i="0" u="none" strike="noStrike" dirty="0">
                <a:solidFill>
                  <a:srgbClr val="000000"/>
                </a:solidFill>
                <a:latin typeface="Calibri"/>
              </a:rPr>
              <a:t> </a:t>
            </a:r>
            <a:r>
              <a:rPr sz="1000" b="0" i="0" u="none" strike="noStrike" dirty="0" err="1">
                <a:solidFill>
                  <a:srgbClr val="000000"/>
                </a:solidFill>
                <a:latin typeface="Calibri"/>
              </a:rPr>
              <a:t>становится</a:t>
            </a:r>
            <a:r>
              <a:rPr sz="1000" b="0" i="0" u="none" strike="noStrike" dirty="0">
                <a:solidFill>
                  <a:srgbClr val="000000"/>
                </a:solidFill>
                <a:latin typeface="Calibri"/>
              </a:rPr>
              <a:t> </a:t>
            </a:r>
            <a:r>
              <a:rPr sz="1000" b="0" i="0" u="none" strike="noStrike" dirty="0" err="1">
                <a:solidFill>
                  <a:srgbClr val="000000"/>
                </a:solidFill>
                <a:latin typeface="Calibri"/>
              </a:rPr>
              <a:t>сыщикомлюбителем</a:t>
            </a:r>
            <a:r>
              <a:rPr sz="1000" b="0" i="0" u="none" strike="noStrike" dirty="0">
                <a:solidFill>
                  <a:srgbClr val="000000"/>
                </a:solidFill>
                <a:latin typeface="Calibri"/>
              </a:rPr>
              <a:t>
</a:t>
            </a:r>
            <a:r>
              <a:rPr sz="1000" b="0" i="0" u="none" strike="noStrike" dirty="0" err="1">
                <a:solidFill>
                  <a:srgbClr val="000000"/>
                </a:solidFill>
                <a:latin typeface="Calibri"/>
              </a:rPr>
              <a:t>Сочетание</a:t>
            </a:r>
            <a:r>
              <a:rPr sz="1000" b="0" i="0" u="none" strike="noStrike" dirty="0">
                <a:solidFill>
                  <a:srgbClr val="000000"/>
                </a:solidFill>
                <a:latin typeface="Calibri"/>
              </a:rPr>
              <a:t> </a:t>
            </a:r>
            <a:r>
              <a:rPr sz="1000" b="0" i="0" u="none" strike="noStrike" dirty="0" err="1">
                <a:solidFill>
                  <a:srgbClr val="000000"/>
                </a:solidFill>
                <a:latin typeface="Calibri"/>
              </a:rPr>
              <a:t>сериалов</a:t>
            </a:r>
            <a:r>
              <a:rPr sz="1000" b="0" i="0" u="none" strike="noStrike" dirty="0">
                <a:solidFill>
                  <a:srgbClr val="000000"/>
                </a:solidFill>
                <a:latin typeface="Calibri"/>
              </a:rPr>
              <a:t> </a:t>
            </a:r>
            <a:r>
              <a:rPr sz="1000" b="0" i="0" u="none" strike="noStrike" dirty="0" err="1">
                <a:solidFill>
                  <a:srgbClr val="000000"/>
                </a:solidFill>
                <a:latin typeface="Calibri"/>
              </a:rPr>
              <a:t>Чисто</a:t>
            </a:r>
            <a:r>
              <a:rPr sz="1000" b="0" i="0" u="none" strike="noStrike" dirty="0">
                <a:solidFill>
                  <a:srgbClr val="000000"/>
                </a:solidFill>
                <a:latin typeface="Calibri"/>
              </a:rPr>
              <a:t> </a:t>
            </a:r>
            <a:r>
              <a:rPr sz="1000" b="0" i="0" u="none" strike="noStrike" dirty="0" err="1">
                <a:solidFill>
                  <a:srgbClr val="000000"/>
                </a:solidFill>
                <a:latin typeface="Calibri"/>
              </a:rPr>
              <a:t>английские</a:t>
            </a:r>
            <a:r>
              <a:rPr sz="1000" b="0" i="0" u="none" strike="noStrike" dirty="0">
                <a:solidFill>
                  <a:srgbClr val="000000"/>
                </a:solidFill>
                <a:latin typeface="Calibri"/>
              </a:rPr>
              <a:t> </a:t>
            </a:r>
            <a:r>
              <a:rPr sz="1000" b="0" i="0" u="none" strike="noStrike" dirty="0" err="1">
                <a:solidFill>
                  <a:srgbClr val="000000"/>
                </a:solidFill>
                <a:latin typeface="Calibri"/>
              </a:rPr>
              <a:t>убийства</a:t>
            </a:r>
            <a:r>
              <a:rPr sz="1000" b="0" i="0" u="none" strike="noStrike" dirty="0">
                <a:solidFill>
                  <a:srgbClr val="000000"/>
                </a:solidFill>
                <a:latin typeface="Calibri"/>
              </a:rPr>
              <a:t> и </a:t>
            </a:r>
            <a:r>
              <a:rPr sz="1000" b="0" i="0" u="none" strike="noStrike" dirty="0" err="1">
                <a:solidFill>
                  <a:srgbClr val="000000"/>
                </a:solidFill>
                <a:latin typeface="Calibri"/>
              </a:rPr>
              <a:t>Аббатство</a:t>
            </a:r>
            <a:r>
              <a:rPr sz="1000" b="0" i="0" u="none" strike="noStrike" dirty="0">
                <a:solidFill>
                  <a:srgbClr val="000000"/>
                </a:solidFill>
                <a:latin typeface="Calibri"/>
              </a:rPr>
              <a:t> </a:t>
            </a:r>
            <a:r>
              <a:rPr sz="1000" b="0" i="0" u="none" strike="noStrike" dirty="0" err="1">
                <a:solidFill>
                  <a:srgbClr val="000000"/>
                </a:solidFill>
                <a:latin typeface="Calibri"/>
              </a:rPr>
              <a:t>Даунтон</a:t>
            </a:r>
            <a:r>
              <a:rPr sz="1000" b="0" i="0" u="none" strike="noStrike" dirty="0">
                <a:solidFill>
                  <a:srgbClr val="000000"/>
                </a:solidFill>
                <a:latin typeface="Calibri"/>
              </a:rPr>
              <a:t>
</a:t>
            </a:r>
            <a:r>
              <a:rPr sz="1000" b="0" i="0" u="none" strike="noStrike" dirty="0" err="1">
                <a:solidFill>
                  <a:srgbClr val="000000"/>
                </a:solidFill>
                <a:latin typeface="Calibri"/>
              </a:rPr>
              <a:t>Атмосфера</a:t>
            </a:r>
            <a:r>
              <a:rPr sz="1000" b="0" i="0" u="none" strike="noStrike" dirty="0">
                <a:solidFill>
                  <a:srgbClr val="000000"/>
                </a:solidFill>
                <a:latin typeface="Calibri"/>
              </a:rPr>
              <a:t> </a:t>
            </a:r>
            <a:r>
              <a:rPr sz="1000" b="0" i="0" u="none" strike="noStrike" dirty="0" err="1">
                <a:solidFill>
                  <a:srgbClr val="000000"/>
                </a:solidFill>
                <a:latin typeface="Calibri"/>
              </a:rPr>
              <a:t>роскошного</a:t>
            </a:r>
            <a:r>
              <a:rPr sz="1000" b="0" i="0" u="none" strike="noStrike" dirty="0">
                <a:solidFill>
                  <a:srgbClr val="000000"/>
                </a:solidFill>
                <a:latin typeface="Calibri"/>
              </a:rPr>
              <a:t> </a:t>
            </a:r>
            <a:r>
              <a:rPr sz="1000" b="0" i="0" u="none" strike="noStrike" dirty="0" err="1">
                <a:solidFill>
                  <a:srgbClr val="000000"/>
                </a:solidFill>
                <a:latin typeface="Calibri"/>
              </a:rPr>
              <a:t>поместья</a:t>
            </a:r>
            <a:r>
              <a:rPr sz="1000" b="0" i="0" u="none" strike="noStrike" dirty="0">
                <a:solidFill>
                  <a:srgbClr val="000000"/>
                </a:solidFill>
                <a:latin typeface="Calibri"/>
              </a:rPr>
              <a:t> в </a:t>
            </a:r>
            <a:r>
              <a:rPr sz="1000" b="0" i="0" u="none" strike="noStrike" dirty="0" err="1">
                <a:solidFill>
                  <a:srgbClr val="000000"/>
                </a:solidFill>
                <a:latin typeface="Calibri"/>
              </a:rPr>
              <a:t>канун</a:t>
            </a:r>
            <a:r>
              <a:rPr sz="1000" b="0" i="0" u="none" strike="noStrike" dirty="0">
                <a:solidFill>
                  <a:srgbClr val="000000"/>
                </a:solidFill>
                <a:latin typeface="Calibri"/>
              </a:rPr>
              <a:t> </a:t>
            </a:r>
            <a:r>
              <a:rPr sz="1000" b="0" i="0" u="none" strike="noStrike" dirty="0" err="1">
                <a:solidFill>
                  <a:srgbClr val="000000"/>
                </a:solidFill>
                <a:latin typeface="Calibri"/>
              </a:rPr>
              <a:t>Нового</a:t>
            </a:r>
            <a:r>
              <a:rPr sz="1000" b="0" i="0" u="none" strike="noStrike" dirty="0">
                <a:solidFill>
                  <a:srgbClr val="000000"/>
                </a:solidFill>
                <a:latin typeface="Calibri"/>
              </a:rPr>
              <a:t> </a:t>
            </a:r>
            <a:r>
              <a:rPr sz="1000" b="0" i="0" u="none" strike="noStrike" dirty="0" err="1">
                <a:solidFill>
                  <a:srgbClr val="000000"/>
                </a:solidFill>
                <a:latin typeface="Calibri"/>
              </a:rPr>
              <a:t>года</a:t>
            </a:r>
            <a:r>
              <a:rPr sz="1000" b="0" i="0" u="none" strike="noStrike" dirty="0">
                <a:solidFill>
                  <a:srgbClr val="000000"/>
                </a:solidFill>
                <a:latin typeface="Calibri"/>
              </a:rPr>
              <a:t>
</a:t>
            </a:r>
            <a:r>
              <a:rPr sz="1000" b="0" i="0" u="none" strike="noStrike" dirty="0" err="1">
                <a:solidFill>
                  <a:srgbClr val="000000"/>
                </a:solidFill>
                <a:latin typeface="Calibri"/>
              </a:rPr>
              <a:t>Узкий</a:t>
            </a:r>
            <a:r>
              <a:rPr sz="1000" b="0" i="0" u="none" strike="noStrike" dirty="0">
                <a:solidFill>
                  <a:srgbClr val="000000"/>
                </a:solidFill>
                <a:latin typeface="Calibri"/>
              </a:rPr>
              <a:t> </a:t>
            </a:r>
            <a:r>
              <a:rPr sz="1000" b="0" i="0" u="none" strike="noStrike" dirty="0" err="1">
                <a:solidFill>
                  <a:srgbClr val="000000"/>
                </a:solidFill>
                <a:latin typeface="Calibri"/>
              </a:rPr>
              <a:t>круг</a:t>
            </a:r>
            <a:r>
              <a:rPr sz="1000" b="0" i="0" u="none" strike="noStrike" dirty="0">
                <a:solidFill>
                  <a:srgbClr val="000000"/>
                </a:solidFill>
                <a:latin typeface="Calibri"/>
              </a:rPr>
              <a:t> </a:t>
            </a:r>
            <a:r>
              <a:rPr sz="1000" b="0" i="0" u="none" strike="noStrike" dirty="0" err="1">
                <a:solidFill>
                  <a:srgbClr val="000000"/>
                </a:solidFill>
                <a:latin typeface="Calibri"/>
              </a:rPr>
              <a:t>подозреваемых</a:t>
            </a:r>
            <a:r>
              <a:rPr sz="1000" b="0" i="0" u="none" strike="noStrike" dirty="0">
                <a:solidFill>
                  <a:srgbClr val="000000"/>
                </a:solidFill>
                <a:latin typeface="Calibri"/>
              </a:rPr>
              <a:t>, </a:t>
            </a:r>
            <a:r>
              <a:rPr sz="1000" b="0" i="0" u="none" strike="noStrike" dirty="0" err="1">
                <a:solidFill>
                  <a:srgbClr val="000000"/>
                </a:solidFill>
                <a:latin typeface="Calibri"/>
              </a:rPr>
              <a:t>среди</a:t>
            </a:r>
            <a:r>
              <a:rPr sz="1000" b="0" i="0" u="none" strike="noStrike" dirty="0">
                <a:solidFill>
                  <a:srgbClr val="000000"/>
                </a:solidFill>
                <a:latin typeface="Calibri"/>
              </a:rPr>
              <a:t> </a:t>
            </a:r>
            <a:r>
              <a:rPr sz="1000" b="0" i="0" u="none" strike="noStrike" dirty="0" err="1">
                <a:solidFill>
                  <a:srgbClr val="000000"/>
                </a:solidFill>
                <a:latin typeface="Calibri"/>
              </a:rPr>
              <a:t>которых</a:t>
            </a:r>
            <a:r>
              <a:rPr sz="1000" b="0" i="0" u="none" strike="noStrike" dirty="0">
                <a:solidFill>
                  <a:srgbClr val="000000"/>
                </a:solidFill>
                <a:latin typeface="Calibri"/>
              </a:rPr>
              <a:t> </a:t>
            </a:r>
            <a:r>
              <a:rPr sz="1000" b="0" i="0" u="none" strike="noStrike" dirty="0" err="1">
                <a:solidFill>
                  <a:srgbClr val="000000"/>
                </a:solidFill>
                <a:latin typeface="Calibri"/>
              </a:rPr>
              <a:t>предстоит</a:t>
            </a:r>
            <a:r>
              <a:rPr sz="1000" b="0" i="0" u="none" strike="noStrike" dirty="0">
                <a:solidFill>
                  <a:srgbClr val="000000"/>
                </a:solidFill>
                <a:latin typeface="Calibri"/>
              </a:rPr>
              <a:t> </a:t>
            </a:r>
            <a:r>
              <a:rPr sz="1000" b="0" i="0" u="none" strike="noStrike" dirty="0" err="1">
                <a:solidFill>
                  <a:srgbClr val="000000"/>
                </a:solidFill>
                <a:latin typeface="Calibri"/>
              </a:rPr>
              <a:t>вычислить</a:t>
            </a:r>
            <a:r>
              <a:rPr sz="1000" b="0" i="0" u="none" strike="noStrike" dirty="0">
                <a:solidFill>
                  <a:srgbClr val="000000"/>
                </a:solidFill>
                <a:latin typeface="Calibri"/>
              </a:rPr>
              <a:t> </a:t>
            </a:r>
            <a:r>
              <a:rPr sz="1000" b="0" i="0" u="none" strike="noStrike" dirty="0" err="1">
                <a:solidFill>
                  <a:srgbClr val="000000"/>
                </a:solidFill>
                <a:latin typeface="Calibri"/>
              </a:rPr>
              <a:t>убийцу</a:t>
            </a:r>
            <a:r>
              <a:rPr sz="1000" b="0" i="0" u="none" strike="noStrike" dirty="0">
                <a:solidFill>
                  <a:srgbClr val="000000"/>
                </a:solidFill>
                <a:latin typeface="Calibri"/>
              </a:rPr>
              <a:t>
</a:t>
            </a:r>
            <a:r>
              <a:rPr sz="1000" b="0" i="0" u="none" strike="noStrike" dirty="0" err="1">
                <a:solidFill>
                  <a:srgbClr val="000000"/>
                </a:solidFill>
                <a:latin typeface="Calibri"/>
              </a:rPr>
              <a:t>Остроумный</a:t>
            </a:r>
            <a:r>
              <a:rPr sz="1000" b="0" i="0" u="none" strike="noStrike" dirty="0">
                <a:solidFill>
                  <a:srgbClr val="000000"/>
                </a:solidFill>
                <a:latin typeface="Calibri"/>
              </a:rPr>
              <a:t> </a:t>
            </a:r>
            <a:r>
              <a:rPr sz="1000" b="0" i="0" u="none" strike="noStrike" dirty="0" err="1">
                <a:solidFill>
                  <a:srgbClr val="000000"/>
                </a:solidFill>
                <a:latin typeface="Calibri"/>
              </a:rPr>
              <a:t>английский</a:t>
            </a:r>
            <a:r>
              <a:rPr sz="1000" b="0" i="0" u="none" strike="noStrike" dirty="0">
                <a:solidFill>
                  <a:srgbClr val="000000"/>
                </a:solidFill>
                <a:latin typeface="Calibri"/>
              </a:rPr>
              <a:t> </a:t>
            </a:r>
            <a:r>
              <a:rPr sz="1000" b="0" i="0" u="none" strike="noStrike" dirty="0" err="1">
                <a:solidFill>
                  <a:srgbClr val="000000"/>
                </a:solidFill>
                <a:latin typeface="Calibri"/>
              </a:rPr>
              <a:t>детектив</a:t>
            </a:r>
            <a:r>
              <a:rPr sz="1000" b="0" i="0" u="none" strike="noStrike" dirty="0">
                <a:solidFill>
                  <a:srgbClr val="000000"/>
                </a:solidFill>
                <a:latin typeface="Calibri"/>
              </a:rPr>
              <a:t>, </a:t>
            </a:r>
            <a:r>
              <a:rPr sz="1000" b="0" i="0" u="none" strike="noStrike" dirty="0" err="1">
                <a:solidFill>
                  <a:srgbClr val="000000"/>
                </a:solidFill>
                <a:latin typeface="Calibri"/>
              </a:rPr>
              <a:t>где</a:t>
            </a:r>
            <a:r>
              <a:rPr sz="1000" b="0" i="0" u="none" strike="noStrike" dirty="0">
                <a:solidFill>
                  <a:srgbClr val="000000"/>
                </a:solidFill>
                <a:latin typeface="Calibri"/>
              </a:rPr>
              <a:t> </a:t>
            </a:r>
            <a:r>
              <a:rPr sz="1000" b="0" i="0" u="none" strike="noStrike" dirty="0" err="1">
                <a:solidFill>
                  <a:srgbClr val="000000"/>
                </a:solidFill>
                <a:latin typeface="Calibri"/>
              </a:rPr>
              <a:t>ум</a:t>
            </a:r>
            <a:endParaRPr sz="1000" b="0" i="0" u="none" strike="noStrike" dirty="0">
              <a:solidFill>
                <a:srgbClr val="000000"/>
              </a:solidFill>
              <a:latin typeface="Calibri"/>
            </a:endParaRP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Лондон. 1927 год. Снежный декабрь. Ровно год назад Мариус Куин написал свой первый детектив, принесший ему огромный успех. А сейчас за ним гоняются банки, издатель рвет и мечет, и его самого настиг главный страх любого писателя  потеря вдохновения. Желая развеяться, Мариус принимает приглашение своей давн...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Tok. Национальный бестселлер. Япония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978-5-04-221225-3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886.00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6717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«Белоснежка»</a:t>
            </a:r>
          </a:p>
        </p:txBody>
      </p:sp>
      <p:sp>
        <p:nvSpPr>
          <p:cNvPr id="11" name="TextBox 10"/>
          <p:cNvSpPr txBox="1"/>
          <p:nvPr/>
        </p:nvSpPr>
        <p:spPr>
          <a:xfrm>
            <a:off x="3238500" y="304228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337566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rPr>
              <a:t>1 </a:t>
            </a:r>
            <a:r>
              <a:rPr sz="1000" b="0" i="0" u="none" strike="noStrike" dirty="0" err="1">
                <a:solidFill>
                  <a:srgbClr val="000000"/>
                </a:solidFill>
                <a:latin typeface="Calibri"/>
              </a:rPr>
              <a:t>От</a:t>
            </a:r>
            <a:r>
              <a:rPr sz="1000" b="0" i="0" u="none" strike="noStrike" dirty="0">
                <a:solidFill>
                  <a:srgbClr val="000000"/>
                </a:solidFill>
                <a:latin typeface="Calibri"/>
              </a:rPr>
              <a:t> </a:t>
            </a:r>
            <a:r>
              <a:rPr sz="1000" b="0" i="0" u="none" strike="noStrike" dirty="0" err="1">
                <a:solidFill>
                  <a:srgbClr val="000000"/>
                </a:solidFill>
                <a:latin typeface="Calibri"/>
              </a:rPr>
              <a:t>автора</a:t>
            </a:r>
            <a:r>
              <a:rPr sz="1000" b="0" i="0" u="none" strike="noStrike" dirty="0">
                <a:solidFill>
                  <a:srgbClr val="000000"/>
                </a:solidFill>
                <a:latin typeface="Calibri"/>
              </a:rPr>
              <a:t> </a:t>
            </a:r>
            <a:r>
              <a:rPr sz="1000" b="0" i="0" u="none" strike="noStrike" dirty="0" err="1">
                <a:solidFill>
                  <a:srgbClr val="000000"/>
                </a:solidFill>
                <a:latin typeface="Calibri"/>
              </a:rPr>
              <a:t>культовых</a:t>
            </a:r>
            <a:r>
              <a:rPr sz="1000" b="0" i="0" u="none" strike="noStrike" dirty="0">
                <a:solidFill>
                  <a:srgbClr val="000000"/>
                </a:solidFill>
                <a:latin typeface="Calibri"/>
              </a:rPr>
              <a:t> </a:t>
            </a:r>
            <a:r>
              <a:rPr sz="1000" b="0" i="0" u="none" strike="noStrike" dirty="0" err="1">
                <a:solidFill>
                  <a:srgbClr val="000000"/>
                </a:solidFill>
                <a:latin typeface="Calibri"/>
              </a:rPr>
              <a:t>детективов</a:t>
            </a:r>
            <a:r>
              <a:rPr sz="1000" b="0" i="0" u="none" strike="noStrike" dirty="0">
                <a:solidFill>
                  <a:srgbClr val="000000"/>
                </a:solidFill>
                <a:latin typeface="Calibri"/>
              </a:rPr>
              <a:t> </a:t>
            </a:r>
            <a:r>
              <a:rPr sz="1000" b="0" i="0" u="none" strike="noStrike" dirty="0" err="1">
                <a:solidFill>
                  <a:srgbClr val="000000"/>
                </a:solidFill>
                <a:latin typeface="Calibri"/>
              </a:rPr>
              <a:t>Признания</a:t>
            </a:r>
            <a:r>
              <a:rPr sz="1000" b="0" i="0" u="none" strike="noStrike" dirty="0">
                <a:solidFill>
                  <a:srgbClr val="000000"/>
                </a:solidFill>
                <a:latin typeface="Calibri"/>
              </a:rPr>
              <a:t> и </a:t>
            </a:r>
            <a:r>
              <a:rPr sz="1000" b="0" i="0" u="none" strike="noStrike" dirty="0" err="1">
                <a:solidFill>
                  <a:srgbClr val="000000"/>
                </a:solidFill>
                <a:latin typeface="Calibri"/>
              </a:rPr>
              <a:t>Искупление</a:t>
            </a:r>
            <a:r>
              <a:rPr sz="1000" b="0" i="0" u="none" strike="noStrike" dirty="0">
                <a:solidFill>
                  <a:srgbClr val="000000"/>
                </a:solidFill>
                <a:latin typeface="Calibri"/>
              </a:rPr>
              <a:t>
2 </a:t>
            </a:r>
            <a:r>
              <a:rPr sz="1000" b="0" i="0" u="none" strike="noStrike" dirty="0" err="1">
                <a:solidFill>
                  <a:srgbClr val="000000"/>
                </a:solidFill>
                <a:latin typeface="Calibri"/>
              </a:rPr>
              <a:t>Современная</a:t>
            </a:r>
            <a:r>
              <a:rPr sz="1000" b="0" i="0" u="none" strike="noStrike" dirty="0">
                <a:solidFill>
                  <a:srgbClr val="000000"/>
                </a:solidFill>
                <a:latin typeface="Calibri"/>
              </a:rPr>
              <a:t> </a:t>
            </a:r>
            <a:r>
              <a:rPr sz="1000" b="0" i="0" u="none" strike="noStrike" dirty="0" err="1">
                <a:solidFill>
                  <a:srgbClr val="000000"/>
                </a:solidFill>
                <a:latin typeface="Calibri"/>
              </a:rPr>
              <a:t>сказка</a:t>
            </a:r>
            <a:r>
              <a:rPr sz="1000" b="0" i="0" u="none" strike="noStrike" dirty="0">
                <a:solidFill>
                  <a:srgbClr val="000000"/>
                </a:solidFill>
                <a:latin typeface="Calibri"/>
              </a:rPr>
              <a:t> о </a:t>
            </a:r>
            <a:r>
              <a:rPr sz="1000" b="0" i="0" u="none" strike="noStrike" dirty="0" err="1">
                <a:solidFill>
                  <a:srgbClr val="000000"/>
                </a:solidFill>
                <a:latin typeface="Calibri"/>
              </a:rPr>
              <a:t>Белоснежке</a:t>
            </a:r>
            <a:r>
              <a:rPr sz="1000" b="0" i="0" u="none" strike="noStrike" dirty="0">
                <a:solidFill>
                  <a:srgbClr val="000000"/>
                </a:solidFill>
                <a:latin typeface="Calibri"/>
              </a:rPr>
              <a:t> </a:t>
            </a:r>
            <a:r>
              <a:rPr sz="1000" b="0" i="0" u="none" strike="noStrike" dirty="0" err="1">
                <a:solidFill>
                  <a:srgbClr val="000000"/>
                </a:solidFill>
                <a:latin typeface="Calibri"/>
              </a:rPr>
              <a:t>без</a:t>
            </a:r>
            <a:r>
              <a:rPr sz="1000" b="0" i="0" u="none" strike="noStrike" dirty="0">
                <a:solidFill>
                  <a:srgbClr val="000000"/>
                </a:solidFill>
                <a:latin typeface="Calibri"/>
              </a:rPr>
              <a:t> </a:t>
            </a:r>
            <a:r>
              <a:rPr sz="1000" b="0" i="0" u="none" strike="noStrike" dirty="0" err="1">
                <a:solidFill>
                  <a:srgbClr val="000000"/>
                </a:solidFill>
                <a:latin typeface="Calibri"/>
              </a:rPr>
              <a:t>счастливого</a:t>
            </a:r>
            <a:r>
              <a:rPr sz="1000" b="0" i="0" u="none" strike="noStrike" dirty="0">
                <a:solidFill>
                  <a:srgbClr val="000000"/>
                </a:solidFill>
                <a:latin typeface="Calibri"/>
              </a:rPr>
              <a:t> </a:t>
            </a:r>
            <a:r>
              <a:rPr sz="1000" b="0" i="0" u="none" strike="noStrike" dirty="0" err="1">
                <a:solidFill>
                  <a:srgbClr val="000000"/>
                </a:solidFill>
                <a:latin typeface="Calibri"/>
              </a:rPr>
              <a:t>конца</a:t>
            </a:r>
            <a:r>
              <a:rPr sz="1000" b="0" i="0" u="none" strike="noStrike" dirty="0">
                <a:solidFill>
                  <a:srgbClr val="000000"/>
                </a:solidFill>
                <a:latin typeface="Calibri"/>
              </a:rPr>
              <a:t>
3 </a:t>
            </a:r>
            <a:r>
              <a:rPr sz="1000" b="0" i="0" u="none" strike="noStrike" dirty="0" err="1">
                <a:solidFill>
                  <a:srgbClr val="000000"/>
                </a:solidFill>
                <a:latin typeface="Calibri"/>
              </a:rPr>
              <a:t>Интеллектуальная</a:t>
            </a:r>
            <a:r>
              <a:rPr sz="1000" b="0" i="0" u="none" strike="noStrike" dirty="0">
                <a:solidFill>
                  <a:srgbClr val="000000"/>
                </a:solidFill>
                <a:latin typeface="Calibri"/>
              </a:rPr>
              <a:t> </a:t>
            </a:r>
            <a:r>
              <a:rPr sz="1000" b="0" i="0" u="none" strike="noStrike" dirty="0" err="1">
                <a:solidFill>
                  <a:srgbClr val="000000"/>
                </a:solidFill>
                <a:latin typeface="Calibri"/>
              </a:rPr>
              <a:t>головоломка</a:t>
            </a:r>
            <a:r>
              <a:rPr sz="1000" b="0" i="0" u="none" strike="noStrike" dirty="0">
                <a:solidFill>
                  <a:srgbClr val="000000"/>
                </a:solidFill>
                <a:latin typeface="Calibri"/>
              </a:rPr>
              <a:t>, </a:t>
            </a:r>
            <a:r>
              <a:rPr sz="1000" b="0" i="0" u="none" strike="noStrike" dirty="0" err="1">
                <a:solidFill>
                  <a:srgbClr val="000000"/>
                </a:solidFill>
                <a:latin typeface="Calibri"/>
              </a:rPr>
              <a:t>где</a:t>
            </a:r>
            <a:r>
              <a:rPr sz="1000" b="0" i="0" u="none" strike="noStrike" dirty="0">
                <a:solidFill>
                  <a:srgbClr val="000000"/>
                </a:solidFill>
                <a:latin typeface="Calibri"/>
              </a:rPr>
              <a:t> </a:t>
            </a:r>
            <a:r>
              <a:rPr sz="1000" b="0" i="0" u="none" strike="noStrike" dirty="0" err="1">
                <a:solidFill>
                  <a:srgbClr val="000000"/>
                </a:solidFill>
                <a:latin typeface="Calibri"/>
              </a:rPr>
              <a:t>каждая</a:t>
            </a:r>
            <a:r>
              <a:rPr sz="1000" b="0" i="0" u="none" strike="noStrike" dirty="0">
                <a:solidFill>
                  <a:srgbClr val="000000"/>
                </a:solidFill>
                <a:latin typeface="Calibri"/>
              </a:rPr>
              <a:t> </a:t>
            </a:r>
            <a:r>
              <a:rPr sz="1000" b="0" i="0" u="none" strike="noStrike" dirty="0" err="1">
                <a:solidFill>
                  <a:srgbClr val="000000"/>
                </a:solidFill>
                <a:latin typeface="Calibri"/>
              </a:rPr>
              <a:t>глава</a:t>
            </a:r>
            <a:r>
              <a:rPr sz="1000" b="0" i="0" u="none" strike="noStrike" dirty="0">
                <a:solidFill>
                  <a:srgbClr val="000000"/>
                </a:solidFill>
                <a:latin typeface="Calibri"/>
              </a:rPr>
              <a:t>  </a:t>
            </a:r>
            <a:r>
              <a:rPr sz="1000" b="0" i="0" u="none" strike="noStrike" dirty="0" err="1">
                <a:solidFill>
                  <a:srgbClr val="000000"/>
                </a:solidFill>
                <a:latin typeface="Calibri"/>
              </a:rPr>
              <a:t>улика</a:t>
            </a:r>
            <a:r>
              <a:rPr sz="1000" b="0" i="0" u="none" strike="noStrike" dirty="0">
                <a:solidFill>
                  <a:srgbClr val="000000"/>
                </a:solidFill>
                <a:latin typeface="Calibri"/>
              </a:rPr>
              <a:t>, а </a:t>
            </a:r>
            <a:r>
              <a:rPr sz="1000" b="0" i="0" u="none" strike="noStrike" dirty="0" err="1">
                <a:solidFill>
                  <a:srgbClr val="000000"/>
                </a:solidFill>
                <a:latin typeface="Calibri"/>
              </a:rPr>
              <a:t>каждый</a:t>
            </a:r>
            <a:r>
              <a:rPr sz="1000" b="0" i="0" u="none" strike="noStrike" dirty="0">
                <a:solidFill>
                  <a:srgbClr val="000000"/>
                </a:solidFill>
                <a:latin typeface="Calibri"/>
              </a:rPr>
              <a:t> </a:t>
            </a:r>
            <a:r>
              <a:rPr sz="1000" b="0" i="0" u="none" strike="noStrike" dirty="0" err="1">
                <a:solidFill>
                  <a:srgbClr val="000000"/>
                </a:solidFill>
                <a:latin typeface="Calibri"/>
              </a:rPr>
              <a:t>персонаж</a:t>
            </a:r>
            <a:r>
              <a:rPr sz="1000" b="0" i="0" u="none" strike="noStrike" dirty="0">
                <a:solidFill>
                  <a:srgbClr val="000000"/>
                </a:solidFill>
                <a:latin typeface="Calibri"/>
              </a:rPr>
              <a:t>  </a:t>
            </a:r>
            <a:r>
              <a:rPr sz="1000" b="0" i="0" u="none" strike="noStrike" dirty="0" err="1">
                <a:solidFill>
                  <a:srgbClr val="000000"/>
                </a:solidFill>
                <a:latin typeface="Calibri"/>
              </a:rPr>
              <a:t>потенциальный</a:t>
            </a:r>
            <a:r>
              <a:rPr sz="1000" b="0" i="0" u="none" strike="noStrike" dirty="0">
                <a:solidFill>
                  <a:srgbClr val="000000"/>
                </a:solidFill>
                <a:latin typeface="Calibri"/>
              </a:rPr>
              <a:t> </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Японская поговорка гласит Если от человека нет вестей  значит, с ним всё в порядке. Так думали и о госпоже Норико, блестящей сотруднице крупной косметической компании, пропавшей после вечеринки. Ее обожженное тело со следами более десяти ножевых ранений нашли в лесу спустя два дня. У кого такая обаятельна...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Tok. Убийства и кексики. Душевные истории про убийства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978-5-04-234136-6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«Подстава от бабули. Руководство по раскрытию собственного убийства (#2)»</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4" name="Прямоугольник 13"/>
          <p:cNvSpPr/>
          <p:nvPr/>
        </p:nvSpPr>
        <p:spPr>
          <a:xfrm>
            <a:off x="3177540" y="2809875"/>
            <a:ext cx="5858691" cy="2554545"/>
          </a:xfrm>
          <a:prstGeom prst="rect">
            <a:avLst/>
          </a:prstGeom>
        </p:spPr>
        <p:txBody>
          <a:bodyPr wrap="square">
            <a:spAutoFit/>
          </a:bodyPr>
          <a:lstStyle/>
          <a:p>
            <a:r>
              <a:rPr lang="ru-RU" sz="1000" dirty="0" smtClean="0"/>
              <a:t>"ПРОДОЛЖЕНИЕ МИРОВОГО БЕСТСЕЛЛЕРА «ОПАСНАЯ ИГРА БАБУЛИ».  НАЦИОНАЛЬНЫЙ БЕСТСЕЛЛЕР БРИТАНИИ!  НОВАЯ ИГРА В РАССЛЕДОВАНИЕ УБИЙСТВА ДЛЯ ФАНАТОВ «УБИЙСТВА И КЕКСИКИ», «ДОСТАТЬ НОЖИ» И «КЛУБ УБИЙСТВ ПО ЧЕТВЕРГАМ».  РАСКРОЙТЕ НЕВОЗМОЖНОЕ УБИЙСТВО В ЗАПЕРТОМ ОСОБНЯКЕ ВМЕСТЕ С НАЧИНАЮЩЕЙ ПИСАТЕЛЬНИЦЕЙ ДЕТЕКТИВОВ.  С возвращением в </a:t>
            </a:r>
            <a:r>
              <a:rPr lang="ru-RU" sz="1000" dirty="0" err="1" smtClean="0"/>
              <a:t>Касл-Нолл</a:t>
            </a:r>
            <a:r>
              <a:rPr lang="ru-RU" sz="1000" dirty="0" smtClean="0"/>
              <a:t>! Живописную английскую деревушку, где живет поразительное количество убийц.  Старая добрая Англия, 1967 год. После зловещего предсказания </a:t>
            </a:r>
            <a:r>
              <a:rPr lang="ru-RU" sz="1000" dirty="0" err="1" smtClean="0"/>
              <a:t>Пеони</a:t>
            </a:r>
            <a:r>
              <a:rPr lang="ru-RU" sz="1000" dirty="0" smtClean="0"/>
              <a:t> </a:t>
            </a:r>
            <a:r>
              <a:rPr lang="ru-RU" sz="1000" dirty="0" err="1" smtClean="0"/>
              <a:t>Лейн</a:t>
            </a:r>
            <a:r>
              <a:rPr lang="ru-RU" sz="1000" dirty="0" smtClean="0"/>
              <a:t> об убийстве восемнадцатилетняя </a:t>
            </a:r>
            <a:r>
              <a:rPr lang="ru-RU" sz="1000" dirty="0" err="1" smtClean="0"/>
              <a:t>Фрэнсис</a:t>
            </a:r>
            <a:r>
              <a:rPr lang="ru-RU" sz="1000" dirty="0" smtClean="0"/>
              <a:t> Адамс полна решимости изменить свою судьбу. Только, кажется, в милой деревушке </a:t>
            </a:r>
            <a:r>
              <a:rPr lang="ru-RU" sz="1000" dirty="0" err="1" smtClean="0"/>
              <a:t>Касл-Нолл</a:t>
            </a:r>
            <a:r>
              <a:rPr lang="ru-RU" sz="1000" dirty="0" smtClean="0"/>
              <a:t> уже свершилось другое преступление. Когда вся семья Форда </a:t>
            </a:r>
            <a:r>
              <a:rPr lang="ru-RU" sz="1000" dirty="0" err="1" smtClean="0"/>
              <a:t>Грейвсдауна</a:t>
            </a:r>
            <a:r>
              <a:rPr lang="ru-RU" sz="1000" dirty="0" smtClean="0"/>
              <a:t> погибла в автокатастрофе, полиция списала это на несчастный случай. Но не все друзья </a:t>
            </a:r>
            <a:r>
              <a:rPr lang="ru-RU" sz="1000" dirty="0" err="1" smtClean="0"/>
              <a:t>Фрэнсис</a:t>
            </a:r>
            <a:r>
              <a:rPr lang="ru-RU" sz="1000" dirty="0" smtClean="0"/>
              <a:t> в это верят, и она оказывается втянута в расследование мрачных тайн </a:t>
            </a:r>
            <a:r>
              <a:rPr lang="ru-RU" sz="1000" dirty="0" err="1" smtClean="0"/>
              <a:t>Грейвсдаун</a:t>
            </a:r>
            <a:r>
              <a:rPr lang="ru-RU" sz="1000" dirty="0" smtClean="0"/>
              <a:t>-холла.  Наши дни. Энни Адамс наслаждается жизнью в поместье своей двоюродной бабушки </a:t>
            </a:r>
            <a:r>
              <a:rPr lang="ru-RU" sz="1000" dirty="0" err="1" smtClean="0"/>
              <a:t>Фрэнсис</a:t>
            </a:r>
            <a:r>
              <a:rPr lang="ru-RU" sz="1000" dirty="0" smtClean="0"/>
              <a:t>, пока однажды не сталкивается с </a:t>
            </a:r>
            <a:r>
              <a:rPr lang="ru-RU" sz="1000" dirty="0" err="1" smtClean="0"/>
              <a:t>Пеони</a:t>
            </a:r>
            <a:r>
              <a:rPr lang="ru-RU" sz="1000" dirty="0" smtClean="0"/>
              <a:t> </a:t>
            </a:r>
            <a:r>
              <a:rPr lang="ru-RU" sz="1000" dirty="0" err="1" smtClean="0"/>
              <a:t>Лейн</a:t>
            </a:r>
            <a:r>
              <a:rPr lang="ru-RU" sz="1000" dirty="0" smtClean="0"/>
              <a:t>. Гадалка велит ей расследовать смерть семейства </a:t>
            </a:r>
            <a:r>
              <a:rPr lang="ru-RU" sz="1000" dirty="0" err="1" smtClean="0"/>
              <a:t>Грейвсдаунов</a:t>
            </a:r>
            <a:r>
              <a:rPr lang="ru-RU" sz="1000" dirty="0" smtClean="0"/>
              <a:t>. И всего через несколько часов Энни находит труп </a:t>
            </a:r>
            <a:r>
              <a:rPr lang="ru-RU" sz="1000" dirty="0" err="1" smtClean="0"/>
              <a:t>Пеони</a:t>
            </a:r>
            <a:r>
              <a:rPr lang="ru-RU" sz="1000" dirty="0" smtClean="0"/>
              <a:t> в собственной оранжерее. Но это невозможно! Дом был заперт, а нож, торчащий из спины женщины, Энни сама держала в руках буквально пять минут назад.  В </a:t>
            </a:r>
            <a:r>
              <a:rPr lang="ru-RU" sz="1000" dirty="0" err="1" smtClean="0"/>
              <a:t>Касл-Нолл</a:t>
            </a:r>
            <a:r>
              <a:rPr lang="ru-RU" sz="1000" dirty="0" smtClean="0"/>
              <a:t> начинается новая детективная игра, и знаменитый архив с компроматом </a:t>
            </a:r>
            <a:r>
              <a:rPr lang="ru-RU" sz="1000" dirty="0" err="1" smtClean="0"/>
              <a:t>Фрэнсис</a:t>
            </a:r>
            <a:r>
              <a:rPr lang="ru-RU" sz="1000" dirty="0" smtClean="0"/>
              <a:t> вскоре преподнесет много неожиданных сюрпризов. </a:t>
            </a:r>
            <a:endParaRPr lang="ru-RU" sz="1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Woorieverse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978-5-04-229399-3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1 021.00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355282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«Смысл. Том 3»</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3" name="TextBox 12"/>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заключительной части Смысла друзья встречаются после летних каникул и в их жизнях начинается новая глава. На этот раз Эрни Марино предстоит пережить предательство близкого человека, столкнуться с призраками прошлого и наконец найти ответы на гложущие душу вопросы какова цель пропащих  тех, кто не нашел ... </a:t>
            </a:r>
            <a:r>
              <a:rPr sz="1000" b="0" i="1" u="none" strike="noStrike">
                <a:solidFill>
                  <a:srgbClr val="E13716"/>
                </a:solidFill>
                <a:latin typeface="Calibri"/>
                <a:hlinkClick r:id="rId4" tooltip="Посмотреть в Витрине"/>
              </a:rPr>
              <a:t>подробнее</a:t>
            </a:r>
          </a:p>
        </p:txBody>
      </p:sp>
      <p:sp>
        <p:nvSpPr>
          <p:cNvPr id="15" name="Прямоугольник 14"/>
          <p:cNvSpPr/>
          <p:nvPr/>
        </p:nvSpPr>
        <p:spPr>
          <a:xfrm>
            <a:off x="3238500" y="2994660"/>
            <a:ext cx="5827123" cy="707886"/>
          </a:xfrm>
          <a:prstGeom prst="rect">
            <a:avLst/>
          </a:prstGeom>
        </p:spPr>
        <p:txBody>
          <a:bodyPr wrap="square">
            <a:spAutoFit/>
          </a:bodyPr>
          <a:lstStyle/>
          <a:p>
            <a:r>
              <a:rPr lang="ru-RU" sz="1000" dirty="0" smtClean="0"/>
              <a:t>В заключительной части «Смысла» друзья встречаются после летних каникул и в их жизнях начинается новая глава. На этот раз Эрни Марино предстоит пережить предательство близкого человека, столкнуться с призраками прошлого и наконец найти ответы на гложущие душу вопросы: какова цель пропащих - тех, кто не нашел в себе сил жить дальше? И кому можно по-настоящему доверять?</a:t>
            </a:r>
            <a:endParaRPr lang="ru-RU" sz="1000" dirty="0"/>
          </a:p>
        </p:txBody>
      </p:sp>
      <p:sp>
        <p:nvSpPr>
          <p:cNvPr id="16" name="TextBox 15"/>
          <p:cNvSpPr txBox="1"/>
          <p:nvPr/>
        </p:nvSpPr>
        <p:spPr>
          <a:xfrm>
            <a:off x="3238500" y="4064726"/>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17" name="TextBox 16"/>
          <p:cNvSpPr txBox="1"/>
          <p:nvPr/>
        </p:nvSpPr>
        <p:spPr>
          <a:xfrm>
            <a:off x="3238500" y="4445726"/>
            <a:ext cx="5839883" cy="52322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hlinkClick r:id="rId6" tooltip="Скачать или посмотреть"/>
              </a:rPr>
              <a:t>ITD000000001429807.pdf </a:t>
            </a:r>
            <a:r>
              <a:t/>
            </a:r>
            <a:b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Young Adult. Азиатские миры Люциды Аквилы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978-5-04-233104-6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«Система для друзей. Том 2»</a:t>
            </a:r>
          </a:p>
        </p:txBody>
      </p:sp>
      <p:sp>
        <p:nvSpPr>
          <p:cNvPr id="11" name="TextBox 10"/>
          <p:cNvSpPr txBox="1"/>
          <p:nvPr/>
        </p:nvSpPr>
        <p:spPr>
          <a:xfrm>
            <a:off x="3238500" y="2281178"/>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Очнувшись после года медитации на Ледяном пике, едва живой Ю Циян осознает, что его считают предателем, ведь он спас самого Яньлована  Бога Смерти, замышляющего убийство верховного божества. Повинуясь таинственной Системе, Циян вынужден подружиться с величайшим владыкой мертвых, чтобы не допустить чужой г...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2566928"/>
            <a:ext cx="5905500" cy="2862322"/>
          </a:xfrm>
          <a:prstGeom prst="rect">
            <a:avLst/>
          </a:prstGeom>
        </p:spPr>
        <p:txBody>
          <a:bodyPr wrap="square">
            <a:spAutoFit/>
          </a:bodyPr>
          <a:lstStyle/>
          <a:p>
            <a:r>
              <a:rPr lang="ru-RU" sz="1000" dirty="0" smtClean="0"/>
              <a:t>"Долгожданный финал дилогии «Система для друзей»! Потрясающее азиатское </a:t>
            </a:r>
            <a:r>
              <a:rPr lang="ru-RU" sz="1000" dirty="0" err="1" smtClean="0"/>
              <a:t>фэнтези</a:t>
            </a:r>
            <a:r>
              <a:rPr lang="ru-RU" sz="1000" dirty="0" smtClean="0"/>
              <a:t> про </a:t>
            </a:r>
            <a:r>
              <a:rPr lang="ru-RU" sz="1000" dirty="0" err="1" smtClean="0"/>
              <a:t>попаданцев</a:t>
            </a:r>
            <a:r>
              <a:rPr lang="ru-RU" sz="1000" dirty="0" smtClean="0"/>
              <a:t> </a:t>
            </a:r>
            <a:r>
              <a:rPr lang="ru-RU" sz="1000" dirty="0" err="1" smtClean="0"/>
              <a:t>Люциды</a:t>
            </a:r>
            <a:r>
              <a:rPr lang="ru-RU" sz="1000" dirty="0" smtClean="0"/>
              <a:t> </a:t>
            </a:r>
            <a:r>
              <a:rPr lang="ru-RU" sz="1000" dirty="0" err="1" smtClean="0"/>
              <a:t>Аквилы</a:t>
            </a:r>
            <a:r>
              <a:rPr lang="ru-RU" sz="1000" dirty="0" smtClean="0"/>
              <a:t>, чей цикл «Янтарь рассеивает тьму» покорил российский книжный </a:t>
            </a:r>
            <a:r>
              <a:rPr lang="ru-RU" sz="1000" dirty="0" err="1" smtClean="0"/>
              <a:t>фандом</a:t>
            </a:r>
            <a:r>
              <a:rPr lang="ru-RU" sz="1000" dirty="0" smtClean="0"/>
              <a:t>! «Система для друзей» — авторское прочтение мифов о </a:t>
            </a:r>
            <a:r>
              <a:rPr lang="ru-RU" sz="1000" dirty="0" err="1" smtClean="0"/>
              <a:t>Гуань-ди</a:t>
            </a:r>
            <a:r>
              <a:rPr lang="ru-RU" sz="1000" dirty="0" smtClean="0"/>
              <a:t>, китайском Боге Войны, и </a:t>
            </a:r>
            <a:r>
              <a:rPr lang="ru-RU" sz="1000" dirty="0" err="1" smtClean="0"/>
              <a:t>Яньло-ване</a:t>
            </a:r>
            <a:r>
              <a:rPr lang="ru-RU" sz="1000" dirty="0" smtClean="0"/>
              <a:t>, владыке </a:t>
            </a:r>
            <a:r>
              <a:rPr lang="ru-RU" sz="1000" dirty="0" err="1" smtClean="0"/>
              <a:t>Диюя</a:t>
            </a:r>
            <a:r>
              <a:rPr lang="ru-RU" sz="1000" dirty="0" smtClean="0"/>
              <a:t>. Школа Нефритовой печати; монстры и демоны; боевые сражения; демонические секты.  Здесь вас ждут: - </a:t>
            </a:r>
            <a:r>
              <a:rPr lang="ru-RU" sz="1000" dirty="0" err="1" smtClean="0"/>
              <a:t>попаданцы</a:t>
            </a:r>
            <a:r>
              <a:rPr lang="ru-RU" sz="1000" dirty="0" smtClean="0"/>
              <a:t> в новеллу; - боги, демоны и заклинатели; - </a:t>
            </a:r>
            <a:r>
              <a:rPr lang="ru-RU" sz="1000" dirty="0" err="1" smtClean="0"/>
              <a:t>hate</a:t>
            </a:r>
            <a:r>
              <a:rPr lang="ru-RU" sz="1000" dirty="0" smtClean="0"/>
              <a:t> </a:t>
            </a:r>
            <a:r>
              <a:rPr lang="ru-RU" sz="1000" dirty="0" err="1" smtClean="0"/>
              <a:t>to</a:t>
            </a:r>
            <a:r>
              <a:rPr lang="ru-RU" sz="1000" dirty="0" smtClean="0"/>
              <a:t> </a:t>
            </a:r>
            <a:r>
              <a:rPr lang="ru-RU" sz="1000" dirty="0" err="1" smtClean="0"/>
              <a:t>best</a:t>
            </a:r>
            <a:r>
              <a:rPr lang="ru-RU" sz="1000" dirty="0" smtClean="0"/>
              <a:t> </a:t>
            </a:r>
            <a:r>
              <a:rPr lang="ru-RU" sz="1000" dirty="0" err="1" smtClean="0"/>
              <a:t>friends</a:t>
            </a:r>
            <a:r>
              <a:rPr lang="ru-RU" sz="1000" dirty="0" smtClean="0"/>
              <a:t>; - юмор и история любви; - система!  </a:t>
            </a:r>
            <a:r>
              <a:rPr lang="ru-RU" sz="1000" dirty="0" err="1" smtClean="0"/>
              <a:t>Люцида</a:t>
            </a:r>
            <a:r>
              <a:rPr lang="ru-RU" sz="1000" dirty="0" smtClean="0"/>
              <a:t> </a:t>
            </a:r>
            <a:r>
              <a:rPr lang="ru-RU" sz="1000" dirty="0" err="1" smtClean="0"/>
              <a:t>Аквила</a:t>
            </a:r>
            <a:r>
              <a:rPr lang="ru-RU" sz="1000" dirty="0" smtClean="0"/>
              <a:t> стала настоящим феноменом, победив в номинации «</a:t>
            </a:r>
            <a:r>
              <a:rPr lang="ru-RU" sz="1000" dirty="0" err="1" smtClean="0"/>
              <a:t>Эксмо</a:t>
            </a:r>
            <a:r>
              <a:rPr lang="ru-RU" sz="1000" dirty="0" smtClean="0"/>
              <a:t>. Дебют» в 2023 году!  Издание с потрясающим оформлением: - суперобложка с фольгой и клапанами; - софт-</a:t>
            </a:r>
            <a:r>
              <a:rPr lang="ru-RU" sz="1000" dirty="0" err="1" smtClean="0"/>
              <a:t>тач</a:t>
            </a:r>
            <a:r>
              <a:rPr lang="ru-RU" sz="1000" dirty="0" smtClean="0"/>
              <a:t> обложка с фольгой и лаком; - невероятные внутренние иллюстрации; - карта Школы Нефритовой печати на форзацах; - цветные вклейки с героями и каллиграфией от мастера из школы китайской каллиграфии.  Очнувшись после года медитации на Ледяном пике, едва живой Ю </a:t>
            </a:r>
            <a:r>
              <a:rPr lang="ru-RU" sz="1000" dirty="0" err="1" smtClean="0"/>
              <a:t>Циян</a:t>
            </a:r>
            <a:r>
              <a:rPr lang="ru-RU" sz="1000" dirty="0" smtClean="0"/>
              <a:t> осознает, что его считают предателем, ведь он спас самого </a:t>
            </a:r>
            <a:r>
              <a:rPr lang="ru-RU" sz="1000" dirty="0" err="1" smtClean="0"/>
              <a:t>Яньло-вана</a:t>
            </a:r>
            <a:r>
              <a:rPr lang="ru-RU" sz="1000" dirty="0" smtClean="0"/>
              <a:t> — Бога Смерти, замышляющего убийство верховного божества. Повинуясь таинственной Системе, </a:t>
            </a:r>
            <a:r>
              <a:rPr lang="ru-RU" sz="1000" dirty="0" err="1" smtClean="0"/>
              <a:t>Циян</a:t>
            </a:r>
            <a:r>
              <a:rPr lang="ru-RU" sz="1000" dirty="0" smtClean="0"/>
              <a:t> вынужден подружиться с величайшим владыкой мертвых, чтобы не допустить чужой гибели и падение мира. Их союз пробуждает древнюю магию: </a:t>
            </a:r>
            <a:r>
              <a:rPr lang="ru-RU" sz="1000" dirty="0" err="1" smtClean="0"/>
              <a:t>Циян</a:t>
            </a:r>
            <a:r>
              <a:rPr lang="ru-RU" sz="1000" dirty="0" smtClean="0"/>
              <a:t> обнаруживает, что является ключом к Нефритовой печати — артефакту, что так нужен </a:t>
            </a:r>
            <a:r>
              <a:rPr lang="ru-RU" sz="1000" dirty="0" err="1" smtClean="0"/>
              <a:t>Яньло-вану</a:t>
            </a:r>
            <a:r>
              <a:rPr lang="ru-RU" sz="1000" dirty="0" smtClean="0"/>
              <a:t>. В поисках недостающих фрагментов печати им предстоит пройти через испытания, которые заставят каждого заглянуть в бездну собственной души. Оклеветанный герой и неистовый злодей — вместе, плечом к плечу, они отправляются в опасное путешествие навстречу самым темным тайнам, которые скрывали даже от самих себя."</a:t>
            </a:r>
            <a:endParaRPr lang="ru-RU" sz="1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Young Adult. В плену чувств. Сенсационные романы Эмилии Грин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978-5-04-175623-9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404812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«Шипы первой любви. Отличница (#2)»</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Новинка популярного автора сентиментальной прозы  Эмилии Грин. Ее книги выпущены тиражом свыше 200 тысяч экземпляров. Отличница  заключительная часть дилогии Шипы первой любви, которая расскажет историю Розы и Максима. Роман моментально обрел популярность на портале Литнет, набрав более 1,6 миллиона прочтений, и вошел в топ Студенческих романов. Внутри атмосферная верстка и только в первом тираже в подарок открытка Автор активно ведет социальные сети, в е</a:t>
            </a:r>
          </a:p>
        </p:txBody>
      </p:sp>
      <p:sp>
        <p:nvSpPr>
          <p:cNvPr id="12" name="TextBox 11"/>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Новинка популярного автора сентиментальной прозы  Эмилии Грин. Ее книги выпущены тиражом свыше 200 тысяч экземпляров. Отличница  заключительная часть дилогии Шипы первой любви, которая расскажет историю Розы и Максима. Роман моментально обрел популярность на портале Литнет, набрав более 1,6 миллиона прочтений, и вошел в топ Студенческих романов. Внутри атмосферная верстка, и только в первом тираже в подарок открытка
Когдато Максим Леднев был трудным по</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Когдато Максим Леднев был трудным подростком на грани отчисления, и, чтобы он не вылетел из школы, мне приходилось помогать ему с учебой. Казалось, наша любовь способна преодолеть все преграды, но, увы, я жестоко заблуждалась, и доверие, которое выстраивалось месяцами, испарилось за считанные секунды 
По ... </a:t>
            </a:r>
            <a:r>
              <a:rPr sz="1000" b="0" i="1" u="none" strike="noStrike">
                <a:solidFill>
                  <a:srgbClr val="E13716"/>
                </a:solidFill>
                <a:latin typeface="Calibri"/>
                <a:hlinkClick r:id="rId4" tooltip="Посмотреть в Витрине"/>
              </a:rPr>
              <a:t>подробнее</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Young Adult. Инстахит. Романтика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978-5-04-226221-0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13385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«Я бы тебя не загадала»</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От ненависти до любви, тронешь ее и тебе конец, горячая драма, серая мораль, он знает ее секрет стекло. Шикарный слог автора, яркие персонажи, безупречное художественное оформление влюбят в себя каждого. Я бы тебя не загадала  чувственная история о том, что любовь можно найти даже в хаосе. Настоящий дарк роман. </a:t>
            </a:r>
          </a:p>
        </p:txBody>
      </p:sp>
      <p:sp>
        <p:nvSpPr>
          <p:cNvPr id="13" name="TextBox 12"/>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Алекс Хилл  потрясающий автор молодежной прозы, чей тираж перевалил уже за отметку 400 тысяч проданных экземпляров.
От ненависти до любви, тронешь ее и тебе конец, горячая драма, серая мораль, он знает ее секрет стекло. Шикарный слог автора, яркие персонажи, безупречное художественное оформление влюбят в себя каждого. Я бы тебя не загадала  чувственная история о том, что любовь можно найти даже в хаосе. Настоящий дарк роман. </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Если больше не можешь быть собой, то рано или поздно превратишься в ничто. 
Аня Никитина сменила образ яркой девчонки на серую тень, уехала из родного города, поступила в университет и спряталась за книгами и молчанием. И все бы ничего, но кошмары из прошлого сумели ее отыскать. В друзья набивается странн...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Ракета"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Lux. Серебряная Элита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978-5-04-226289-0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80047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«Серебряная Элита»</a:t>
            </a:r>
          </a:p>
        </p:txBody>
      </p:sp>
      <p:sp>
        <p:nvSpPr>
          <p:cNvPr id="11" name="TextBox 10"/>
          <p:cNvSpPr txBox="1"/>
          <p:nvPr/>
        </p:nvSpPr>
        <p:spPr>
          <a:xfrm>
            <a:off x="3238499" y="2178366"/>
            <a:ext cx="5905500" cy="285750"/>
          </a:xfrm>
          <a:prstGeom prst="rect">
            <a:avLst/>
          </a:prstGeom>
          <a:solidFill>
            <a:srgbClr val="CA0041"/>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499" y="5834062"/>
            <a:ext cx="5905500" cy="285750"/>
          </a:xfrm>
          <a:prstGeom prst="rect">
            <a:avLst/>
          </a:prstGeom>
          <a:solidFill>
            <a:srgbClr val="CA0041"/>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499" y="6167437"/>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НЕЗАКОННОЕ ПОТРЕБЛЕНИЕ НАРКОТИЧЕСКИХ СРЕДСТВ, ПСИХОТРОПНЫХ ВЕЩЕСТВ, ИХ АНАЛОГОВ ПРИЧИНЯЕТ ... </a:t>
            </a:r>
            <a:r>
              <a:rPr sz="1000" b="0" i="1" u="none" strike="noStrike">
                <a:solidFill>
                  <a:srgbClr val="CA0041"/>
                </a:solidFill>
                <a:latin typeface="Calibri"/>
                <a:hlinkClick r:id="rId5" tooltip="Посмотреть в Витрине"/>
              </a:rPr>
              <a:t>подробнее</a:t>
            </a:r>
          </a:p>
        </p:txBody>
      </p:sp>
      <p:sp>
        <p:nvSpPr>
          <p:cNvPr id="16" name="Прямоугольник 15"/>
          <p:cNvSpPr/>
          <p:nvPr/>
        </p:nvSpPr>
        <p:spPr>
          <a:xfrm>
            <a:off x="3238501" y="2511879"/>
            <a:ext cx="5905499" cy="3323987"/>
          </a:xfrm>
          <a:prstGeom prst="rect">
            <a:avLst/>
          </a:prstGeom>
        </p:spPr>
        <p:txBody>
          <a:bodyPr wrap="square">
            <a:spAutoFit/>
          </a:bodyPr>
          <a:lstStyle/>
          <a:p>
            <a:r>
              <a:rPr lang="ru-RU" sz="1000" dirty="0" smtClean="0"/>
              <a:t>"Здесь жестокость «Голодных игр» встречается с романтикой «Четвертого крыла» и психологией «Дивергента». Международный бестселлер и абсолютный хит </a:t>
            </a:r>
            <a:r>
              <a:rPr lang="ru-RU" sz="1000" dirty="0" err="1" smtClean="0"/>
              <a:t>TikTok</a:t>
            </a:r>
            <a:r>
              <a:rPr lang="ru-RU" sz="1000" dirty="0" smtClean="0"/>
              <a:t>. Книга, которая отвечает на вопрос, каким должно быть идеальное </a:t>
            </a:r>
            <a:r>
              <a:rPr lang="ru-RU" sz="1000" dirty="0" err="1" smtClean="0"/>
              <a:t>ромэнтези.Сверкающая</a:t>
            </a:r>
            <a:r>
              <a:rPr lang="ru-RU" sz="1000" dirty="0" smtClean="0"/>
              <a:t> фольга на суперобложке, цветной обрез и карта вселенной «Серебряной Элиты». Любовь на грани миров. Магия и реальность, тьма и свет, долг и желание. Здесь чувства живут вне правил, а выбор совершается наперекор судьбе. И это – только начало. «Серебряная Элита» – первая часть цикла. В мире, где за </a:t>
            </a:r>
            <a:r>
              <a:rPr lang="ru-RU" sz="1000" dirty="0" err="1" smtClean="0"/>
              <a:t>сверхспособности</a:t>
            </a:r>
            <a:r>
              <a:rPr lang="ru-RU" sz="1000" dirty="0" smtClean="0"/>
              <a:t> казнят, а за предательство убивают, любовь – самое опасное оружие. И правила выживания просты: скрывай свой дар, не доверяй никому, не влюбляйся в того, кто должен тебя убить… даже если он чертовски красив. СКРЫВАЙ СВОЙ </a:t>
            </a:r>
            <a:r>
              <a:rPr lang="ru-RU" sz="1000" dirty="0" err="1" smtClean="0"/>
              <a:t>ДАРНа</a:t>
            </a:r>
            <a:r>
              <a:rPr lang="ru-RU" sz="1000" dirty="0" smtClean="0"/>
              <a:t> Континенте существует железный закон: Примы – обычные люди с иммунитетом – правят миром. Моды – носители </a:t>
            </a:r>
            <a:r>
              <a:rPr lang="ru-RU" sz="1000" dirty="0" err="1" smtClean="0"/>
              <a:t>сверхспособностей</a:t>
            </a:r>
            <a:r>
              <a:rPr lang="ru-RU" sz="1000" dirty="0" smtClean="0"/>
              <a:t> – обречены на смерть. </a:t>
            </a:r>
            <a:r>
              <a:rPr lang="ru-RU" sz="1000" dirty="0" err="1" smtClean="0"/>
              <a:t>Рен</a:t>
            </a:r>
            <a:r>
              <a:rPr lang="ru-RU" sz="1000" dirty="0" smtClean="0"/>
              <a:t> </a:t>
            </a:r>
            <a:r>
              <a:rPr lang="ru-RU" sz="1000" dirty="0" err="1" smtClean="0"/>
              <a:t>Дарлингтон</a:t>
            </a:r>
            <a:r>
              <a:rPr lang="ru-RU" sz="1000" dirty="0" smtClean="0"/>
              <a:t> – тень среди теней, гениальная Модифицированная – всю жизнь провела в бегах. Одна ошибка, и она попадает туда, где выжить почти невозможно: в Серебряную Элиту.  НЕ ДОВЕРЯЙ </a:t>
            </a:r>
            <a:r>
              <a:rPr lang="ru-RU" sz="1000" dirty="0" err="1" smtClean="0"/>
              <a:t>НИКОМУЭто</a:t>
            </a:r>
            <a:r>
              <a:rPr lang="ru-RU" sz="1000" dirty="0" smtClean="0"/>
              <a:t> военная академия, где учат технике допроса, рукопашному бою, владению оружием и работе под прикрытием. Учат охотиться на таких, как она. И чтобы выжить, </a:t>
            </a:r>
            <a:r>
              <a:rPr lang="ru-RU" sz="1000" dirty="0" err="1" smtClean="0"/>
              <a:t>Рен</a:t>
            </a:r>
            <a:r>
              <a:rPr lang="ru-RU" sz="1000" dirty="0" smtClean="0"/>
              <a:t> придется стать лучшей ученицей. Тренироваться и воевать бок о бок с людьми, которых она должна уничтожить… НЕ ВЛЮБЛЯЙСЯ В ТОГО, КТО ДОЛЖЕН ТЕБЯ </a:t>
            </a:r>
            <a:r>
              <a:rPr lang="ru-RU" sz="1000" dirty="0" err="1" smtClean="0"/>
              <a:t>УБИТЬНо</a:t>
            </a:r>
            <a:r>
              <a:rPr lang="ru-RU" sz="1000" dirty="0" smtClean="0"/>
              <a:t> есть проблема. Ее новый командир Кросс </a:t>
            </a:r>
            <a:r>
              <a:rPr lang="ru-RU" sz="1000" dirty="0" err="1" smtClean="0"/>
              <a:t>Редден</a:t>
            </a:r>
            <a:r>
              <a:rPr lang="ru-RU" sz="1000" dirty="0" smtClean="0"/>
              <a:t>. Безжалостный. Гениальный. Опасно красивый. Он видит людей насквозь, а </a:t>
            </a:r>
            <a:r>
              <a:rPr lang="ru-RU" sz="1000" dirty="0" err="1" smtClean="0"/>
              <a:t>Рен</a:t>
            </a:r>
            <a:r>
              <a:rPr lang="ru-RU" sz="1000" dirty="0" smtClean="0"/>
              <a:t> прячет слишком много смертельных секретов. Напряжение между ними растет – электрическое, неправильное, запретное. Вскоре </a:t>
            </a:r>
            <a:r>
              <a:rPr lang="ru-RU" sz="1000" dirty="0" err="1" smtClean="0"/>
              <a:t>Рен</a:t>
            </a:r>
            <a:r>
              <a:rPr lang="ru-RU" sz="1000" dirty="0" smtClean="0"/>
              <a:t> понимает: спасение всего Континента зависит от того, сумеет ли она укротить свои способности, страхи и чувства к человеку, которого любит, но который должен ее убить. «Если вы скучали по достойным антиутопиям и любите истории с перчинкой – самое время браться за «Серебряную Элиту». </a:t>
            </a:r>
            <a:r>
              <a:rPr lang="ru-RU" sz="1000" dirty="0" err="1" smtClean="0"/>
              <a:t>Post</a:t>
            </a:r>
            <a:r>
              <a:rPr lang="ru-RU" sz="1000" dirty="0" smtClean="0"/>
              <a:t>"</a:t>
            </a:r>
            <a:endParaRPr lang="ru-RU" sz="1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Young Adult. Инстахит. Романтика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978-5-04-230136-0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21.02.2026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6717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«Что скрывает Диана»</a:t>
            </a:r>
          </a:p>
        </p:txBody>
      </p:sp>
      <p:sp>
        <p:nvSpPr>
          <p:cNvPr id="11" name="TextBox 10"/>
          <p:cNvSpPr txBox="1"/>
          <p:nvPr/>
        </p:nvSpPr>
        <p:spPr>
          <a:xfrm>
            <a:off x="3238500" y="2435066"/>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Девятнадцатилетняя Настя привыкла жить в тени своей матери, знаменитой актрисы Дианы Новак. Чтобы впечатлить Леона Артемьева, первого красавца универа, она организует одногруппникам визит на премьеру нового сериала.
Однако долгожданный вечер оборачивается катастрофой. Агент Дианы нагнетает тревогу, предуп...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143250" y="2720816"/>
            <a:ext cx="6000750" cy="2708434"/>
          </a:xfrm>
          <a:prstGeom prst="rect">
            <a:avLst/>
          </a:prstGeom>
        </p:spPr>
        <p:txBody>
          <a:bodyPr wrap="square">
            <a:spAutoFit/>
          </a:bodyPr>
          <a:lstStyle/>
          <a:p>
            <a:r>
              <a:rPr lang="ru-RU" sz="1000" dirty="0" smtClean="0"/>
              <a:t>"ВЕСЕННЯЯ НОВИНКА ОТ АСИ ЛАВРИНОВИЧ, САМОГО ПОПУЛЯРНОГО СОВРЕМЕННОГО ЯНГ-ЭДАЛТ АВТОРА!   Суммарный тираж ее книг уже более 1,6 МИЛЛИОНОВ проданных экземпляров!    Он был ее врагом с детства. А теперь — единственная надежда узнать правду.     Девятнадцатилетняя Настя привыкла жить в тени своей матери, знаменитой актрисы Дианы </a:t>
            </a:r>
            <a:r>
              <a:rPr lang="ru-RU" sz="1000" dirty="0" err="1" smtClean="0"/>
              <a:t>Новак</a:t>
            </a:r>
            <a:r>
              <a:rPr lang="ru-RU" sz="1000" dirty="0" smtClean="0"/>
              <a:t>. Чтобы впечатлить Леона Артемьева, первого красавца </a:t>
            </a:r>
            <a:r>
              <a:rPr lang="ru-RU" sz="1000" dirty="0" err="1" smtClean="0"/>
              <a:t>универа</a:t>
            </a:r>
            <a:r>
              <a:rPr lang="ru-RU" sz="1000" dirty="0" smtClean="0"/>
              <a:t>, она организует </a:t>
            </a:r>
            <a:r>
              <a:rPr lang="ru-RU" sz="1000" dirty="0" err="1" smtClean="0"/>
              <a:t>одногруппникам</a:t>
            </a:r>
            <a:r>
              <a:rPr lang="ru-RU" sz="1000" dirty="0" smtClean="0"/>
              <a:t> визит на премьеру нового сериала. Однако долгожданный вечер оборачивается катастрофой. Агент Дианы нагнетает тревогу, предупреждая, что актриса в последнее время ведет себя странно и чего-то боится. Леон тем временем флиртует с юной звездой Катей </a:t>
            </a:r>
            <a:r>
              <a:rPr lang="ru-RU" sz="1000" dirty="0" err="1" smtClean="0"/>
              <a:t>Благовой</a:t>
            </a:r>
            <a:r>
              <a:rPr lang="ru-RU" sz="1000" dirty="0" smtClean="0"/>
              <a:t>, а Настя, опозорившись, сбегает с мероприятия.  Но это только начало бед. Совершенно случайно девушка находит зловещее послание, адресованное маме. Теперь Насте предстоит разгадать опасную тайну Дианы, и единственным, кто может помочь, окажется вредный сосед Тарас Соколов — тот самый, которого она на дух не переносит.   ★★★★★ «Захватывающая история, в которой напряжение нарастает с каждой главой, вызывая бурю эмоций». — Книжный </a:t>
            </a:r>
            <a:r>
              <a:rPr lang="ru-RU" sz="1000" dirty="0" err="1" smtClean="0"/>
              <a:t>блогер</a:t>
            </a:r>
            <a:r>
              <a:rPr lang="ru-RU" sz="1000" dirty="0" smtClean="0"/>
              <a:t> Маша </a:t>
            </a:r>
            <a:r>
              <a:rPr lang="ru-RU" sz="1000" dirty="0" err="1" smtClean="0"/>
              <a:t>Сластина</a:t>
            </a:r>
            <a:r>
              <a:rPr lang="ru-RU" sz="1000" dirty="0" smtClean="0"/>
              <a:t>  Об авторе  Ася </a:t>
            </a:r>
            <a:r>
              <a:rPr lang="ru-RU" sz="1000" dirty="0" err="1" smtClean="0"/>
              <a:t>Лавринович</a:t>
            </a:r>
            <a:r>
              <a:rPr lang="ru-RU" sz="1000" dirty="0" smtClean="0"/>
              <a:t> — один из самых популярных авторов российского </a:t>
            </a:r>
            <a:r>
              <a:rPr lang="ru-RU" sz="1000" dirty="0" err="1" smtClean="0"/>
              <a:t>янг-эдалта</a:t>
            </a:r>
            <a:r>
              <a:rPr lang="ru-RU" sz="1000" dirty="0" smtClean="0"/>
              <a:t> в жанре современной сентиментальной прозы. Суммарный тираж ее проданных книг составляет более 1,6 млн экземпляров. Победитель премии «Выбор читателей 2023» на </a:t>
            </a:r>
            <a:r>
              <a:rPr lang="ru-RU" sz="1000" dirty="0" err="1" smtClean="0"/>
              <a:t>Livelib</a:t>
            </a:r>
            <a:r>
              <a:rPr lang="ru-RU" sz="1000" dirty="0" smtClean="0"/>
              <a:t> в номинации «</a:t>
            </a:r>
            <a:r>
              <a:rPr lang="ru-RU" sz="1000" dirty="0" err="1" smtClean="0"/>
              <a:t>Young</a:t>
            </a:r>
            <a:r>
              <a:rPr lang="ru-RU" sz="1000" dirty="0" smtClean="0"/>
              <a:t> </a:t>
            </a:r>
            <a:r>
              <a:rPr lang="ru-RU" sz="1000" dirty="0" err="1" smtClean="0"/>
              <a:t>Adult</a:t>
            </a:r>
            <a:r>
              <a:rPr lang="ru-RU" sz="1000" dirty="0" smtClean="0"/>
              <a:t>. Лучшая книга о подростках и для подростков». На две книги Аси — «Загадай любовь» и «Нелюбовь сероглазого короля» — куплены права на экранизацию от ОККО."</a:t>
            </a:r>
            <a:endParaRPr lang="ru-RU" sz="1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Young Adult. Книжный бунт. Фантастика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978-5-04-234569-2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406717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«Соль и Грезы»</a:t>
            </a:r>
          </a:p>
        </p:txBody>
      </p:sp>
      <p:sp>
        <p:nvSpPr>
          <p:cNvPr id="10" name="TextBox 9"/>
          <p:cNvSpPr txBox="1"/>
          <p:nvPr/>
        </p:nvSpPr>
        <p:spPr>
          <a:xfrm>
            <a:off x="3238500" y="2226469"/>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559844"/>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Это востребованное романтическое фэнтези в сегменте YANA  жанре с устойчивым и активным спросом. У серии сильная фанбаза, харизматичные персонажи и серийность, которая стимулирует повторные покупки и возвращаемость читателей. Это эмоциональная, обсуждаемая история с мифологией и слоуберном, которая хорошо работает как в офлайнвыкладке, так и в соцсетях, формируя стабильные продажи. </a:t>
            </a:r>
          </a:p>
        </p:txBody>
      </p:sp>
      <p:sp>
        <p:nvSpPr>
          <p:cNvPr id="12" name="TextBox 11"/>
          <p:cNvSpPr txBox="1"/>
          <p:nvPr/>
        </p:nvSpPr>
        <p:spPr>
          <a:xfrm>
            <a:off x="3238500" y="3440906"/>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774281"/>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Цикл Мир Дэвлата привлекает сочетанием эмоционального романтического фэнтези и масштабного конфликта, где судьба мира переплетается с личными драмами героев. Здесь есть харизматичные неоднозначные персонажи, слоубернлиния и глубоко проработанная мифология с древними богами и орденами. Это история о выборе, памяти и принятии своей роли  с высокими ставками и сильным эмоциональным погружением.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обители Северного ордена собираются те, кому предстоит последний путь к Расколу. Среди них  старые друзья и неожиданные союзники. Но чтобы закрыть портал, Саре необходимо окончательно вернуть воспоминания. И чем ближе она к роковому дню гибели Северного ордена, тем тяжелее ей становится.
Времени же оста... </a:t>
            </a:r>
            <a:r>
              <a:rPr sz="1000" b="0" i="1" u="none" strike="noStrike">
                <a:solidFill>
                  <a:srgbClr val="E13716"/>
                </a:solidFill>
                <a:latin typeface="Calibri"/>
                <a:hlinkClick r:id="rId4" tooltip="Посмотреть в Витрине"/>
              </a:rPr>
              <a:t>подробнее</a:t>
            </a:r>
          </a:p>
        </p:txBody>
      </p:sp>
      <p:sp>
        <p:nvSpPr>
          <p:cNvPr id="17" name="TextBox 16"/>
          <p:cNvSpPr txBox="1"/>
          <p:nvPr/>
        </p:nvSpPr>
        <p:spPr>
          <a:xfrm>
            <a:off x="3238500" y="4679156"/>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8" name="TextBox 17"/>
          <p:cNvSpPr txBox="1"/>
          <p:nvPr/>
        </p:nvSpPr>
        <p:spPr>
          <a:xfrm>
            <a:off x="3333750" y="5060156"/>
            <a:ext cx="5839883"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Продвижение</a:t>
            </a:r>
            <a:r>
              <a:rPr sz="1000" b="0" i="0" u="none" strike="noStrike" dirty="0">
                <a:solidFill>
                  <a:srgbClr val="000000"/>
                </a:solidFill>
                <a:latin typeface="Calibri"/>
              </a:rPr>
              <a:t> в </a:t>
            </a:r>
            <a:r>
              <a:rPr sz="1000" b="0" i="0" u="none" strike="noStrike" dirty="0" err="1">
                <a:solidFill>
                  <a:srgbClr val="000000"/>
                </a:solidFill>
                <a:latin typeface="Calibri"/>
              </a:rPr>
              <a:t>соцсетях</a:t>
            </a:r>
            <a:r>
              <a:rPr sz="1000" b="0" i="0" u="none" strike="noStrike" dirty="0">
                <a:solidFill>
                  <a:srgbClr val="000000"/>
                </a:solidFill>
                <a:latin typeface="Calibri"/>
              </a:rPr>
              <a:t>, </a:t>
            </a:r>
            <a:r>
              <a:rPr sz="1000" b="0" i="0" u="none" strike="noStrike" dirty="0" err="1">
                <a:solidFill>
                  <a:srgbClr val="000000"/>
                </a:solidFill>
                <a:latin typeface="Calibri"/>
              </a:rPr>
              <a:t>креативные</a:t>
            </a:r>
            <a:r>
              <a:rPr sz="1000" b="0" i="0" u="none" strike="noStrike" dirty="0">
                <a:solidFill>
                  <a:srgbClr val="000000"/>
                </a:solidFill>
                <a:latin typeface="Calibri"/>
              </a:rPr>
              <a:t> </a:t>
            </a:r>
            <a:r>
              <a:rPr sz="1000" b="0" i="0" u="none" strike="noStrike" dirty="0" err="1">
                <a:solidFill>
                  <a:srgbClr val="000000"/>
                </a:solidFill>
                <a:latin typeface="Calibri"/>
              </a:rPr>
              <a:t>баннеры</a:t>
            </a:r>
            <a:r>
              <a:rPr sz="1000" b="0" i="0" u="none" strike="noStrike" dirty="0">
                <a:solidFill>
                  <a:srgbClr val="000000"/>
                </a:solidFill>
                <a:latin typeface="Calibri"/>
              </a:rPr>
              <a:t> </a:t>
            </a:r>
            <a:r>
              <a:rPr sz="1000" b="0" i="0" u="none" strike="noStrike" dirty="0" err="1">
                <a:solidFill>
                  <a:srgbClr val="000000"/>
                </a:solidFill>
                <a:latin typeface="Calibri"/>
              </a:rPr>
              <a:t>на</a:t>
            </a:r>
            <a:r>
              <a:rPr sz="1000" b="0" i="0" u="none" strike="noStrike" dirty="0">
                <a:solidFill>
                  <a:srgbClr val="000000"/>
                </a:solidFill>
                <a:latin typeface="Calibri"/>
              </a:rPr>
              <a:t> </a:t>
            </a:r>
            <a:r>
              <a:rPr sz="1000" b="0" i="0" u="none" strike="noStrike" dirty="0" err="1">
                <a:solidFill>
                  <a:srgbClr val="000000"/>
                </a:solidFill>
                <a:latin typeface="Calibri"/>
              </a:rPr>
              <a:t>маркетплейсах</a:t>
            </a:r>
            <a:r>
              <a:rPr sz="1000" b="0" i="0" u="none" strike="noStrike" dirty="0">
                <a:solidFill>
                  <a:srgbClr val="000000"/>
                </a:solidFill>
                <a:latin typeface="Calibri"/>
              </a:rPr>
              <a:t>, </a:t>
            </a:r>
            <a:r>
              <a:rPr sz="1000" b="0" i="0" u="none" strike="noStrike" dirty="0" err="1">
                <a:solidFill>
                  <a:srgbClr val="000000"/>
                </a:solidFill>
                <a:latin typeface="Calibri"/>
              </a:rPr>
              <a:t>блогерская</a:t>
            </a:r>
            <a:r>
              <a:rPr sz="1000" b="0" i="0" u="none" strike="noStrike" dirty="0">
                <a:solidFill>
                  <a:srgbClr val="000000"/>
                </a:solidFill>
                <a:latin typeface="Calibri"/>
              </a:rPr>
              <a:t> </a:t>
            </a:r>
            <a:r>
              <a:rPr sz="1000" b="0" i="0" u="none" strike="noStrike" dirty="0" err="1">
                <a:solidFill>
                  <a:srgbClr val="000000"/>
                </a:solidFill>
                <a:latin typeface="Calibri"/>
              </a:rPr>
              <a:t>рассылка</a:t>
            </a:r>
            <a:r>
              <a:rPr sz="1000" b="0" i="0" u="none" strike="noStrike" dirty="0">
                <a:solidFill>
                  <a:srgbClr val="000000"/>
                </a:solidFill>
                <a:latin typeface="Calibri"/>
              </a:rPr>
              <a:t>, </a:t>
            </a:r>
            <a:r>
              <a:rPr sz="1000" b="0" i="0" u="none" strike="noStrike" dirty="0" err="1">
                <a:solidFill>
                  <a:srgbClr val="000000"/>
                </a:solidFill>
                <a:latin typeface="Calibri"/>
              </a:rPr>
              <a:t>подборки</a:t>
            </a:r>
            <a:r>
              <a:rPr sz="1000" b="0" i="0" u="none" strike="noStrike" dirty="0">
                <a:solidFill>
                  <a:srgbClr val="000000"/>
                </a:solidFill>
                <a:latin typeface="Calibri"/>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Young Adult. Немецкие фэнтези-бестселлеры Мары Вульф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978-5-04-225043-9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«Хроники зодиака. Дом Вечности (#1)»</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Испокон веков в галактике царил Хаос. Пока Судьба не подарила ему двух сыновей Хроноса и К...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2762250"/>
            <a:ext cx="5905500" cy="2554545"/>
          </a:xfrm>
          <a:prstGeom prst="rect">
            <a:avLst/>
          </a:prstGeom>
        </p:spPr>
        <p:txBody>
          <a:bodyPr wrap="square">
            <a:spAutoFit/>
          </a:bodyPr>
          <a:lstStyle/>
          <a:p>
            <a:r>
              <a:rPr lang="ru-RU" sz="1000" dirty="0" smtClean="0"/>
              <a:t>"Эпическое </a:t>
            </a:r>
            <a:r>
              <a:rPr lang="ru-RU" sz="1000" dirty="0" err="1" smtClean="0"/>
              <a:t>фэнтези</a:t>
            </a:r>
            <a:r>
              <a:rPr lang="ru-RU" sz="1000" dirty="0" smtClean="0"/>
              <a:t> немецкой писательницы Мары Вульф о хранителях времени, богах и тринадцати мирах Галактики, один из которых спасает смелая </a:t>
            </a:r>
            <a:r>
              <a:rPr lang="ru-RU" sz="1000" dirty="0" err="1" smtClean="0"/>
              <a:t>Эйвери</a:t>
            </a:r>
            <a:r>
              <a:rPr lang="ru-RU" sz="1000" dirty="0" smtClean="0"/>
              <a:t>. Идеально для поклонников «Дюны» и «Голодных игр», любителей греческих мифов, сильных героинь и историй, где время — главный антагонист.   </a:t>
            </a:r>
            <a:r>
              <a:rPr lang="ru-RU" sz="1000" dirty="0" err="1" smtClean="0"/>
              <a:t>Эйвери</a:t>
            </a:r>
            <a:r>
              <a:rPr lang="ru-RU" sz="1000" dirty="0" smtClean="0"/>
              <a:t> </a:t>
            </a:r>
            <a:r>
              <a:rPr lang="ru-RU" sz="1000" dirty="0" err="1" smtClean="0"/>
              <a:t>Асланидис</a:t>
            </a:r>
            <a:r>
              <a:rPr lang="ru-RU" sz="1000" dirty="0" smtClean="0"/>
              <a:t> живет в мире </a:t>
            </a:r>
            <a:r>
              <a:rPr lang="ru-RU" sz="1000" dirty="0" err="1" smtClean="0"/>
              <a:t>Этернити</a:t>
            </a:r>
            <a:r>
              <a:rPr lang="ru-RU" sz="1000" dirty="0" smtClean="0"/>
              <a:t>, в башне </a:t>
            </a:r>
            <a:r>
              <a:rPr lang="ru-RU" sz="1000" dirty="0" err="1" smtClean="0"/>
              <a:t>Акинтос</a:t>
            </a:r>
            <a:r>
              <a:rPr lang="ru-RU" sz="1000" dirty="0" smtClean="0"/>
              <a:t>. Главная ценность галактики — время. Несколько миров галактики уже пали, поскольку их время вышло. </a:t>
            </a:r>
            <a:r>
              <a:rPr lang="ru-RU" sz="1000" dirty="0" err="1" smtClean="0"/>
              <a:t>Эйвери</a:t>
            </a:r>
            <a:r>
              <a:rPr lang="ru-RU" sz="1000" dirty="0" smtClean="0"/>
              <a:t> не человек, она собирательница, и ее дар — собирать «урожаи времени»: когда люди тратят время попусту, </a:t>
            </a:r>
            <a:r>
              <a:rPr lang="ru-RU" sz="1000" dirty="0" err="1" smtClean="0"/>
              <a:t>Эйвери</a:t>
            </a:r>
            <a:r>
              <a:rPr lang="ru-RU" sz="1000" dirty="0" smtClean="0"/>
              <a:t> касается человека и забирает утраченное время. В народе </a:t>
            </a:r>
            <a:r>
              <a:rPr lang="ru-RU" sz="1000" dirty="0" err="1" smtClean="0"/>
              <a:t>Эйвери</a:t>
            </a:r>
            <a:r>
              <a:rPr lang="ru-RU" sz="1000" dirty="0" smtClean="0"/>
              <a:t> существуют и </a:t>
            </a:r>
            <a:r>
              <a:rPr lang="ru-RU" sz="1000" dirty="0" err="1" smtClean="0"/>
              <a:t>штормовики</a:t>
            </a:r>
            <a:r>
              <a:rPr lang="ru-RU" sz="1000" dirty="0" smtClean="0"/>
              <a:t>, основная задача которых склеивать временные ленты, удерживающие существование </a:t>
            </a:r>
            <a:r>
              <a:rPr lang="ru-RU" sz="1000" dirty="0" err="1" smtClean="0"/>
              <a:t>Этернити</a:t>
            </a:r>
            <a:r>
              <a:rPr lang="ru-RU" sz="1000" dirty="0" smtClean="0"/>
              <a:t>. Аттикус, бывший парень </a:t>
            </a:r>
            <a:r>
              <a:rPr lang="ru-RU" sz="1000" dirty="0" err="1" smtClean="0"/>
              <a:t>Эйвери</a:t>
            </a:r>
            <a:r>
              <a:rPr lang="ru-RU" sz="1000" dirty="0" smtClean="0"/>
              <a:t>, становится тренером </a:t>
            </a:r>
            <a:r>
              <a:rPr lang="ru-RU" sz="1000" dirty="0" err="1" smtClean="0"/>
              <a:t>штормовиков</a:t>
            </a:r>
            <a:r>
              <a:rPr lang="ru-RU" sz="1000" dirty="0" smtClean="0"/>
              <a:t>, а девушка решает заниматься с ним, чтобы вступить в его ряды. Где-то в глубинах космоса лежит Инфинити — последний шанс на спасение. Чтобы добраться туда, </a:t>
            </a:r>
            <a:r>
              <a:rPr lang="ru-RU" sz="1000" dirty="0" err="1" smtClean="0"/>
              <a:t>Эйвери</a:t>
            </a:r>
            <a:r>
              <a:rPr lang="ru-RU" sz="1000" dirty="0" smtClean="0"/>
              <a:t> предстоит открыть тоннель между мирами, даже если для этого придется снова довериться тому, кто однажды разбил ее сердце…  Вас ждет: • Масштабный мир с богатой историей, башнями-хранителями времени, пегасами и древними пророчествами. • Боги </a:t>
            </a:r>
            <a:r>
              <a:rPr lang="ru-RU" sz="1000" dirty="0" err="1" smtClean="0"/>
              <a:t>Хронос</a:t>
            </a:r>
            <a:r>
              <a:rPr lang="ru-RU" sz="1000" dirty="0" smtClean="0"/>
              <a:t> и </a:t>
            </a:r>
            <a:r>
              <a:rPr lang="ru-RU" sz="1000" dirty="0" err="1" smtClean="0"/>
              <a:t>Кайрос</a:t>
            </a:r>
            <a:r>
              <a:rPr lang="ru-RU" sz="1000" dirty="0" smtClean="0"/>
              <a:t>, их конфликт и влияние на судьбы миров. • Приключения и боевые сцены: гонки на пегасах в штормах, сражения с лентами времени, опасные миссии. • История любви и предательства между хронистами </a:t>
            </a:r>
            <a:r>
              <a:rPr lang="ru-RU" sz="1000" dirty="0" err="1" smtClean="0"/>
              <a:t>Эйвери</a:t>
            </a:r>
            <a:r>
              <a:rPr lang="ru-RU" sz="1000" dirty="0" smtClean="0"/>
              <a:t> и Аттикусом. • Цена времени, жертвенность, выбор между долгом и желанием."</a:t>
            </a:r>
            <a:endParaRPr lang="ru-RU" sz="1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Альтернативная Российская империя. Расследования механического сыщика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978-5-04-235809-8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«Три похищенных солнца»</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Продолжение цикла о механическом сыщике Ариадне С.Т.И.М.
Возвращение любимых героев и новое расследование
Ритуальное убийство и последователи Чужих богов
Могущественный враг, готовый к мести </a:t>
            </a:r>
          </a:p>
        </p:txBody>
      </p:sp>
      <p:sp>
        <p:nvSpPr>
          <p:cNvPr id="13" name="TextBox 12"/>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Продолжение цикла о механическом сыщике Ариадне С.Т.И.М.
Возвращение любимых героев и новое расследование
Ритуальное убийство и последователи Чужих богов
Могущественный враг, готовый к мести </a:t>
            </a:r>
          </a:p>
        </p:txBody>
      </p:sp>
      <p:sp>
        <p:nvSpPr>
          <p:cNvPr id="16" name="TextBox 15"/>
          <p:cNvSpPr txBox="1"/>
          <p:nvPr/>
        </p:nvSpPr>
        <p:spPr>
          <a:xfrm>
            <a:off x="3238500" y="523875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7" name="TextBox 16"/>
          <p:cNvSpPr txBox="1"/>
          <p:nvPr/>
        </p:nvSpPr>
        <p:spPr>
          <a:xfrm>
            <a:off x="3333750" y="5619750"/>
            <a:ext cx="5839883"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Продвижение</a:t>
            </a:r>
            <a:r>
              <a:rPr sz="1000" b="0" i="0" u="none" strike="noStrike" dirty="0">
                <a:solidFill>
                  <a:srgbClr val="000000"/>
                </a:solidFill>
                <a:latin typeface="Calibri"/>
              </a:rPr>
              <a:t> </a:t>
            </a:r>
            <a:r>
              <a:rPr sz="1000" b="0" i="0" u="none" strike="noStrike" dirty="0" err="1">
                <a:solidFill>
                  <a:srgbClr val="000000"/>
                </a:solidFill>
                <a:latin typeface="Calibri"/>
              </a:rPr>
              <a:t>через</a:t>
            </a:r>
            <a:r>
              <a:rPr sz="1000" b="0" i="0" u="none" strike="noStrike" dirty="0">
                <a:solidFill>
                  <a:srgbClr val="000000"/>
                </a:solidFill>
                <a:latin typeface="Calibri"/>
              </a:rPr>
              <a:t>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r>
              <a:rPr sz="1000" b="0" i="0" u="none" strike="noStrike" dirty="0" err="1">
                <a:solidFill>
                  <a:srgbClr val="000000"/>
                </a:solidFill>
                <a:latin typeface="Calibri"/>
              </a:rPr>
              <a:t>издательства</a:t>
            </a:r>
            <a:r>
              <a:rPr sz="1000" b="0" i="0" u="none" strike="noStrike" dirty="0">
                <a:solidFill>
                  <a:srgbClr val="000000"/>
                </a:solidFill>
                <a:latin typeface="Calibri"/>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Великие люди великой страны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978-5-04-210810-5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596.00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30517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«Мальчики, прославившие Россию. Книга 2»</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Новинка в сериибестселлере В январефеврале особенно актуальна к гендерным праздника подарок мальчикам на 23 февраля. </a:t>
            </a:r>
          </a:p>
        </p:txBody>
      </p:sp>
      <p:sp>
        <p:nvSpPr>
          <p:cNvPr id="13" name="TextBox 12"/>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20 увлекательных рассказов об удивительных мальчиках нашей страны, которые впоследствии стали известными полководцами, спортсменами, учеными, деятелями искусств Павел Нахимов, Николай Пирогов, Иван Мичурин, Фёдор Шехтель, Всеволод Бобров, Александ Вертинский и другие.
Истории, которые могут вдохновить ребёнка на собственные мечты и свершения. 
Книга станет отличным подарком мальчику 710 лет. Для тех, кто ищет подарок со смыслом </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этой книге тебя ждут увлекательные рассказы об удивительных мальчиках нашей страны, которые впоследствии стали известными полководцами, спортсменами, учеными, деятелями искусств. 
Хочешь узнать, как они жили, нашли свое предназначение, преодолевали препятствия на пути, что помогало им верить в себя и не...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Подготовка промо баннеров для карточек товара
Таргетированная реклама Подарки мальчикам к 23 февраля
Анонсирование в СМИ и у блогеров
Продвижение в соцсетях
Включение книги в акции, выкладки и продвижение к 23 февраля </a:t>
            </a:r>
          </a:p>
        </p:txBody>
      </p:sp>
      <p:sp>
        <p:nvSpPr>
          <p:cNvPr id="3" name="TextBox 2"/>
          <p:cNvSpPr txBox="1"/>
          <p:nvPr/>
        </p:nvSpPr>
        <p:spPr>
          <a:xfrm>
            <a:off x="476250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4" name="TextBox 3"/>
          <p:cNvSpPr txBox="1"/>
          <p:nvPr/>
        </p:nvSpPr>
        <p:spPr>
          <a:xfrm>
            <a:off x="476250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hlinkClick r:id="rId2" tooltip="Скачать или посмотреть"/>
              </a:rPr>
              <a:t>ITD000000001414302.pdf </a:t>
            </a:r>
            <a:r>
              <a:t/>
            </a:r>
            <a:b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Великие люди великой страны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978-5-04-197687-3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712.00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30517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«Девочки, прославившие Россию. Книга 2»</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Сериябестселлер. Продажи серии уже  250 тыс. экземпляров Книги серии получили заслуженно высокую оценку 2024  номинация на премию Российского общества Знание в категории Лучшая просветительская книга 2025  Министерство просвещения внесло книги в список литературы, рекомендованной для внеклассного чтения Мальчикидевочкипутешественники, прославившие Россию. Серия Великие люди великой страны формирует достоверный взгляд на историю и патриотическое мировоззре</a:t>
            </a:r>
          </a:p>
        </p:txBody>
      </p:sp>
      <p:sp>
        <p:nvSpPr>
          <p:cNvPr id="13" name="TextBox 12"/>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Сериябестселлер. Продажи серии уже  250 тыс. экземпляров Книги серии получили заслуженно высокую оценку 2024  номинация на премию Российского общества Знание в категории Лучшая просветительская книга 2025  Министерство просвещения внесло книги в список литературы, рекомендованной для внеклассного чтения Мальчикидевочкипутешественники, прославившие Россию. Серия Великие люди великой страны формирует достоверный взгляд на историю и патриотическое мировоззре</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этой книге тебя ждут увлекательные рассказы об удивительных девочках нашей страны, которые впоследствии стали известными спортсменками, учеными, деятельницами искусств.  ...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Продвижение новинки. Подготовка промо баннеров для карточек товара Таргетированная реклама Подарки девочкам к 8 марта Анонсирование в СМИ и у блогеров Продвижение в соцсетях Включение книги в акции, выкладки и продвижение к 8 марта. </a:t>
            </a:r>
          </a:p>
        </p:txBody>
      </p:sp>
      <p:sp>
        <p:nvSpPr>
          <p:cNvPr id="3" name="TextBox 2"/>
          <p:cNvSpPr txBox="1"/>
          <p:nvPr/>
        </p:nvSpPr>
        <p:spPr>
          <a:xfrm>
            <a:off x="476250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4" name="TextBox 3"/>
          <p:cNvSpPr txBox="1"/>
          <p:nvPr/>
        </p:nvSpPr>
        <p:spPr>
          <a:xfrm>
            <a:off x="476250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hlinkClick r:id="rId2" tooltip="Скачать или посмотреть"/>
              </a:rPr>
              <a:t>ITD000000001376564.pdf </a:t>
            </a:r>
            <a:r>
              <a:t/>
            </a:r>
            <a:b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Вселенные ужасов Влада Райбера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978-5-04-227146-5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30.12.2025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97192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«Магазин жутких игрушек»</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Топовый автор с теплой активной аудиторией фанатов Серия книг автора постоянно допечатывается. Новинка от мастера хорроррассказов Влада Райбера. Полное собрание дневников о вселенной нелюдей под одной обложкой с цветными вклейками и яркими форзацами, позволяющими почувствовать себя частью необычного городка. Внутри бонус для читателей  два новых рассказа
Автор активен в социальных сетях, в его телеграммканале уже более 4,6 тысяч подписчиков httpst.merybe</a:t>
            </a:r>
          </a:p>
        </p:txBody>
      </p:sp>
      <p:sp>
        <p:nvSpPr>
          <p:cNvPr id="13" name="TextBox 12"/>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Новинка финалиста премии Эксмо.Дебют Влада Райбера, чьи хорроррассказы мгновенно стали бес</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Однажды Артур побывал на заброшенном заводе и нашёл дверь в параллельный мир, населённый жуткими двойниками людей. С тех пор он стал одержим поиском мистических тайн. Оказывается, в каждой городской легенде есть доля правды Цапка, обитающая в темноте  вовсе не выдумка. Насмешливый карлик с малиновой кожей...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52500"/>
            <a:ext cx="8572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8477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Поддержка в социальных сетях издательства анонсы, подборки, розыгрыши. 2  Таргетированная реклама на книгу, включение в подборки. 3  Посевы контента в сообщества с целевой аудиторией в социальных сетях. 4  Обзоры книжных и lifestyle блогеров. 5  Платные интеграции у блогеровмиллионников. 6  Анонсирующая рассылка книги по актуальной базе СМИ. 7  Контентное и баннерное продвижение в ключевых интернетмагазинах. 8  Наполнение карточек книг дополнительным контентом. ... </a:t>
            </a:r>
            <a:r>
              <a:rPr sz="1000" b="0" i="1" u="none" strike="noStrike">
                <a:solidFill>
                  <a:srgbClr val="E13716"/>
                </a:solidFill>
                <a:latin typeface="Calibri"/>
                <a:hlinkClick r:id="rId2" tooltip="Посмотреть в Витрине"/>
              </a:rPr>
              <a:t>подробнее</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Ракета"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Главный триллер года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978-5-04-223915-1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886.00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13385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«Люблю, мама»</a:t>
            </a:r>
          </a:p>
        </p:txBody>
      </p:sp>
      <p:sp>
        <p:nvSpPr>
          <p:cNvPr id="11" name="TextBox 10"/>
          <p:cNvSpPr txBox="1"/>
          <p:nvPr/>
        </p:nvSpPr>
        <p:spPr>
          <a:xfrm>
            <a:off x="3238500" y="2476500"/>
            <a:ext cx="5905500" cy="285750"/>
          </a:xfrm>
          <a:prstGeom prst="rect">
            <a:avLst/>
          </a:prstGeom>
          <a:solidFill>
            <a:srgbClr val="CA0041"/>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этой серии издаются книги, получившие большое признание среди авторитетных критиков, ведущих мировых изданий и читателей. Каждая новинка  это потенциальный коммерческий успех. </a:t>
            </a:r>
          </a:p>
        </p:txBody>
      </p:sp>
      <p:sp>
        <p:nvSpPr>
          <p:cNvPr id="13" name="TextBox 12"/>
          <p:cNvSpPr txBox="1"/>
          <p:nvPr/>
        </p:nvSpPr>
        <p:spPr>
          <a:xfrm>
            <a:off x="3238500" y="3190875"/>
            <a:ext cx="5905500" cy="285750"/>
          </a:xfrm>
          <a:prstGeom prst="rect">
            <a:avLst/>
          </a:prstGeom>
          <a:solidFill>
            <a:srgbClr val="CA0041"/>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352425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rPr>
              <a:t>1 </a:t>
            </a:r>
            <a:r>
              <a:rPr sz="1000" b="0" i="0" u="none" strike="noStrike" dirty="0" err="1">
                <a:solidFill>
                  <a:srgbClr val="000000"/>
                </a:solidFill>
                <a:latin typeface="Calibri"/>
              </a:rPr>
              <a:t>Интригующий</a:t>
            </a:r>
            <a:r>
              <a:rPr sz="1000" b="0" i="0" u="none" strike="noStrike" dirty="0">
                <a:solidFill>
                  <a:srgbClr val="000000"/>
                </a:solidFill>
                <a:latin typeface="Calibri"/>
              </a:rPr>
              <a:t> </a:t>
            </a:r>
            <a:r>
              <a:rPr sz="1000" b="0" i="0" u="none" strike="noStrike" dirty="0" err="1">
                <a:solidFill>
                  <a:srgbClr val="000000"/>
                </a:solidFill>
                <a:latin typeface="Calibri"/>
              </a:rPr>
              <a:t>сюжет</a:t>
            </a:r>
            <a:r>
              <a:rPr sz="1000" b="0" i="0" u="none" strike="noStrike" dirty="0">
                <a:solidFill>
                  <a:srgbClr val="000000"/>
                </a:solidFill>
                <a:latin typeface="Calibri"/>
              </a:rPr>
              <a:t>. </a:t>
            </a:r>
            <a:r>
              <a:rPr sz="1000" b="0" i="0" u="none" strike="noStrike" dirty="0" err="1">
                <a:solidFill>
                  <a:srgbClr val="000000"/>
                </a:solidFill>
                <a:latin typeface="Calibri"/>
              </a:rPr>
              <a:t>Что</a:t>
            </a:r>
            <a:r>
              <a:rPr sz="1000" b="0" i="0" u="none" strike="noStrike" dirty="0">
                <a:solidFill>
                  <a:srgbClr val="000000"/>
                </a:solidFill>
                <a:latin typeface="Calibri"/>
              </a:rPr>
              <a:t> </a:t>
            </a:r>
            <a:r>
              <a:rPr sz="1000" b="0" i="0" u="none" strike="noStrike" dirty="0" err="1">
                <a:solidFill>
                  <a:srgbClr val="000000"/>
                </a:solidFill>
                <a:latin typeface="Calibri"/>
              </a:rPr>
              <a:t>если</a:t>
            </a:r>
            <a:r>
              <a:rPr sz="1000" b="0" i="0" u="none" strike="noStrike" dirty="0">
                <a:solidFill>
                  <a:srgbClr val="000000"/>
                </a:solidFill>
                <a:latin typeface="Calibri"/>
              </a:rPr>
              <a:t> </a:t>
            </a:r>
            <a:r>
              <a:rPr sz="1000" b="0" i="0" u="none" strike="noStrike" dirty="0" err="1">
                <a:solidFill>
                  <a:srgbClr val="000000"/>
                </a:solidFill>
                <a:latin typeface="Calibri"/>
              </a:rPr>
              <a:t>твой</a:t>
            </a:r>
            <a:r>
              <a:rPr sz="1000" b="0" i="0" u="none" strike="noStrike" dirty="0">
                <a:solidFill>
                  <a:srgbClr val="000000"/>
                </a:solidFill>
                <a:latin typeface="Calibri"/>
              </a:rPr>
              <a:t> </a:t>
            </a:r>
            <a:r>
              <a:rPr sz="1000" b="0" i="0" u="none" strike="noStrike" dirty="0" err="1">
                <a:solidFill>
                  <a:srgbClr val="000000"/>
                </a:solidFill>
                <a:latin typeface="Calibri"/>
              </a:rPr>
              <a:t>самый</a:t>
            </a:r>
            <a:r>
              <a:rPr sz="1000" b="0" i="0" u="none" strike="noStrike" dirty="0">
                <a:solidFill>
                  <a:srgbClr val="000000"/>
                </a:solidFill>
                <a:latin typeface="Calibri"/>
              </a:rPr>
              <a:t> </a:t>
            </a:r>
            <a:r>
              <a:rPr sz="1000" b="0" i="0" u="none" strike="noStrike" dirty="0" err="1">
                <a:solidFill>
                  <a:srgbClr val="000000"/>
                </a:solidFill>
                <a:latin typeface="Calibri"/>
              </a:rPr>
              <a:t>близкий</a:t>
            </a:r>
            <a:r>
              <a:rPr sz="1000" b="0" i="0" u="none" strike="noStrike" dirty="0">
                <a:solidFill>
                  <a:srgbClr val="000000"/>
                </a:solidFill>
                <a:latin typeface="Calibri"/>
              </a:rPr>
              <a:t> </a:t>
            </a:r>
            <a:r>
              <a:rPr sz="1000" b="0" i="0" u="none" strike="noStrike" dirty="0" err="1">
                <a:solidFill>
                  <a:srgbClr val="000000"/>
                </a:solidFill>
                <a:latin typeface="Calibri"/>
              </a:rPr>
              <a:t>человек</a:t>
            </a:r>
            <a:r>
              <a:rPr sz="1000" b="0" i="0" u="none" strike="noStrike" dirty="0">
                <a:solidFill>
                  <a:srgbClr val="000000"/>
                </a:solidFill>
                <a:latin typeface="Calibri"/>
              </a:rPr>
              <a:t> </a:t>
            </a:r>
            <a:r>
              <a:rPr sz="1000" b="0" i="0" u="none" strike="noStrike" dirty="0" err="1">
                <a:solidFill>
                  <a:srgbClr val="000000"/>
                </a:solidFill>
                <a:latin typeface="Calibri"/>
              </a:rPr>
              <a:t>совершенно</a:t>
            </a:r>
            <a:r>
              <a:rPr sz="1000" b="0" i="0" u="none" strike="noStrike" dirty="0">
                <a:solidFill>
                  <a:srgbClr val="000000"/>
                </a:solidFill>
                <a:latin typeface="Calibri"/>
              </a:rPr>
              <a:t> </a:t>
            </a:r>
            <a:r>
              <a:rPr sz="1000" b="0" i="0" u="none" strike="noStrike" dirty="0" err="1">
                <a:solidFill>
                  <a:srgbClr val="000000"/>
                </a:solidFill>
                <a:latin typeface="Calibri"/>
              </a:rPr>
              <a:t>не</a:t>
            </a:r>
            <a:r>
              <a:rPr sz="1000" b="0" i="0" u="none" strike="noStrike" dirty="0">
                <a:solidFill>
                  <a:srgbClr val="000000"/>
                </a:solidFill>
                <a:latin typeface="Calibri"/>
              </a:rPr>
              <a:t> </a:t>
            </a:r>
            <a:r>
              <a:rPr sz="1000" b="0" i="0" u="none" strike="noStrike" dirty="0" err="1">
                <a:solidFill>
                  <a:srgbClr val="000000"/>
                </a:solidFill>
                <a:latin typeface="Calibri"/>
              </a:rPr>
              <a:t>тот</a:t>
            </a:r>
            <a:r>
              <a:rPr sz="1000" b="0" i="0" u="none" strike="noStrike" dirty="0">
                <a:solidFill>
                  <a:srgbClr val="000000"/>
                </a:solidFill>
                <a:latin typeface="Calibri"/>
              </a:rPr>
              <a:t>, </a:t>
            </a:r>
            <a:r>
              <a:rPr sz="1000" b="0" i="0" u="none" strike="noStrike" dirty="0" err="1">
                <a:solidFill>
                  <a:srgbClr val="000000"/>
                </a:solidFill>
                <a:latin typeface="Calibri"/>
              </a:rPr>
              <a:t>кем</a:t>
            </a:r>
            <a:r>
              <a:rPr sz="1000" b="0" i="0" u="none" strike="noStrike" dirty="0">
                <a:solidFill>
                  <a:srgbClr val="000000"/>
                </a:solidFill>
                <a:latin typeface="Calibri"/>
              </a:rPr>
              <a:t> </a:t>
            </a:r>
            <a:r>
              <a:rPr sz="1000" b="0" i="0" u="none" strike="noStrike" dirty="0" err="1">
                <a:solidFill>
                  <a:srgbClr val="000000"/>
                </a:solidFill>
                <a:latin typeface="Calibri"/>
              </a:rPr>
              <a:t>казался</a:t>
            </a:r>
            <a:r>
              <a:rPr sz="1000" b="0" i="0" u="none" strike="noStrike" dirty="0">
                <a:solidFill>
                  <a:srgbClr val="000000"/>
                </a:solidFill>
                <a:latin typeface="Calibri"/>
              </a:rPr>
              <a:t>
2 7 </a:t>
            </a:r>
            <a:r>
              <a:rPr sz="1000" b="0" i="0" u="none" strike="noStrike" dirty="0" err="1">
                <a:solidFill>
                  <a:srgbClr val="000000"/>
                </a:solidFill>
                <a:latin typeface="Calibri"/>
              </a:rPr>
              <a:t>писем</a:t>
            </a:r>
            <a:r>
              <a:rPr sz="1000" b="0" i="0" u="none" strike="noStrike" dirty="0">
                <a:solidFill>
                  <a:srgbClr val="000000"/>
                </a:solidFill>
                <a:latin typeface="Calibri"/>
              </a:rPr>
              <a:t> </a:t>
            </a:r>
            <a:r>
              <a:rPr sz="1000" b="0" i="0" u="none" strike="noStrike" dirty="0" err="1">
                <a:solidFill>
                  <a:srgbClr val="000000"/>
                </a:solidFill>
                <a:latin typeface="Calibri"/>
              </a:rPr>
              <a:t>от</a:t>
            </a:r>
            <a:r>
              <a:rPr sz="1000" b="0" i="0" u="none" strike="noStrike" dirty="0">
                <a:solidFill>
                  <a:srgbClr val="000000"/>
                </a:solidFill>
                <a:latin typeface="Calibri"/>
              </a:rPr>
              <a:t> </a:t>
            </a:r>
            <a:r>
              <a:rPr sz="1000" b="0" i="0" u="none" strike="noStrike" dirty="0" err="1">
                <a:solidFill>
                  <a:srgbClr val="000000"/>
                </a:solidFill>
                <a:latin typeface="Calibri"/>
              </a:rPr>
              <a:t>погибшей</a:t>
            </a:r>
            <a:r>
              <a:rPr sz="1000" b="0" i="0" u="none" strike="noStrike" dirty="0">
                <a:solidFill>
                  <a:srgbClr val="000000"/>
                </a:solidFill>
                <a:latin typeface="Calibri"/>
              </a:rPr>
              <a:t> </a:t>
            </a:r>
            <a:r>
              <a:rPr sz="1000" b="0" i="0" u="none" strike="noStrike" dirty="0" err="1">
                <a:solidFill>
                  <a:srgbClr val="000000"/>
                </a:solidFill>
                <a:latin typeface="Calibri"/>
              </a:rPr>
              <a:t>матери</a:t>
            </a:r>
            <a:r>
              <a:rPr sz="1000" b="0" i="0" u="none" strike="noStrike" dirty="0">
                <a:solidFill>
                  <a:srgbClr val="000000"/>
                </a:solidFill>
                <a:latin typeface="Calibri"/>
              </a:rPr>
              <a:t>, </a:t>
            </a:r>
            <a:r>
              <a:rPr sz="1000" b="0" i="0" u="none" strike="noStrike" dirty="0" err="1">
                <a:solidFill>
                  <a:srgbClr val="000000"/>
                </a:solidFill>
                <a:latin typeface="Calibri"/>
              </a:rPr>
              <a:t>каждое</a:t>
            </a:r>
            <a:r>
              <a:rPr sz="1000" b="0" i="0" u="none" strike="noStrike" dirty="0">
                <a:solidFill>
                  <a:srgbClr val="000000"/>
                </a:solidFill>
                <a:latin typeface="Calibri"/>
              </a:rPr>
              <a:t> </a:t>
            </a:r>
            <a:r>
              <a:rPr sz="1000" b="0" i="0" u="none" strike="noStrike" dirty="0" err="1">
                <a:solidFill>
                  <a:srgbClr val="000000"/>
                </a:solidFill>
                <a:latin typeface="Calibri"/>
              </a:rPr>
              <a:t>из</a:t>
            </a:r>
            <a:r>
              <a:rPr sz="1000" b="0" i="0" u="none" strike="noStrike" dirty="0">
                <a:solidFill>
                  <a:srgbClr val="000000"/>
                </a:solidFill>
                <a:latin typeface="Calibri"/>
              </a:rPr>
              <a:t> </a:t>
            </a:r>
            <a:r>
              <a:rPr sz="1000" b="0" i="0" u="none" strike="noStrike" dirty="0" err="1">
                <a:solidFill>
                  <a:srgbClr val="000000"/>
                </a:solidFill>
                <a:latin typeface="Calibri"/>
              </a:rPr>
              <a:t>них</a:t>
            </a:r>
            <a:r>
              <a:rPr sz="1000" b="0" i="0" u="none" strike="noStrike" dirty="0">
                <a:solidFill>
                  <a:srgbClr val="000000"/>
                </a:solidFill>
                <a:latin typeface="Calibri"/>
              </a:rPr>
              <a:t> </a:t>
            </a:r>
            <a:r>
              <a:rPr sz="1000" b="0" i="0" u="none" strike="noStrike" dirty="0" err="1">
                <a:solidFill>
                  <a:srgbClr val="000000"/>
                </a:solidFill>
                <a:latin typeface="Calibri"/>
              </a:rPr>
              <a:t>полностью</a:t>
            </a:r>
            <a:r>
              <a:rPr sz="1000" b="0" i="0" u="none" strike="noStrike" dirty="0">
                <a:solidFill>
                  <a:srgbClr val="000000"/>
                </a:solidFill>
                <a:latin typeface="Calibri"/>
              </a:rPr>
              <a:t> </a:t>
            </a:r>
            <a:r>
              <a:rPr sz="1000" b="0" i="0" u="none" strike="noStrike" dirty="0" err="1">
                <a:solidFill>
                  <a:srgbClr val="000000"/>
                </a:solidFill>
                <a:latin typeface="Calibri"/>
              </a:rPr>
              <a:t>меняет</a:t>
            </a:r>
            <a:r>
              <a:rPr sz="1000" b="0" i="0" u="none" strike="noStrike" dirty="0">
                <a:solidFill>
                  <a:srgbClr val="000000"/>
                </a:solidFill>
                <a:latin typeface="Calibri"/>
              </a:rPr>
              <a:t> </a:t>
            </a:r>
            <a:r>
              <a:rPr sz="1000" b="0" i="0" u="none" strike="noStrike" dirty="0" err="1">
                <a:solidFill>
                  <a:srgbClr val="000000"/>
                </a:solidFill>
                <a:latin typeface="Calibri"/>
              </a:rPr>
              <a:t>историю</a:t>
            </a:r>
            <a:r>
              <a:rPr sz="1000" b="0" i="0" u="none" strike="noStrike" dirty="0">
                <a:solidFill>
                  <a:srgbClr val="000000"/>
                </a:solidFill>
                <a:latin typeface="Calibri"/>
              </a:rPr>
              <a:t>
3 КНИГАКОНВЕРТ с </a:t>
            </a:r>
            <a:r>
              <a:rPr sz="1000" b="0" i="0" u="none" strike="noStrike" dirty="0" err="1">
                <a:solidFill>
                  <a:srgbClr val="000000"/>
                </a:solidFill>
                <a:latin typeface="Calibri"/>
              </a:rPr>
              <a:t>вырубкой</a:t>
            </a:r>
            <a:r>
              <a:rPr sz="1000" b="0" i="0" u="none" strike="noStrike" dirty="0">
                <a:solidFill>
                  <a:srgbClr val="000000"/>
                </a:solidFill>
                <a:latin typeface="Calibri"/>
              </a:rPr>
              <a:t> и </a:t>
            </a:r>
            <a:r>
              <a:rPr sz="1000" b="0" i="0" u="none" strike="noStrike" dirty="0" err="1">
                <a:solidFill>
                  <a:srgbClr val="000000"/>
                </a:solidFill>
                <a:latin typeface="Calibri"/>
              </a:rPr>
              <a:t>реальным</a:t>
            </a:r>
            <a:r>
              <a:rPr sz="1000" b="0" i="0" u="none" strike="noStrike" dirty="0">
                <a:solidFill>
                  <a:srgbClr val="000000"/>
                </a:solidFill>
                <a:latin typeface="Calibri"/>
              </a:rPr>
              <a:t> </a:t>
            </a:r>
            <a:r>
              <a:rPr sz="1000" b="0" i="0" u="none" strike="noStrike" dirty="0" err="1">
                <a:solidFill>
                  <a:srgbClr val="000000"/>
                </a:solidFill>
                <a:latin typeface="Calibri"/>
              </a:rPr>
              <a:t>письмом</a:t>
            </a:r>
            <a:r>
              <a:rPr sz="1000" b="0" i="0" u="none" strike="noStrike" dirty="0">
                <a:solidFill>
                  <a:srgbClr val="000000"/>
                </a:solidFill>
                <a:latin typeface="Calibri"/>
              </a:rPr>
              <a:t>, </a:t>
            </a:r>
            <a:r>
              <a:rPr sz="1000" b="0" i="0" u="none" strike="noStrike" dirty="0" err="1">
                <a:solidFill>
                  <a:srgbClr val="000000"/>
                </a:solidFill>
                <a:latin typeface="Calibri"/>
              </a:rPr>
              <a:t>которое</a:t>
            </a:r>
            <a:r>
              <a:rPr sz="1000" b="0" i="0" u="none" strike="noStrike" dirty="0">
                <a:solidFill>
                  <a:srgbClr val="000000"/>
                </a:solidFill>
                <a:latin typeface="Calibri"/>
              </a:rPr>
              <a:t> </a:t>
            </a:r>
            <a:r>
              <a:rPr sz="1000" b="0" i="0" u="none" strike="noStrike" dirty="0" err="1">
                <a:solidFill>
                  <a:srgbClr val="000000"/>
                </a:solidFill>
                <a:latin typeface="Calibri"/>
              </a:rPr>
              <a:t>запускает</a:t>
            </a:r>
            <a:r>
              <a:rPr sz="1000" b="0" i="0" u="none" strike="noStrike" dirty="0">
                <a:solidFill>
                  <a:srgbClr val="000000"/>
                </a:solidFill>
                <a:latin typeface="Calibri"/>
              </a:rPr>
              <a:t> </a:t>
            </a:r>
            <a:r>
              <a:rPr sz="1000" b="0" i="0" u="none" strike="noStrike" dirty="0" err="1">
                <a:solidFill>
                  <a:srgbClr val="000000"/>
                </a:solidFill>
                <a:latin typeface="Calibri"/>
              </a:rPr>
              <a:t>интригу</a:t>
            </a:r>
            <a:r>
              <a:rPr sz="1000" b="0" i="0" u="none" strike="noStrike" dirty="0">
                <a:solidFill>
                  <a:srgbClr val="000000"/>
                </a:solidFill>
                <a:latin typeface="Calibri"/>
              </a:rPr>
              <a:t>
</a:t>
            </a:r>
          </a:p>
        </p:txBody>
      </p:sp>
      <p:sp>
        <p:nvSpPr>
          <p:cNvPr id="15" name="TextBox 14"/>
          <p:cNvSpPr txBox="1"/>
          <p:nvPr/>
        </p:nvSpPr>
        <p:spPr>
          <a:xfrm>
            <a:off x="3238500" y="5476875"/>
            <a:ext cx="5905500" cy="285750"/>
          </a:xfrm>
          <a:prstGeom prst="rect">
            <a:avLst/>
          </a:prstGeom>
          <a:solidFill>
            <a:srgbClr val="CA0041"/>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Трагедия. Весь мир скорбит в связи с внезапной кончиной знаменитой писательницы. Она прославилась жуткими психологическими триллерами, сцены из которых не раз шокировали публику своей жестокостью и изощренностью.
Преследование. После похорон ее дочь Маккензи получает загадочное письмо. На конверте нет ни ... </a:t>
            </a:r>
            <a:r>
              <a:rPr sz="1000" b="0" i="1" u="none" strike="noStrike">
                <a:solidFill>
                  <a:srgbClr val="CA0041"/>
                </a:solidFill>
                <a:latin typeface="Calibri"/>
                <a:hlinkClick r:id="rId5" tooltip="Посмотреть в Витрине"/>
              </a:rPr>
              <a:t>подробнее</a:t>
            </a:r>
          </a:p>
        </p:txBody>
      </p:sp>
      <p:sp>
        <p:nvSpPr>
          <p:cNvPr id="18" name="TextBox 17"/>
          <p:cNvSpPr txBox="1"/>
          <p:nvPr/>
        </p:nvSpPr>
        <p:spPr>
          <a:xfrm>
            <a:off x="3238500" y="4471035"/>
            <a:ext cx="5905500" cy="285750"/>
          </a:xfrm>
          <a:prstGeom prst="rect">
            <a:avLst/>
          </a:prstGeom>
          <a:solidFill>
            <a:srgbClr val="CA0041"/>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9" name="TextBox 18"/>
          <p:cNvSpPr txBox="1"/>
          <p:nvPr/>
        </p:nvSpPr>
        <p:spPr>
          <a:xfrm>
            <a:off x="3333750" y="4852035"/>
            <a:ext cx="5839883" cy="40011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Кинематографический</a:t>
            </a:r>
            <a:r>
              <a:rPr sz="1000" b="0" i="0" u="none" strike="noStrike" dirty="0">
                <a:solidFill>
                  <a:srgbClr val="000000"/>
                </a:solidFill>
                <a:latin typeface="Calibri"/>
              </a:rPr>
              <a:t> </a:t>
            </a:r>
            <a:r>
              <a:rPr sz="1000" b="0" i="0" u="none" strike="noStrike" dirty="0" err="1">
                <a:solidFill>
                  <a:srgbClr val="000000"/>
                </a:solidFill>
                <a:latin typeface="Calibri"/>
              </a:rPr>
              <a:t>тизер</a:t>
            </a:r>
            <a:r>
              <a:rPr sz="1000" b="0" i="0" u="none" strike="noStrike" dirty="0">
                <a:solidFill>
                  <a:srgbClr val="000000"/>
                </a:solidFill>
                <a:latin typeface="Calibri"/>
              </a:rPr>
              <a:t> </a:t>
            </a:r>
            <a:r>
              <a:rPr sz="1000" b="0" i="0" u="none" strike="noStrike" dirty="0" err="1">
                <a:solidFill>
                  <a:srgbClr val="000000"/>
                </a:solidFill>
                <a:latin typeface="Calibri"/>
              </a:rPr>
              <a:t>книги</a:t>
            </a:r>
            <a:r>
              <a:rPr sz="1000" b="0" i="0" u="none" strike="noStrike" dirty="0">
                <a:solidFill>
                  <a:srgbClr val="000000"/>
                </a:solidFill>
                <a:latin typeface="Calibri"/>
              </a:rPr>
              <a:t> с </a:t>
            </a:r>
            <a:r>
              <a:rPr sz="1000" b="0" i="0" u="none" strike="noStrike" dirty="0" err="1">
                <a:solidFill>
                  <a:srgbClr val="000000"/>
                </a:solidFill>
                <a:latin typeface="Calibri"/>
              </a:rPr>
              <a:t>реальными</a:t>
            </a:r>
            <a:r>
              <a:rPr sz="1000" b="0" i="0" u="none" strike="noStrike" dirty="0">
                <a:solidFill>
                  <a:srgbClr val="000000"/>
                </a:solidFill>
                <a:latin typeface="Calibri"/>
              </a:rPr>
              <a:t> </a:t>
            </a:r>
            <a:r>
              <a:rPr sz="1000" b="0" i="0" u="none" strike="noStrike" dirty="0" err="1">
                <a:solidFill>
                  <a:srgbClr val="000000"/>
                </a:solidFill>
                <a:latin typeface="Calibri"/>
              </a:rPr>
              <a:t>актерами</a:t>
            </a:r>
            <a:r>
              <a:rPr sz="1000" b="0" i="0" u="none" strike="noStrike" dirty="0">
                <a:solidFill>
                  <a:srgbClr val="000000"/>
                </a:solidFill>
                <a:latin typeface="Calibri"/>
              </a:rPr>
              <a:t> </a:t>
            </a:r>
            <a:r>
              <a:rPr sz="1000" b="0" i="0" u="none" strike="noStrike" dirty="0" err="1">
                <a:solidFill>
                  <a:srgbClr val="000000"/>
                </a:solidFill>
                <a:latin typeface="Calibri"/>
              </a:rPr>
              <a:t>для</a:t>
            </a:r>
            <a:r>
              <a:rPr sz="1000" b="0" i="0" u="none" strike="noStrike" dirty="0">
                <a:solidFill>
                  <a:srgbClr val="000000"/>
                </a:solidFill>
                <a:latin typeface="Calibri"/>
              </a:rPr>
              <a:t> </a:t>
            </a:r>
            <a:r>
              <a:rPr sz="1000" b="0" i="0" u="none" strike="noStrike" dirty="0" err="1">
                <a:solidFill>
                  <a:srgbClr val="000000"/>
                </a:solidFill>
                <a:latin typeface="Calibri"/>
              </a:rPr>
              <a:t>публикаций</a:t>
            </a:r>
            <a:r>
              <a:rPr sz="1000" b="0" i="0" u="none" strike="noStrike" dirty="0">
                <a:solidFill>
                  <a:srgbClr val="000000"/>
                </a:solidFill>
                <a:latin typeface="Calibri"/>
              </a:rPr>
              <a:t> в </a:t>
            </a:r>
            <a:r>
              <a:rPr sz="1000" b="0" i="0" u="none" strike="noStrike" dirty="0" err="1">
                <a:solidFill>
                  <a:srgbClr val="000000"/>
                </a:solidFill>
                <a:latin typeface="Calibri"/>
              </a:rPr>
              <a:t>социальных</a:t>
            </a:r>
            <a:r>
              <a:rPr sz="1000" b="0" i="0" u="none" strike="noStrike" dirty="0">
                <a:solidFill>
                  <a:srgbClr val="000000"/>
                </a:solidFill>
                <a:latin typeface="Calibri"/>
              </a:rPr>
              <a:t> </a:t>
            </a:r>
            <a:r>
              <a:rPr sz="1000" b="0" i="0" u="none" strike="noStrike" dirty="0" err="1">
                <a:solidFill>
                  <a:srgbClr val="000000"/>
                </a:solidFill>
                <a:latin typeface="Calibri"/>
              </a:rPr>
              <a:t>сетях</a:t>
            </a:r>
            <a:r>
              <a:rPr sz="1000" b="0" i="0" u="none" strike="noStrike" dirty="0">
                <a:solidFill>
                  <a:srgbClr val="000000"/>
                </a:solidFill>
                <a:latin typeface="Calibri"/>
              </a:rPr>
              <a:t> </a:t>
            </a:r>
            <a:r>
              <a:rPr sz="1000" b="0" i="0" u="none" strike="noStrike" dirty="0" err="1">
                <a:solidFill>
                  <a:srgbClr val="000000"/>
                </a:solidFill>
                <a:latin typeface="Calibri"/>
              </a:rPr>
              <a:t>издательства</a:t>
            </a:r>
            <a:r>
              <a:rPr sz="1000" b="0" i="0" u="none" strike="noStrike" dirty="0">
                <a:solidFill>
                  <a:srgbClr val="000000"/>
                </a:solidFill>
                <a:latin typeface="Calibri"/>
              </a:rPr>
              <a:t>. у </a:t>
            </a:r>
            <a:r>
              <a:rPr sz="1000" b="0" i="0" u="none" strike="noStrike" dirty="0" err="1">
                <a:solidFill>
                  <a:srgbClr val="000000"/>
                </a:solidFill>
                <a:latin typeface="Calibri"/>
              </a:rPr>
              <a:t>бартерных</a:t>
            </a:r>
            <a:r>
              <a:rPr sz="1000" b="0" i="0" u="none" strike="noStrike" dirty="0">
                <a:solidFill>
                  <a:srgbClr val="000000"/>
                </a:solidFill>
                <a:latin typeface="Calibri"/>
              </a:rPr>
              <a:t> и </a:t>
            </a:r>
            <a:r>
              <a:rPr sz="1000" b="0" i="0" u="none" strike="noStrike" dirty="0" err="1">
                <a:solidFill>
                  <a:srgbClr val="000000"/>
                </a:solidFill>
                <a:latin typeface="Calibri"/>
              </a:rPr>
              <a:t>платных</a:t>
            </a:r>
            <a:r>
              <a:rPr sz="1000" b="0" i="0" u="none" strike="noStrike" dirty="0">
                <a:solidFill>
                  <a:srgbClr val="000000"/>
                </a:solidFill>
                <a:latin typeface="Calibri"/>
              </a:rPr>
              <a:t> </a:t>
            </a:r>
            <a:r>
              <a:rPr sz="1000" b="0" i="0" u="none" strike="noStrike" dirty="0" err="1">
                <a:solidFill>
                  <a:srgbClr val="000000"/>
                </a:solidFill>
                <a:latin typeface="Calibri"/>
              </a:rPr>
              <a:t>блогеров</a:t>
            </a:r>
            <a:r>
              <a:rPr sz="1000" b="0" i="0" u="none" strike="noStrike" dirty="0">
                <a:solidFill>
                  <a:srgbClr val="000000"/>
                </a:solidFill>
                <a:latin typeface="Calibri"/>
              </a:rPr>
              <a:t>, а </a:t>
            </a:r>
            <a:r>
              <a:rPr sz="1000" b="0" i="0" u="none" strike="noStrike" dirty="0" err="1">
                <a:solidFill>
                  <a:srgbClr val="000000"/>
                </a:solidFill>
                <a:latin typeface="Calibri"/>
              </a:rPr>
              <a:t>также</a:t>
            </a:r>
            <a:r>
              <a:rPr sz="1000" b="0" i="0" u="none" strike="noStrike" dirty="0">
                <a:solidFill>
                  <a:srgbClr val="000000"/>
                </a:solidFill>
                <a:latin typeface="Calibri"/>
              </a:rPr>
              <a:t> в </a:t>
            </a:r>
            <a:r>
              <a:rPr sz="1000" b="0" i="0" u="none" strike="noStrike" dirty="0" err="1">
                <a:solidFill>
                  <a:srgbClr val="000000"/>
                </a:solidFill>
                <a:latin typeface="Calibri"/>
              </a:rPr>
              <a:t>карточке</a:t>
            </a:r>
            <a:r>
              <a:rPr sz="1000" b="0" i="0" u="none" strike="noStrike" dirty="0">
                <a:solidFill>
                  <a:srgbClr val="000000"/>
                </a:solidFill>
                <a:latin typeface="Calibri"/>
              </a:rPr>
              <a:t> </a:t>
            </a:r>
            <a:r>
              <a:rPr sz="1000" b="0" i="0" u="none" strike="noStrike" dirty="0" err="1">
                <a:solidFill>
                  <a:srgbClr val="000000"/>
                </a:solidFill>
                <a:latin typeface="Calibri"/>
              </a:rPr>
              <a:t>товара</a:t>
            </a:r>
            <a:r>
              <a:rPr sz="1000" b="0" i="0" u="none" strike="noStrike" dirty="0">
                <a:solidFill>
                  <a:srgbClr val="000000"/>
                </a:solidFill>
                <a:latin typeface="Calibri"/>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graphicFrame>
        <p:nvGraphicFramePr>
          <p:cNvPr id="3" name="Таблица 2"/>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4" name="Таблица 3"/>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Вселенные ужасов Влада Райбера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978-5-04-231235-9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7" name="Cover" descr="Cover">
            <a:hlinkClick r:id="rId4" tooltip="Посмотреть в Витрине"/>
          </p:cNvPr>
          <p:cNvPicPr>
            <a:picLocks noChangeAspect="1"/>
          </p:cNvPicPr>
          <p:nvPr/>
        </p:nvPicPr>
        <p:blipFill>
          <a:blip r:embed="rId5"/>
          <a:stretch>
            <a:fillRect/>
          </a:stretch>
        </p:blipFill>
        <p:spPr>
          <a:xfrm>
            <a:off x="285750" y="1809750"/>
            <a:ext cx="2667000" cy="4076700"/>
          </a:xfrm>
          <a:prstGeom prst="rect">
            <a:avLst/>
          </a:prstGeom>
        </p:spPr>
      </p:pic>
      <p:sp>
        <p:nvSpPr>
          <p:cNvPr id="8" name="TextBox 7"/>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«Тёмная сеть»</a:t>
            </a:r>
          </a:p>
        </p:txBody>
      </p:sp>
      <p:sp>
        <p:nvSpPr>
          <p:cNvPr id="9" name="TextBox 8"/>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0" name="TextBox 9"/>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
Новинка от Влада Райбера  мастера мистических и страшных рассказов для подростков. Его истории знакомы тысячам людей, а книги озвучивают на популярных ютуб каналах, набирая миллионные просмотры Его роман Плюшевая голова был тепло принят читателями, а совокупный тираж историй уже превысил 100 000 экземпляров Автор активно ведет социальные сети, во Вконтакте у него более 7,3 тысяч подписчиков httpsvk.comvladryber.
Стерильные лаборатории, жуткие роботы с </a:t>
            </a:r>
          </a:p>
        </p:txBody>
      </p:sp>
      <p:sp>
        <p:nvSpPr>
          <p:cNvPr id="11" name="TextBox 10"/>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2" name="TextBox 11"/>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Стерильные лаборатории, жуткие роботы с мертвыми глазами и мрачные коридоры заброшенного бункера в недостроенном городке  все это под обложкой новинки от Влада Райбера, мастера мистических и страшных рассказов для подростков и финалиста премии Эксмо. Дебют. Его истории знакомы тысячам людей, а книги озвучивают на популярных ютубканалах, набирая миллионные просмотры
Темная сеть  увлекательная история о жуткой компьютерной игре, которая вырвалась за предел</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Недостроенный город затягивает в кошмар наяву. Говорят, отсюда еще никто не возвращался живым... Шестнадцатилетний Дэм мечтает о карьере известного блогера. Узнав о таинственном заброшенном городке, он спешит туда, чтобы раскрыть тайну исчезновений. Однако парень еще не знает, насколько опасной может оказ... </a:t>
            </a:r>
            <a:r>
              <a:rPr sz="1000" b="0" i="1" u="none" strike="noStrike">
                <a:solidFill>
                  <a:srgbClr val="E13716"/>
                </a:solidFill>
                <a:latin typeface="Calibri"/>
                <a:hlinkClick r:id="rId4" tooltip="Посмотреть в Витрине"/>
              </a:rPr>
              <a:t>подробнее</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52500"/>
            <a:ext cx="8572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8477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Поддержка в социальных сетях издательства анонсы, подборки, розыгрыши. 2  Таргетированная реклама на книгу, включение в подборки. 3  Посевы контента в сообщества с целевой аудиторией в социальных сетях. 4  Обзоры книжных и lifestyle блогеров. 5  Платные интеграции у блогеровмиллионников. 6  Анонсирующая рассылка книги по актуальной базе СМИ. 7  Контентное и баннерное продвижение в ключевых интернетмагазинах. 8  Наполнение карточек книг дополнительным контентом. ... </a:t>
            </a:r>
            <a:r>
              <a:rPr sz="1000" b="0" i="1" u="none" strike="noStrike">
                <a:solidFill>
                  <a:srgbClr val="E13716"/>
                </a:solidFill>
                <a:latin typeface="Calibri"/>
                <a:hlinkClick r:id="rId2" tooltip="Посмотреть в Витрине"/>
              </a:rPr>
              <a:t>подробнее</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Детективы с авантюрой Татьяны и Анны Поляковых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978-5-04-233776-5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6717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«Тайна против всех»</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Двойной детектив, который бьет точно в голову и в сердце.
2.  Сильная и одновременно уязвимая героиня, которой невозможно не доверять.
3.  Книга поднимает сложные темы природа памяти, цена научного прогресса, этика эксперимен</a:t>
            </a:r>
          </a:p>
        </p:txBody>
      </p:sp>
      <p:sp>
        <p:nvSpPr>
          <p:cNvPr id="13" name="TextBox 12"/>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Двойной детектив, который бьет точно в голову и в сердце.
2.  Сильная и одновременно уязвимая героиня, которой невозможно не доверять.
3.  Книга поднимает сложные темы природа памяти, цена научного прогресса, этика эксперимен</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глухом лесу найдена повешенной 18летняя девушка, и нет никаких улик, указывающих на то, что смерть была насильственной. Но Татьяне Свиридовой  инструктору по физической подготовке, временно исполняющей обязанности ушедшего на больничный следователя,  не дают покоя некоторые неувязки. Например, кто вырез...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Елена Крыгина представляет. Рекомендации топ-визажиста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978-5-04-095648-7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07657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«О красоте и любви к себе. Уход за кожей»</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Елена Крыгина  один из самых уважаемых экспертов индустрии красоты, рекомендациям которой доверяют миллионы женщин. Работа над этой книгой заняла у Елены почти десять лет, она консультировалась с генетиками, врачамикосметологами и дерматовенерологами, изучала международные исследования, а также опыт созда...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2809875"/>
            <a:ext cx="5905500" cy="1938992"/>
          </a:xfrm>
          <a:prstGeom prst="rect">
            <a:avLst/>
          </a:prstGeom>
        </p:spPr>
        <p:txBody>
          <a:bodyPr wrap="square">
            <a:spAutoFit/>
          </a:bodyPr>
          <a:lstStyle/>
          <a:p>
            <a:r>
              <a:rPr lang="ru-RU" sz="1000" dirty="0" smtClean="0"/>
              <a:t>"Елена </a:t>
            </a:r>
            <a:r>
              <a:rPr lang="ru-RU" sz="1000" dirty="0" err="1" smtClean="0"/>
              <a:t>Крыгина</a:t>
            </a:r>
            <a:r>
              <a:rPr lang="ru-RU" sz="1000" dirty="0" smtClean="0"/>
              <a:t> — один из самых уважаемых экспертов индустрии красоты, рекомендациям которой доверяют миллионы женщин. Работа над этой книгой заняла у Елены почти десять лет, она консультировалась с генетиками, врачами-косметологами и </a:t>
            </a:r>
            <a:r>
              <a:rPr lang="ru-RU" sz="1000" dirty="0" err="1" smtClean="0"/>
              <a:t>дерматовенерологами</a:t>
            </a:r>
            <a:r>
              <a:rPr lang="ru-RU" sz="1000" dirty="0" smtClean="0"/>
              <a:t>, изучала международные исследования, а также опыт создателей ведущих косметических брендов. В результате получилась честная и вдохновляющая книга по уходу за кожей — практичная, без лишней информации и модных крайностей. Сложные научные знания здесь переведены на понятный язык, а рекомендации выстроены в чёткую и логичную систему. Эта книга станет прекрасным подарком для всех, кто хочет получить видимый результат, сохранить свою красоту и научиться ухаживать за собой осознанно, с удовольствием и любовью к </a:t>
            </a:r>
            <a:r>
              <a:rPr lang="ru-RU" sz="1000" dirty="0" err="1" smtClean="0"/>
              <a:t>себе.Вы</a:t>
            </a:r>
            <a:r>
              <a:rPr lang="ru-RU" sz="1000" dirty="0" smtClean="0"/>
              <a:t> найдете исчерпывающие ответы на самые важные вопросы:- что реально влияет на состояние кожи?- как на самом деле работают косметические средства?- что происходит с кожей с возрастом и как адаптироваться к этим изменениям?- как ухаживать за кожей осознанно, а не слепо следовать трендам?"</a:t>
            </a:r>
            <a:endParaRPr lang="ru-RU" sz="1000" dirty="0"/>
          </a:p>
        </p:txBody>
      </p:sp>
      <p:sp>
        <p:nvSpPr>
          <p:cNvPr id="17" name="TextBox 16"/>
          <p:cNvSpPr txBox="1"/>
          <p:nvPr/>
        </p:nvSpPr>
        <p:spPr>
          <a:xfrm>
            <a:off x="3238500" y="4773088"/>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18" name="TextBox 17"/>
          <p:cNvSpPr txBox="1"/>
          <p:nvPr/>
        </p:nvSpPr>
        <p:spPr>
          <a:xfrm>
            <a:off x="3238500" y="5154088"/>
            <a:ext cx="5839883" cy="52322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hlinkClick r:id="rId7" tooltip="Скачать или посмотреть"/>
              </a:rPr>
              <a:t>ITD000000000912813.pdf </a:t>
            </a:r>
            <a:r>
              <a:rPr dirty="0"/>
              <a:t/>
            </a:r>
            <a:br>
              <a:rPr dirty="0"/>
            </a:b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Жизнь без дублей. Просто о непростом с Ташей Муляр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978-5-04-232252-5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«Найти Аглавру. Роман»</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У Веры Редрик есть всё для идеальной жизни. Но у идеала есть цена. Отношения с семьёй превратились в формальность. А потом появился Он  хейтер, который знает о её жизни слишком много. Каждую слабость. Каждую ложь. Каждую тайну. Кто он Откуда всё знает И как далеко может зайти, чтобы разрушить её идеальный...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2809875"/>
            <a:ext cx="5905500" cy="2554545"/>
          </a:xfrm>
          <a:prstGeom prst="rect">
            <a:avLst/>
          </a:prstGeom>
        </p:spPr>
        <p:txBody>
          <a:bodyPr wrap="square">
            <a:spAutoFit/>
          </a:bodyPr>
          <a:lstStyle/>
          <a:p>
            <a:r>
              <a:rPr lang="ru-RU" sz="1000" dirty="0" smtClean="0"/>
              <a:t>"К сорока годам у Веры </a:t>
            </a:r>
            <a:r>
              <a:rPr lang="ru-RU" sz="1000" dirty="0" err="1" smtClean="0"/>
              <a:t>Редрик</a:t>
            </a:r>
            <a:r>
              <a:rPr lang="ru-RU" sz="1000" dirty="0" smtClean="0"/>
              <a:t> было всё, о чём можно мечтать: надёжный муж, двое прекрасных сыновей, любимое дело, приносящее славу и достаток. Её блог «Охотница за интерьерами», выросший из скромных видео о ремонте собственной квартиры, давно покорил топы и превратил Веру в икону стиля и успеха. Казалось, жизнь — это безупречный холст, тщательно выписанный её же </a:t>
            </a:r>
            <a:r>
              <a:rPr lang="ru-RU" sz="1000" dirty="0" err="1" smtClean="0"/>
              <a:t>руками.Но</a:t>
            </a:r>
            <a:r>
              <a:rPr lang="ru-RU" sz="1000" dirty="0" smtClean="0"/>
              <a:t> со временем яркие краски стали тускнеть, и из-под них проступили трещины. Вера чувствовала, как тихо отдаляется от мужа, как в их привычной близости поселилось молчаливое равнодушие. Она замечала, что из-за бесконечной занятости сыновья становятся для неё почти чужими — мимолётными гостями в её же </a:t>
            </a:r>
            <a:r>
              <a:rPr lang="ru-RU" sz="1000" dirty="0" err="1" smtClean="0"/>
              <a:t>графике.А</a:t>
            </a:r>
            <a:r>
              <a:rPr lang="ru-RU" sz="1000" dirty="0" smtClean="0"/>
              <a:t> ещё появился Он. </a:t>
            </a:r>
            <a:r>
              <a:rPr lang="ru-RU" sz="1000" dirty="0" err="1" smtClean="0"/>
              <a:t>Хейтер</a:t>
            </a:r>
            <a:r>
              <a:rPr lang="ru-RU" sz="1000" dirty="0" smtClean="0"/>
              <a:t>. Тот, кто видел её жизнь словно насквозь — будто сидел в соседнем кресле, пока она строила свой идеальный мир. Он знал всё. Он подмечал каждый её промах, каждую мелкую ложь, каждую искусственно склеенную улыбку — и безжалостно выставлял это на всеобщее обозрение, словно демонстрируя изнанку глянцевой обложки. Он преследовал её не просто как тень — он стал её анти-зеркалом, отражающим не идеальную картинку, а ту самую правду, которую Вера так тщательно скрывала даже от </a:t>
            </a:r>
            <a:r>
              <a:rPr lang="ru-RU" sz="1000" dirty="0" err="1" smtClean="0"/>
              <a:t>себя.Эта</a:t>
            </a:r>
            <a:r>
              <a:rPr lang="ru-RU" sz="1000" dirty="0" smtClean="0"/>
              <a:t> история — о том, что происходит, когда мы, ослеплённые собственной мечтой, пытаемся в одиночку взобраться на вершину. И о том, какая тишина и какие тени иногда встречают нас там, наверху, когда эхо аплодисментов затихает, а смотрит на тебя только безжалостное, всевидящее око чужой ненависти."</a:t>
            </a:r>
            <a:endParaRPr lang="ru-RU" sz="1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Злодейский путь!..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978-5-00250-769-6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64x94/16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372427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«Злодейский путь!.. Том 8»</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Восьмой том супер популярной новеллы Эл Моргот с великолепным оформлением покрытием софттач, фольгой и цветными иллюстрациями </a:t>
            </a:r>
          </a:p>
        </p:txBody>
      </p:sp>
      <p:sp>
        <p:nvSpPr>
          <p:cNvPr id="12" name="TextBox 11"/>
          <p:cNvSpPr txBox="1"/>
          <p:nvPr/>
        </p:nvSpPr>
        <p:spPr>
          <a:xfrm>
            <a:off x="3238500" y="337566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70903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Восьмой</a:t>
            </a:r>
            <a:r>
              <a:rPr sz="1000" b="0" i="0" u="none" strike="noStrike" dirty="0">
                <a:solidFill>
                  <a:srgbClr val="000000"/>
                </a:solidFill>
                <a:latin typeface="Calibri"/>
              </a:rPr>
              <a:t> </a:t>
            </a:r>
            <a:r>
              <a:rPr sz="1000" b="0" i="0" u="none" strike="noStrike" dirty="0" err="1">
                <a:solidFill>
                  <a:srgbClr val="000000"/>
                </a:solidFill>
                <a:latin typeface="Calibri"/>
              </a:rPr>
              <a:t>том</a:t>
            </a:r>
            <a:r>
              <a:rPr sz="1000" b="0" i="0" u="none" strike="noStrike" dirty="0">
                <a:solidFill>
                  <a:srgbClr val="000000"/>
                </a:solidFill>
                <a:latin typeface="Calibri"/>
              </a:rPr>
              <a:t> </a:t>
            </a:r>
            <a:r>
              <a:rPr sz="1000" b="0" i="0" u="none" strike="noStrike" dirty="0" err="1">
                <a:solidFill>
                  <a:srgbClr val="000000"/>
                </a:solidFill>
                <a:latin typeface="Calibri"/>
              </a:rPr>
              <a:t>популярной</a:t>
            </a:r>
            <a:r>
              <a:rPr sz="1000" b="0" i="0" u="none" strike="noStrike" dirty="0">
                <a:solidFill>
                  <a:srgbClr val="000000"/>
                </a:solidFill>
                <a:latin typeface="Calibri"/>
              </a:rPr>
              <a:t> </a:t>
            </a:r>
            <a:r>
              <a:rPr sz="1000" b="0" i="0" u="none" strike="noStrike" dirty="0" err="1">
                <a:solidFill>
                  <a:srgbClr val="000000"/>
                </a:solidFill>
                <a:latin typeface="Calibri"/>
              </a:rPr>
              <a:t>новеллы</a:t>
            </a:r>
            <a:r>
              <a:rPr sz="1000" b="0" i="0" u="none" strike="noStrike" dirty="0">
                <a:solidFill>
                  <a:srgbClr val="000000"/>
                </a:solidFill>
                <a:latin typeface="Calibri"/>
              </a:rPr>
              <a:t> в </a:t>
            </a:r>
            <a:r>
              <a:rPr sz="1000" b="0" i="0" u="none" strike="noStrike" dirty="0" err="1">
                <a:solidFill>
                  <a:srgbClr val="000000"/>
                </a:solidFill>
                <a:latin typeface="Calibri"/>
              </a:rPr>
              <a:t>атмосфере</a:t>
            </a:r>
            <a:r>
              <a:rPr sz="1000" b="0" i="0" u="none" strike="noStrike" dirty="0">
                <a:solidFill>
                  <a:srgbClr val="000000"/>
                </a:solidFill>
                <a:latin typeface="Calibri"/>
              </a:rPr>
              <a:t> </a:t>
            </a:r>
            <a:r>
              <a:rPr sz="1000" b="0" i="0" u="none" strike="noStrike" dirty="0" err="1">
                <a:solidFill>
                  <a:srgbClr val="000000"/>
                </a:solidFill>
                <a:latin typeface="Calibri"/>
              </a:rPr>
              <a:t>китайского</a:t>
            </a:r>
            <a:r>
              <a:rPr sz="1000" b="0" i="0" u="none" strike="noStrike" dirty="0">
                <a:solidFill>
                  <a:srgbClr val="000000"/>
                </a:solidFill>
                <a:latin typeface="Calibri"/>
              </a:rPr>
              <a:t> </a:t>
            </a:r>
            <a:r>
              <a:rPr sz="1000" b="0" i="0" u="none" strike="noStrike" dirty="0" err="1">
                <a:solidFill>
                  <a:srgbClr val="000000"/>
                </a:solidFill>
                <a:latin typeface="Calibri"/>
              </a:rPr>
              <a:t>фэнтези</a:t>
            </a:r>
            <a:r>
              <a:rPr sz="1000" b="0" i="0" u="none" strike="noStrike" dirty="0">
                <a:solidFill>
                  <a:srgbClr val="000000"/>
                </a:solidFill>
                <a:latin typeface="Calibri"/>
              </a:rPr>
              <a:t>
</a:t>
            </a:r>
            <a:r>
              <a:rPr sz="1000" b="0" i="0" u="none" strike="noStrike" dirty="0" err="1">
                <a:solidFill>
                  <a:srgbClr val="000000"/>
                </a:solidFill>
                <a:latin typeface="Calibri"/>
              </a:rPr>
              <a:t>Потрясающее</a:t>
            </a:r>
            <a:r>
              <a:rPr sz="1000" b="0" i="0" u="none" strike="noStrike" dirty="0">
                <a:solidFill>
                  <a:srgbClr val="000000"/>
                </a:solidFill>
                <a:latin typeface="Calibri"/>
              </a:rPr>
              <a:t> </a:t>
            </a:r>
            <a:r>
              <a:rPr sz="1000" b="0" i="0" u="none" strike="noStrike" dirty="0" err="1">
                <a:solidFill>
                  <a:srgbClr val="000000"/>
                </a:solidFill>
                <a:latin typeface="Calibri"/>
              </a:rPr>
              <a:t>издание</a:t>
            </a:r>
            <a:r>
              <a:rPr sz="1000" b="0" i="0" u="none" strike="noStrike" dirty="0">
                <a:solidFill>
                  <a:srgbClr val="000000"/>
                </a:solidFill>
                <a:latin typeface="Calibri"/>
              </a:rPr>
              <a:t> с </a:t>
            </a:r>
            <a:r>
              <a:rPr sz="1000" b="0" i="0" u="none" strike="noStrike" dirty="0" err="1">
                <a:solidFill>
                  <a:srgbClr val="000000"/>
                </a:solidFill>
                <a:latin typeface="Calibri"/>
              </a:rPr>
              <a:t>покрытием</a:t>
            </a:r>
            <a:r>
              <a:rPr sz="1000" b="0" i="0" u="none" strike="noStrike" dirty="0">
                <a:solidFill>
                  <a:srgbClr val="000000"/>
                </a:solidFill>
                <a:latin typeface="Calibri"/>
              </a:rPr>
              <a:t> </a:t>
            </a:r>
            <a:r>
              <a:rPr sz="1000" b="0" i="0" u="none" strike="noStrike" dirty="0" err="1">
                <a:solidFill>
                  <a:srgbClr val="000000"/>
                </a:solidFill>
                <a:latin typeface="Calibri"/>
              </a:rPr>
              <a:t>софттач</a:t>
            </a:r>
            <a:r>
              <a:rPr sz="1000" b="0" i="0" u="none" strike="noStrike" dirty="0">
                <a:solidFill>
                  <a:srgbClr val="000000"/>
                </a:solidFill>
                <a:latin typeface="Calibri"/>
              </a:rPr>
              <a:t>, </a:t>
            </a:r>
            <a:r>
              <a:rPr sz="1000" b="0" i="0" u="none" strike="noStrike" dirty="0" err="1">
                <a:solidFill>
                  <a:srgbClr val="000000"/>
                </a:solidFill>
                <a:latin typeface="Calibri"/>
              </a:rPr>
              <a:t>фольгой</a:t>
            </a:r>
            <a:r>
              <a:rPr sz="1000" b="0" i="0" u="none" strike="noStrike" dirty="0">
                <a:solidFill>
                  <a:srgbClr val="000000"/>
                </a:solidFill>
                <a:latin typeface="Calibri"/>
              </a:rPr>
              <a:t> и </a:t>
            </a:r>
            <a:r>
              <a:rPr sz="1000" b="0" i="0" u="none" strike="noStrike" dirty="0" err="1">
                <a:solidFill>
                  <a:srgbClr val="000000"/>
                </a:solidFill>
                <a:latin typeface="Calibri"/>
              </a:rPr>
              <a:t>цветными</a:t>
            </a:r>
            <a:r>
              <a:rPr sz="1000" b="0" i="0" u="none" strike="noStrike" dirty="0">
                <a:solidFill>
                  <a:srgbClr val="000000"/>
                </a:solidFill>
                <a:latin typeface="Calibri"/>
              </a:rPr>
              <a:t> </a:t>
            </a:r>
            <a:r>
              <a:rPr sz="1000" b="0" i="0" u="none" strike="noStrike" dirty="0" err="1">
                <a:solidFill>
                  <a:srgbClr val="000000"/>
                </a:solidFill>
                <a:latin typeface="Calibri"/>
              </a:rPr>
              <a:t>иллюстрациями</a:t>
            </a:r>
            <a:r>
              <a:rPr sz="1000" b="0" i="0" u="none" strike="noStrike" dirty="0">
                <a:solidFill>
                  <a:srgbClr val="000000"/>
                </a:solidFill>
                <a:latin typeface="Calibri"/>
              </a:rPr>
              <a:t>
</a:t>
            </a:r>
            <a:r>
              <a:rPr sz="1000" b="0" i="0" u="none" strike="noStrike" dirty="0" err="1">
                <a:solidFill>
                  <a:srgbClr val="000000"/>
                </a:solidFill>
                <a:latin typeface="Calibri"/>
              </a:rPr>
              <a:t>Одна</a:t>
            </a:r>
            <a:r>
              <a:rPr sz="1000" b="0" i="0" u="none" strike="noStrike" dirty="0">
                <a:solidFill>
                  <a:srgbClr val="000000"/>
                </a:solidFill>
                <a:latin typeface="Calibri"/>
              </a:rPr>
              <a:t> </a:t>
            </a:r>
            <a:r>
              <a:rPr sz="1000" b="0" i="0" u="none" strike="noStrike" dirty="0" err="1">
                <a:solidFill>
                  <a:srgbClr val="000000"/>
                </a:solidFill>
                <a:latin typeface="Calibri"/>
              </a:rPr>
              <a:t>из</a:t>
            </a:r>
            <a:r>
              <a:rPr sz="1000" b="0" i="0" u="none" strike="noStrike" dirty="0">
                <a:solidFill>
                  <a:srgbClr val="000000"/>
                </a:solidFill>
                <a:latin typeface="Calibri"/>
              </a:rPr>
              <a:t> </a:t>
            </a:r>
            <a:r>
              <a:rPr sz="1000" b="0" i="0" u="none" strike="noStrike" dirty="0" err="1">
                <a:solidFill>
                  <a:srgbClr val="000000"/>
                </a:solidFill>
                <a:latin typeface="Calibri"/>
              </a:rPr>
              <a:t>самых</a:t>
            </a:r>
            <a:r>
              <a:rPr sz="1000" b="0" i="0" u="none" strike="noStrike" dirty="0">
                <a:solidFill>
                  <a:srgbClr val="000000"/>
                </a:solidFill>
                <a:latin typeface="Calibri"/>
              </a:rPr>
              <a:t> </a:t>
            </a:r>
            <a:r>
              <a:rPr sz="1000" b="0" i="0" u="none" strike="noStrike" dirty="0" err="1">
                <a:solidFill>
                  <a:srgbClr val="000000"/>
                </a:solidFill>
                <a:latin typeface="Calibri"/>
              </a:rPr>
              <a:t>продаваемых</a:t>
            </a:r>
            <a:r>
              <a:rPr sz="1000" b="0" i="0" u="none" strike="noStrike" dirty="0">
                <a:solidFill>
                  <a:srgbClr val="000000"/>
                </a:solidFill>
                <a:latin typeface="Calibri"/>
              </a:rPr>
              <a:t> </a:t>
            </a:r>
            <a:r>
              <a:rPr sz="1000" b="0" i="0" u="none" strike="noStrike" dirty="0" err="1">
                <a:solidFill>
                  <a:srgbClr val="000000"/>
                </a:solidFill>
                <a:latin typeface="Calibri"/>
              </a:rPr>
              <a:t>серий</a:t>
            </a:r>
            <a:r>
              <a:rPr sz="1000" b="0" i="0" u="none" strike="noStrike" dirty="0">
                <a:solidFill>
                  <a:srgbClr val="000000"/>
                </a:solidFill>
                <a:latin typeface="Calibri"/>
              </a:rPr>
              <a:t> </a:t>
            </a:r>
            <a:r>
              <a:rPr sz="1000" b="0" i="0" u="none" strike="noStrike" dirty="0" err="1">
                <a:solidFill>
                  <a:srgbClr val="000000"/>
                </a:solidFill>
                <a:latin typeface="Calibri"/>
              </a:rPr>
              <a:t>МИФа</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Восьмой том серии Злодейский путь.. вновь погружает читателя в атмосферу китайского фэнтези, где магия, тайны прошлого и испытания переплетаются в драматической истории героев.
Воды черного озера скрывают воспоминания, и некоторые тайны слишком тяжелы, чтобы поднятьс... </a:t>
            </a:r>
            <a:r>
              <a:rPr sz="1000" b="0" i="1" u="none" strike="noStrike">
                <a:solidFill>
                  <a:srgbClr val="E13716"/>
                </a:solidFill>
                <a:latin typeface="Calibri"/>
                <a:hlinkClick r:id="rId4" tooltip="Посмотреть в Витрине"/>
              </a:rPr>
              <a:t>подробнее</a:t>
            </a:r>
          </a:p>
        </p:txBody>
      </p:sp>
      <p:sp>
        <p:nvSpPr>
          <p:cNvPr id="17" name="TextBox 16"/>
          <p:cNvSpPr txBox="1"/>
          <p:nvPr/>
        </p:nvSpPr>
        <p:spPr>
          <a:xfrm>
            <a:off x="3333750" y="4787809"/>
            <a:ext cx="5839883"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
        <p:nvSpPr>
          <p:cNvPr id="18" name="TextBox 17"/>
          <p:cNvSpPr txBox="1"/>
          <p:nvPr/>
        </p:nvSpPr>
        <p:spPr>
          <a:xfrm>
            <a:off x="3238500" y="4406809"/>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Злодейский путь!..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978-5-00214-826-4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«Комикс "Злодейский путь!..". Том 1»</a:t>
            </a:r>
          </a:p>
        </p:txBody>
      </p:sp>
      <p:sp>
        <p:nvSpPr>
          <p:cNvPr id="10" name="TextBox 9"/>
          <p:cNvSpPr txBox="1"/>
          <p:nvPr/>
        </p:nvSpPr>
        <p:spPr>
          <a:xfrm>
            <a:off x="3238500" y="218503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51841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Суперпопулярная новелла теперь в формате комикса Более 2,5 млн прочтений оригинального Злодейского пути.. на ЛитНете, 2,3 млн на Wattpad, тираж новеллы  209 000 экз.
Графическая адаптация от Химеры  динамичная оригинальная рисовка, которая бережно следует новелле и раскрывает персонажей с новой стороны
Достойная русскоязычная альтернатива  фанаты Неукротимого, Мосян Тунсю и Основателя темного пути найдут здесь ту же стихию темное фэнтези, интриги, антиг</a:t>
            </a:r>
          </a:p>
        </p:txBody>
      </p:sp>
      <p:sp>
        <p:nvSpPr>
          <p:cNvPr id="12" name="TextBox 11"/>
          <p:cNvSpPr txBox="1"/>
          <p:nvPr/>
        </p:nvSpPr>
        <p:spPr>
          <a:xfrm>
            <a:off x="3238500" y="356044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89382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Русскоязычный</a:t>
            </a:r>
            <a:r>
              <a:rPr sz="1000" b="0" i="0" u="none" strike="noStrike" dirty="0">
                <a:solidFill>
                  <a:srgbClr val="000000"/>
                </a:solidFill>
                <a:latin typeface="Calibri"/>
              </a:rPr>
              <a:t> </a:t>
            </a:r>
            <a:r>
              <a:rPr sz="1000" b="0" i="0" u="none" strike="noStrike" dirty="0" err="1">
                <a:solidFill>
                  <a:srgbClr val="000000"/>
                </a:solidFill>
                <a:latin typeface="Calibri"/>
              </a:rPr>
              <a:t>хит</a:t>
            </a:r>
            <a:r>
              <a:rPr sz="1000" b="0" i="0" u="none" strike="noStrike" dirty="0">
                <a:solidFill>
                  <a:srgbClr val="000000"/>
                </a:solidFill>
                <a:latin typeface="Calibri"/>
              </a:rPr>
              <a:t> </a:t>
            </a:r>
            <a:r>
              <a:rPr sz="1000" b="0" i="0" u="none" strike="noStrike" dirty="0" err="1">
                <a:solidFill>
                  <a:srgbClr val="000000"/>
                </a:solidFill>
                <a:latin typeface="Calibri"/>
              </a:rPr>
              <a:t>Злодейский</a:t>
            </a:r>
            <a:r>
              <a:rPr sz="1000" b="0" i="0" u="none" strike="noStrike" dirty="0">
                <a:solidFill>
                  <a:srgbClr val="000000"/>
                </a:solidFill>
                <a:latin typeface="Calibri"/>
              </a:rPr>
              <a:t> </a:t>
            </a:r>
            <a:r>
              <a:rPr sz="1000" b="0" i="0" u="none" strike="noStrike" dirty="0" err="1">
                <a:solidFill>
                  <a:srgbClr val="000000"/>
                </a:solidFill>
                <a:latin typeface="Calibri"/>
              </a:rPr>
              <a:t>путь</a:t>
            </a:r>
            <a:r>
              <a:rPr sz="1000" b="0" i="0" u="none" strike="noStrike" dirty="0">
                <a:solidFill>
                  <a:srgbClr val="000000"/>
                </a:solidFill>
                <a:latin typeface="Calibri"/>
              </a:rPr>
              <a:t>.. </a:t>
            </a:r>
            <a:r>
              <a:rPr sz="1000" b="0" i="0" u="none" strike="noStrike" dirty="0" err="1">
                <a:solidFill>
                  <a:srgbClr val="000000"/>
                </a:solidFill>
                <a:latin typeface="Calibri"/>
              </a:rPr>
              <a:t>теперь</a:t>
            </a:r>
            <a:r>
              <a:rPr sz="1000" b="0" i="0" u="none" strike="noStrike" dirty="0">
                <a:solidFill>
                  <a:srgbClr val="000000"/>
                </a:solidFill>
                <a:latin typeface="Calibri"/>
              </a:rPr>
              <a:t> в </a:t>
            </a:r>
            <a:r>
              <a:rPr sz="1000" b="0" i="0" u="none" strike="noStrike" dirty="0" err="1">
                <a:solidFill>
                  <a:srgbClr val="000000"/>
                </a:solidFill>
                <a:latin typeface="Calibri"/>
              </a:rPr>
              <a:t>формате</a:t>
            </a:r>
            <a:r>
              <a:rPr sz="1000" b="0" i="0" u="none" strike="noStrike" dirty="0">
                <a:solidFill>
                  <a:srgbClr val="000000"/>
                </a:solidFill>
                <a:latin typeface="Calibri"/>
              </a:rPr>
              <a:t> </a:t>
            </a:r>
            <a:r>
              <a:rPr sz="1000" b="0" i="0" u="none" strike="noStrike" dirty="0" err="1">
                <a:solidFill>
                  <a:srgbClr val="000000"/>
                </a:solidFill>
                <a:latin typeface="Calibri"/>
              </a:rPr>
              <a:t>комикса</a:t>
            </a:r>
            <a:r>
              <a:rPr sz="1000" b="0" i="0" u="none" strike="noStrike" dirty="0">
                <a:solidFill>
                  <a:srgbClr val="000000"/>
                </a:solidFill>
                <a:latin typeface="Calibri"/>
              </a:rPr>
              <a:t> 
</a:t>
            </a:r>
            <a:r>
              <a:rPr sz="1000" b="0" i="0" u="none" strike="noStrike" dirty="0" err="1">
                <a:solidFill>
                  <a:srgbClr val="000000"/>
                </a:solidFill>
                <a:latin typeface="Calibri"/>
              </a:rPr>
              <a:t>Долгожданный</a:t>
            </a:r>
            <a:r>
              <a:rPr sz="1000" b="0" i="0" u="none" strike="noStrike" dirty="0">
                <a:solidFill>
                  <a:srgbClr val="000000"/>
                </a:solidFill>
                <a:latin typeface="Calibri"/>
              </a:rPr>
              <a:t> </a:t>
            </a:r>
            <a:r>
              <a:rPr sz="1000" b="0" i="0" u="none" strike="noStrike" dirty="0" err="1">
                <a:solidFill>
                  <a:srgbClr val="000000"/>
                </a:solidFill>
                <a:latin typeface="Calibri"/>
              </a:rPr>
              <a:t>комикс</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хиту</a:t>
            </a:r>
            <a:r>
              <a:rPr sz="1000" b="0" i="0" u="none" strike="noStrike" dirty="0">
                <a:solidFill>
                  <a:srgbClr val="000000"/>
                </a:solidFill>
                <a:latin typeface="Calibri"/>
              </a:rPr>
              <a:t> с 2,5 </a:t>
            </a:r>
            <a:r>
              <a:rPr sz="1000" b="0" i="0" u="none" strike="noStrike" dirty="0" err="1">
                <a:solidFill>
                  <a:srgbClr val="000000"/>
                </a:solidFill>
                <a:latin typeface="Calibri"/>
              </a:rPr>
              <a:t>млн</a:t>
            </a:r>
            <a:r>
              <a:rPr sz="1000" b="0" i="0" u="none" strike="noStrike" dirty="0">
                <a:solidFill>
                  <a:srgbClr val="000000"/>
                </a:solidFill>
                <a:latin typeface="Calibri"/>
              </a:rPr>
              <a:t> </a:t>
            </a:r>
            <a:r>
              <a:rPr sz="1000" b="0" i="0" u="none" strike="noStrike" dirty="0" err="1">
                <a:solidFill>
                  <a:srgbClr val="000000"/>
                </a:solidFill>
                <a:latin typeface="Calibri"/>
              </a:rPr>
              <a:t>читателей</a:t>
            </a:r>
            <a:r>
              <a:rPr sz="1000" b="0" i="0" u="none" strike="noStrike" dirty="0">
                <a:solidFill>
                  <a:srgbClr val="000000"/>
                </a:solidFill>
                <a:latin typeface="Calibri"/>
              </a:rPr>
              <a:t> </a:t>
            </a:r>
            <a:r>
              <a:rPr sz="1000" b="0" i="0" u="none" strike="noStrike" dirty="0" err="1">
                <a:solidFill>
                  <a:srgbClr val="000000"/>
                </a:solidFill>
                <a:latin typeface="Calibri"/>
              </a:rPr>
              <a:t>на</a:t>
            </a:r>
            <a:r>
              <a:rPr sz="1000" b="0" i="0" u="none" strike="noStrike" dirty="0">
                <a:solidFill>
                  <a:srgbClr val="000000"/>
                </a:solidFill>
                <a:latin typeface="Calibri"/>
              </a:rPr>
              <a:t> </a:t>
            </a:r>
            <a:r>
              <a:rPr sz="1000" b="0" i="0" u="none" strike="noStrike" dirty="0" err="1">
                <a:solidFill>
                  <a:srgbClr val="000000"/>
                </a:solidFill>
                <a:latin typeface="Calibri"/>
              </a:rPr>
              <a:t>ЛитНете</a:t>
            </a:r>
            <a:r>
              <a:rPr sz="1000" b="0" i="0" u="none" strike="noStrike" dirty="0">
                <a:solidFill>
                  <a:srgbClr val="000000"/>
                </a:solidFill>
                <a:latin typeface="Calibri"/>
              </a:rPr>
              <a:t>
</a:t>
            </a:r>
            <a:r>
              <a:rPr sz="1000" b="0" i="0" u="none" strike="noStrike" dirty="0" err="1">
                <a:solidFill>
                  <a:srgbClr val="000000"/>
                </a:solidFill>
                <a:latin typeface="Calibri"/>
              </a:rPr>
              <a:t>Рисовка</a:t>
            </a:r>
            <a:r>
              <a:rPr sz="1000" b="0" i="0" u="none" strike="noStrike" dirty="0">
                <a:solidFill>
                  <a:srgbClr val="000000"/>
                </a:solidFill>
                <a:latin typeface="Calibri"/>
              </a:rPr>
              <a:t> </a:t>
            </a:r>
            <a:r>
              <a:rPr sz="1000" b="0" i="0" u="none" strike="noStrike" dirty="0" err="1">
                <a:solidFill>
                  <a:srgbClr val="000000"/>
                </a:solidFill>
                <a:latin typeface="Calibri"/>
              </a:rPr>
              <a:t>от</a:t>
            </a:r>
            <a:r>
              <a:rPr sz="1000" b="0" i="0" u="none" strike="noStrike" dirty="0">
                <a:solidFill>
                  <a:srgbClr val="000000"/>
                </a:solidFill>
                <a:latin typeface="Calibri"/>
              </a:rPr>
              <a:t> </a:t>
            </a:r>
            <a:r>
              <a:rPr sz="1000" b="0" i="0" u="none" strike="noStrike" dirty="0" err="1">
                <a:solidFill>
                  <a:srgbClr val="000000"/>
                </a:solidFill>
                <a:latin typeface="Calibri"/>
              </a:rPr>
              <a:t>Химеры</a:t>
            </a:r>
            <a:r>
              <a:rPr sz="1000" b="0" i="0" u="none" strike="noStrike" dirty="0">
                <a:solidFill>
                  <a:srgbClr val="000000"/>
                </a:solidFill>
                <a:latin typeface="Calibri"/>
              </a:rPr>
              <a:t>  </a:t>
            </a:r>
            <a:r>
              <a:rPr sz="1000" b="0" i="0" u="none" strike="noStrike" dirty="0" err="1">
                <a:solidFill>
                  <a:srgbClr val="000000"/>
                </a:solidFill>
                <a:latin typeface="Calibri"/>
              </a:rPr>
              <a:t>новая</a:t>
            </a:r>
            <a:r>
              <a:rPr sz="1000" b="0" i="0" u="none" strike="noStrike" dirty="0">
                <a:solidFill>
                  <a:srgbClr val="000000"/>
                </a:solidFill>
                <a:latin typeface="Calibri"/>
              </a:rPr>
              <a:t> </a:t>
            </a:r>
            <a:r>
              <a:rPr sz="1000" b="0" i="0" u="none" strike="noStrike" dirty="0" err="1">
                <a:solidFill>
                  <a:srgbClr val="000000"/>
                </a:solidFill>
                <a:latin typeface="Calibri"/>
              </a:rPr>
              <a:t>жизнь</a:t>
            </a:r>
            <a:r>
              <a:rPr sz="1000" b="0" i="0" u="none" strike="noStrike" dirty="0">
                <a:solidFill>
                  <a:srgbClr val="000000"/>
                </a:solidFill>
                <a:latin typeface="Calibri"/>
              </a:rPr>
              <a:t> </a:t>
            </a:r>
            <a:r>
              <a:rPr sz="1000" b="0" i="0" u="none" strike="noStrike" dirty="0" err="1">
                <a:solidFill>
                  <a:srgbClr val="000000"/>
                </a:solidFill>
                <a:latin typeface="Calibri"/>
              </a:rPr>
              <a:t>любимой</a:t>
            </a:r>
            <a:r>
              <a:rPr sz="1000" b="0" i="0" u="none" strike="noStrike" dirty="0">
                <a:solidFill>
                  <a:srgbClr val="000000"/>
                </a:solidFill>
                <a:latin typeface="Calibri"/>
              </a:rPr>
              <a:t> </a:t>
            </a:r>
            <a:r>
              <a:rPr sz="1000" b="0" i="0" u="none" strike="noStrike" dirty="0" err="1">
                <a:solidFill>
                  <a:srgbClr val="000000"/>
                </a:solidFill>
                <a:latin typeface="Calibri"/>
              </a:rPr>
              <a:t>истории</a:t>
            </a:r>
            <a:r>
              <a:rPr sz="1000" b="0" i="0" u="none" strike="noStrike" dirty="0">
                <a:solidFill>
                  <a:srgbClr val="000000"/>
                </a:solidFill>
                <a:latin typeface="Calibri"/>
              </a:rPr>
              <a:t> </a:t>
            </a:r>
            <a:r>
              <a:rPr sz="1000" b="0" i="0" u="none" strike="noStrike" dirty="0" err="1">
                <a:solidFill>
                  <a:srgbClr val="000000"/>
                </a:solidFill>
                <a:latin typeface="Calibri"/>
              </a:rPr>
              <a:t>на</a:t>
            </a:r>
            <a:r>
              <a:rPr sz="1000" b="0" i="0" u="none" strike="noStrike" dirty="0">
                <a:solidFill>
                  <a:srgbClr val="000000"/>
                </a:solidFill>
                <a:latin typeface="Calibri"/>
              </a:rPr>
              <a:t> </a:t>
            </a:r>
            <a:r>
              <a:rPr sz="1000" b="0" i="0" u="none" strike="noStrike" dirty="0" err="1">
                <a:solidFill>
                  <a:srgbClr val="000000"/>
                </a:solidFill>
                <a:latin typeface="Calibri"/>
              </a:rPr>
              <a:t>выразительных</a:t>
            </a:r>
            <a:r>
              <a:rPr sz="1000" b="0" i="0" u="none" strike="noStrike" dirty="0">
                <a:solidFill>
                  <a:srgbClr val="000000"/>
                </a:solidFill>
                <a:latin typeface="Calibri"/>
              </a:rPr>
              <a:t> </a:t>
            </a:r>
            <a:r>
              <a:rPr sz="1000" b="0" i="0" u="none" strike="noStrike" dirty="0" err="1">
                <a:solidFill>
                  <a:srgbClr val="000000"/>
                </a:solidFill>
                <a:latin typeface="Calibri"/>
              </a:rPr>
              <a:t>чернобелых</a:t>
            </a:r>
            <a:r>
              <a:rPr sz="1000" b="0" i="0" u="none" strike="noStrike" dirty="0">
                <a:solidFill>
                  <a:srgbClr val="000000"/>
                </a:solidFill>
                <a:latin typeface="Calibri"/>
              </a:rPr>
              <a:t> </a:t>
            </a:r>
            <a:r>
              <a:rPr sz="1000" b="0" i="0" u="none" strike="noStrike" dirty="0" err="1">
                <a:solidFill>
                  <a:srgbClr val="000000"/>
                </a:solidFill>
                <a:latin typeface="Calibri"/>
              </a:rPr>
              <a:t>страницах</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На вершине одинокого, обрывистого пика, среди рваных туч и пронизывающего ветра возвышался мрачный замок. В его самом глухом крыле обитал проклятый старейшина  главный злодей высокорейтинговой новеллы Великий безумный. Он правил страхом, кровью и чужими судьбами
По крайней мере, до того дня, когда в теле... </a:t>
            </a:r>
            <a:r>
              <a:rPr sz="1000" b="0" i="1" u="none" strike="noStrike">
                <a:solidFill>
                  <a:srgbClr val="E13716"/>
                </a:solidFill>
                <a:latin typeface="Calibri"/>
                <a:hlinkClick r:id="rId4" tooltip="Посмотреть в Витрине"/>
              </a:rPr>
              <a:t>подробнее</a:t>
            </a:r>
          </a:p>
        </p:txBody>
      </p:sp>
      <p:pic>
        <p:nvPicPr>
          <p:cNvPr id="17" name="Рисунок 16"/>
          <p:cNvPicPr>
            <a:picLocks noChangeAspect="1"/>
          </p:cNvPicPr>
          <p:nvPr/>
        </p:nvPicPr>
        <p:blipFill>
          <a:blip r:embed="rId5"/>
          <a:stretch>
            <a:fillRect/>
          </a:stretch>
        </p:blipFill>
        <p:spPr>
          <a:xfrm>
            <a:off x="247135" y="1756410"/>
            <a:ext cx="2610365" cy="3863340"/>
          </a:xfrm>
          <a:prstGeom prst="rect">
            <a:avLst/>
          </a:prstGeom>
        </p:spPr>
      </p:pic>
      <p:sp>
        <p:nvSpPr>
          <p:cNvPr id="18" name="TextBox 17"/>
          <p:cNvSpPr txBox="1"/>
          <p:nvPr/>
        </p:nvSpPr>
        <p:spPr>
          <a:xfrm>
            <a:off x="3238500" y="461132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9" name="TextBox 18"/>
          <p:cNvSpPr txBox="1"/>
          <p:nvPr/>
        </p:nvSpPr>
        <p:spPr>
          <a:xfrm>
            <a:off x="3333750" y="4992325"/>
            <a:ext cx="5839883"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Искры вдохновения. Книги, которые исполняют желания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978-5-04-217358-5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62x82/16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5814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«Маленькие секреты большого счастья. 32 разговора в придорожном кафе»</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Иногда хороший разговор ценнее долгих часов терапии. В своей новой книге Татьяна приглашает вас в придорожное кафе. Чтобы поговорить о маленьких секретах большого счастья. После каждого разговора вы найдете несколько вопросов. Отвечая на них, вы сможете узнать о себе чтото новое и найти своё можно, и радо...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2782661"/>
            <a:ext cx="5905500" cy="2708434"/>
          </a:xfrm>
          <a:prstGeom prst="rect">
            <a:avLst/>
          </a:prstGeom>
        </p:spPr>
        <p:txBody>
          <a:bodyPr wrap="square">
            <a:spAutoFit/>
          </a:bodyPr>
          <a:lstStyle/>
          <a:p>
            <a:r>
              <a:rPr lang="ru-RU" sz="1000" dirty="0" smtClean="0"/>
              <a:t>"Татьяна Мужицкая — психолог, бизнес-тренер, радиоведущая, </a:t>
            </a:r>
            <a:r>
              <a:rPr lang="ru-RU" sz="1000" dirty="0" err="1" smtClean="0"/>
              <a:t>блогер</a:t>
            </a:r>
            <a:r>
              <a:rPr lang="ru-RU" sz="1000" dirty="0" smtClean="0"/>
              <a:t>, режиссер, актриса и автор пяти бестселлеров.  Иногда хороший разговор ценнее долгих часов терапии. В своей новой книге Татьяна приглашает вас в залитое солнцем придорожное кафе, чтобы поговорить о маленьких секретах большого счастья. Она объясняет, почему порой мы делаем вещи, которых совсем не хотим. Подсказывает, как с помощью подсознания избавиться от плохих привычек и обзавестись хорошими. Учит влюбляться по собственному желанию и управлять своим настроением. Эта книга — сборник разговоров с мудрым человеком. Именно разговоров — потому что на страницах «Маленьких секретов» предусмотрено место для ваших ответов. Это дает возможность не только легко представить, как вы сидите рядом с Татьяной за столиком в уютном кафе, но и сделать все предлагаемые ею приемы, хитрости и </a:t>
            </a:r>
            <a:r>
              <a:rPr lang="ru-RU" sz="1000" dirty="0" err="1" smtClean="0"/>
              <a:t>лайфхаки</a:t>
            </a:r>
            <a:r>
              <a:rPr lang="ru-RU" sz="1000" dirty="0" smtClean="0"/>
              <a:t> частью своей жизни.  ОТЗЫВ:   «Помните, как в чертогах Снежной королевы Кай молчаливо и сосредоточенно складывал из льдинок слово ВЕЧНОСТЬ? В этой книге Татьяна Мужицкая делает обратное, она складывает из разговоров со своими собеседниками слово СЧАСТЬЕ, пробует его на вкус, разбирается в оттенках и делится с нами.  А еще она задает вопросы ""на подумать"", как будто приглашает нас с вами поучаствовать в увлекательном путешествии, цель которого — лучше понять себя и других, а в итоге, стать чуть счастливей. Ну разве не прекрасно? Если у вас в руках эта книга, значит, вы на верном пути, где вас ждет много ярких открытий и  честных разговоров с собой» — Александра Яковлева, психолог, журналист, автор и ведущая подкаста «Психология с Александрой Яковлевой»"</a:t>
            </a:r>
            <a:endParaRPr lang="ru-RU" sz="1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Истории Алены Филипенко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978-5-04-236199-9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60x88/16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13.02.2026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2667000"/>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«Лишний в его игре»</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3" name="TextBox 12"/>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Даня и Ярослав  одноклассники и соседи, но живут в параллельных вселенных. Образцовый Даня вынужден работать с четырнадцати лет, чтобы обеспечивать себя. Он мечтает скорее поступить в университет и уехать от своей семьи, где он нелюбимый и ненужный.
У избалованного хулигана Ярослава есть все, но он этого ... </a:t>
            </a:r>
            <a:r>
              <a:rPr sz="1000" b="0" i="1" u="none" strike="noStrike">
                <a:solidFill>
                  <a:srgbClr val="E13716"/>
                </a:solidFill>
                <a:latin typeface="Calibri"/>
                <a:hlinkClick r:id="rId4" tooltip="Посмотреть в Витрине"/>
              </a:rPr>
              <a:t>подробнее</a:t>
            </a:r>
          </a:p>
        </p:txBody>
      </p:sp>
      <p:sp>
        <p:nvSpPr>
          <p:cNvPr id="15" name="Прямоугольник 14"/>
          <p:cNvSpPr/>
          <p:nvPr/>
        </p:nvSpPr>
        <p:spPr>
          <a:xfrm>
            <a:off x="3238500" y="3076634"/>
            <a:ext cx="5905500" cy="861774"/>
          </a:xfrm>
          <a:prstGeom prst="rect">
            <a:avLst/>
          </a:prstGeom>
        </p:spPr>
        <p:txBody>
          <a:bodyPr wrap="square">
            <a:spAutoFit/>
          </a:bodyPr>
          <a:lstStyle/>
          <a:p>
            <a:r>
              <a:rPr lang="ru-RU" sz="1000" dirty="0" smtClean="0"/>
              <a:t>"Даня и Ярослав — одноклассники и соседи, но живут в параллельных вселенных. Образцовый Даня вынужден работать с четырнадцати лет, чтобы обеспечивать себя. Он мечтает скорее поступить в университет и уехать от своей семьи, где он нелюбимый и </a:t>
            </a:r>
            <a:r>
              <a:rPr lang="ru-RU" sz="1000" dirty="0" err="1" smtClean="0"/>
              <a:t>ненужный.У</a:t>
            </a:r>
            <a:r>
              <a:rPr lang="ru-RU" sz="1000" dirty="0" smtClean="0"/>
              <a:t> избалованного хулигана Ярослава есть все, но он этого не ценит. Его мечта — рисовать граффити, веселиться с друзьями и чтобы мама поменьше доставала заботой. Даню очаровывает жизнь Ярослава, и он решает занять его место."</a:t>
            </a:r>
            <a:endParaRPr lang="ru-RU" sz="1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Исторические детективы Николая Свечина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978-5-04-229919-3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08.02.2026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1148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«Тайна мыса Пицунда»</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Новый роман от одного из самых известных российских авторов исторического детектива.
2.	Детективный сюжет разворачивается на фоне реальных событий Первой мировой войны.
3.	Продолжение цикла об Алексее Лыкове, одном из самых узнаваемых сыщиков жанра.
4.	Редкий для жанра взгляд на войну не с фронта, а из тыла и разведывательных служб.
5.	Реальные исторические фигуры и события, вплетенные в вымышленный сюжет.
 </a:t>
            </a:r>
          </a:p>
        </p:txBody>
      </p:sp>
      <p:sp>
        <p:nvSpPr>
          <p:cNvPr id="13" name="TextBox 12"/>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Новый роман от одного из самых известных российских авторов исторического детектива.
2.	Детективный сюжет разворачивается на фоне реальных событий Первой мировой войны.
3.	Продолжение цикла об Алексее Лыкове, одном из самых узнаваемых сыщиков жанра.
4.	Редкий для жанра взгляд на войну не с фронта, а из тыла и разведывательных служб.
5.	Реальные исторические фигуры и события, вплетенные в вымышленный сюжет.
 </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НЕЗАКОННОЕ ПОТРЕБЛЕНИЕ НАРКОТИЧЕСКИХ СРЕДСТВ, ПСИХОТРОПНЫХ ВЕЩЕСТВ, ИХ АНАЛОГОВ ПРИЧИНЯЕТ ...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Ракета"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Один на миллион. Миры Романа Каграманова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978-5-04-232420-8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«Мередит. Тайны Лунного зала»</a:t>
            </a:r>
          </a:p>
        </p:txBody>
      </p:sp>
      <p:sp>
        <p:nvSpPr>
          <p:cNvPr id="11" name="TextBox 10"/>
          <p:cNvSpPr txBox="1"/>
          <p:nvPr/>
        </p:nvSpPr>
        <p:spPr>
          <a:xfrm>
            <a:off x="3238500" y="2476500"/>
            <a:ext cx="5905500" cy="285750"/>
          </a:xfrm>
          <a:prstGeom prst="rect">
            <a:avLst/>
          </a:prstGeom>
          <a:solidFill>
            <a:srgbClr val="CA0041"/>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4" name="Прямоугольник 13"/>
          <p:cNvSpPr/>
          <p:nvPr/>
        </p:nvSpPr>
        <p:spPr>
          <a:xfrm>
            <a:off x="3238500" y="2988677"/>
            <a:ext cx="5905500" cy="1169551"/>
          </a:xfrm>
          <a:prstGeom prst="rect">
            <a:avLst/>
          </a:prstGeom>
        </p:spPr>
        <p:txBody>
          <a:bodyPr wrap="square">
            <a:spAutoFit/>
          </a:bodyPr>
          <a:lstStyle/>
          <a:p>
            <a:r>
              <a:rPr lang="ru-RU" sz="1000" dirty="0" smtClean="0"/>
              <a:t>В мире, где за ширмой обыденности скрывается вековая война между светом и тьмой, простая горничная Мария </a:t>
            </a:r>
            <a:r>
              <a:rPr lang="ru-RU" sz="1000" dirty="0" err="1" smtClean="0"/>
              <a:t>Веруско</a:t>
            </a:r>
            <a:r>
              <a:rPr lang="ru-RU" sz="1000" dirty="0" smtClean="0"/>
              <a:t> оказывается в гуще событий. Таинственная пропажа семьи, на которую она работала; голоса из ниоткуда, зовущие ее забытым именем </a:t>
            </a:r>
            <a:r>
              <a:rPr lang="ru-RU" sz="1000" dirty="0" err="1" smtClean="0"/>
              <a:t>Мередит</a:t>
            </a:r>
            <a:r>
              <a:rPr lang="ru-RU" sz="1000" dirty="0" smtClean="0"/>
              <a:t>, и жуткие исчезновения горожан по всему Грей-</a:t>
            </a:r>
            <a:r>
              <a:rPr lang="ru-RU" sz="1000" dirty="0" err="1" smtClean="0"/>
              <a:t>Палмс</a:t>
            </a:r>
            <a:r>
              <a:rPr lang="ru-RU" sz="1000" dirty="0" smtClean="0"/>
              <a:t> — все это обрушивается на девушку, стирая грань между реальностью и кошмаром. Втянутая в полицейское расследование, она чувствует, что правда гораздо страшнее, чем можно себе представить. </a:t>
            </a:r>
            <a:r>
              <a:rPr lang="ru-RU" sz="1000" dirty="0" err="1" smtClean="0"/>
              <a:t>Мередит</a:t>
            </a:r>
            <a:r>
              <a:rPr lang="ru-RU" sz="1000" dirty="0" smtClean="0"/>
              <a:t> становится очевидно, что она — хранительница древнего артефакта, способного остановить всепоглощающее зло, и последняя надежда человечества.</a:t>
            </a:r>
            <a:endParaRPr lang="ru-RU" sz="1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Китайские романы priest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978-5-04-234753-5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64x90/16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3981450"/>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«Безмолвное чтение. Том 4. Верховенский»</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Priest  одна из самых продаваемых китайских вебписательниц в мире. Её романы активно переводятся на разные языки и адаптируются в виде дорам, анимационных сериалов, комиксов, аудиоспектаклей и пр.  </a:t>
            </a:r>
          </a:p>
        </p:txBody>
      </p:sp>
      <p:sp>
        <p:nvSpPr>
          <p:cNvPr id="12" name="TextBox 11"/>
          <p:cNvSpPr txBox="1"/>
          <p:nvPr/>
        </p:nvSpPr>
        <p:spPr>
          <a:xfrm>
            <a:off x="3238500" y="337566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70903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Роман</a:t>
            </a:r>
            <a:r>
              <a:rPr sz="1000" b="0" i="0" u="none" strike="noStrike" dirty="0">
                <a:solidFill>
                  <a:srgbClr val="000000"/>
                </a:solidFill>
                <a:latin typeface="Calibri"/>
              </a:rPr>
              <a:t> </a:t>
            </a:r>
            <a:r>
              <a:rPr sz="1000" b="0" i="0" u="none" strike="noStrike" dirty="0" err="1">
                <a:solidFill>
                  <a:srgbClr val="000000"/>
                </a:solidFill>
                <a:latin typeface="Calibri"/>
              </a:rPr>
              <a:t>Безмолвное</a:t>
            </a:r>
            <a:r>
              <a:rPr sz="1000" b="0" i="0" u="none" strike="noStrike" dirty="0">
                <a:solidFill>
                  <a:srgbClr val="000000"/>
                </a:solidFill>
                <a:latin typeface="Calibri"/>
              </a:rPr>
              <a:t> </a:t>
            </a:r>
            <a:r>
              <a:rPr sz="1000" b="0" i="0" u="none" strike="noStrike" dirty="0" err="1">
                <a:solidFill>
                  <a:srgbClr val="000000"/>
                </a:solidFill>
                <a:latin typeface="Calibri"/>
              </a:rPr>
              <a:t>чтение</a:t>
            </a:r>
            <a:r>
              <a:rPr sz="1000" b="0" i="0" u="none" strike="noStrike" dirty="0">
                <a:solidFill>
                  <a:srgbClr val="000000"/>
                </a:solidFill>
                <a:latin typeface="Calibri"/>
              </a:rPr>
              <a:t> </a:t>
            </a:r>
            <a:r>
              <a:rPr sz="1000" b="0" i="0" u="none" strike="noStrike" dirty="0" err="1">
                <a:solidFill>
                  <a:srgbClr val="000000"/>
                </a:solidFill>
                <a:latin typeface="Calibri"/>
              </a:rPr>
              <a:t>написан</a:t>
            </a:r>
            <a:r>
              <a:rPr sz="1000" b="0" i="0" u="none" strike="noStrike" dirty="0">
                <a:solidFill>
                  <a:srgbClr val="000000"/>
                </a:solidFill>
                <a:latin typeface="Calibri"/>
              </a:rPr>
              <a:t> в </a:t>
            </a:r>
            <a:r>
              <a:rPr sz="1000" b="0" i="0" u="none" strike="noStrike" dirty="0" err="1">
                <a:solidFill>
                  <a:srgbClr val="000000"/>
                </a:solidFill>
                <a:latin typeface="Calibri"/>
              </a:rPr>
              <a:t>популярном</a:t>
            </a:r>
            <a:r>
              <a:rPr sz="1000" b="0" i="0" u="none" strike="noStrike" dirty="0">
                <a:solidFill>
                  <a:srgbClr val="000000"/>
                </a:solidFill>
                <a:latin typeface="Calibri"/>
              </a:rPr>
              <a:t> </a:t>
            </a:r>
            <a:r>
              <a:rPr sz="1000" b="0" i="0" u="none" strike="noStrike" dirty="0" err="1">
                <a:solidFill>
                  <a:srgbClr val="000000"/>
                </a:solidFill>
                <a:latin typeface="Calibri"/>
              </a:rPr>
              <a:t>жанре</a:t>
            </a:r>
            <a:r>
              <a:rPr sz="1000" b="0" i="0" u="none" strike="noStrike" dirty="0">
                <a:solidFill>
                  <a:srgbClr val="000000"/>
                </a:solidFill>
                <a:latin typeface="Calibri"/>
              </a:rPr>
              <a:t> </a:t>
            </a:r>
            <a:r>
              <a:rPr sz="1000" b="0" i="0" u="none" strike="noStrike" dirty="0" err="1">
                <a:solidFill>
                  <a:srgbClr val="000000"/>
                </a:solidFill>
                <a:latin typeface="Calibri"/>
              </a:rPr>
              <a:t>азиатского</a:t>
            </a:r>
            <a:r>
              <a:rPr sz="1000" b="0" i="0" u="none" strike="noStrike" dirty="0">
                <a:solidFill>
                  <a:srgbClr val="000000"/>
                </a:solidFill>
                <a:latin typeface="Calibri"/>
              </a:rPr>
              <a:t> </a:t>
            </a:r>
            <a:r>
              <a:rPr sz="1000" b="0" i="0" u="none" strike="noStrike" dirty="0" err="1">
                <a:solidFill>
                  <a:srgbClr val="000000"/>
                </a:solidFill>
                <a:latin typeface="Calibri"/>
              </a:rPr>
              <a:t>детектива</a:t>
            </a:r>
            <a:r>
              <a:rPr sz="1000" b="0" i="0" u="none" strike="noStrike" dirty="0">
                <a:solidFill>
                  <a:srgbClr val="000000"/>
                </a:solidFill>
                <a:latin typeface="Calibri"/>
              </a:rPr>
              <a:t>. </a:t>
            </a:r>
            <a:r>
              <a:rPr sz="1000" b="0" i="0" u="none" strike="noStrike" dirty="0" err="1">
                <a:solidFill>
                  <a:srgbClr val="000000"/>
                </a:solidFill>
                <a:latin typeface="Calibri"/>
              </a:rPr>
              <a:t>Его</a:t>
            </a:r>
            <a:r>
              <a:rPr sz="1000" b="0" i="0" u="none" strike="noStrike" dirty="0">
                <a:solidFill>
                  <a:srgbClr val="000000"/>
                </a:solidFill>
                <a:latin typeface="Calibri"/>
              </a:rPr>
              <a:t> </a:t>
            </a:r>
            <a:r>
              <a:rPr sz="1000" b="0" i="0" u="none" strike="noStrike" dirty="0" err="1">
                <a:solidFill>
                  <a:srgbClr val="000000"/>
                </a:solidFill>
                <a:latin typeface="Calibri"/>
              </a:rPr>
              <a:t>выделяет</a:t>
            </a:r>
            <a:r>
              <a:rPr sz="1000" b="0" i="0" u="none" strike="noStrike" dirty="0">
                <a:solidFill>
                  <a:srgbClr val="000000"/>
                </a:solidFill>
                <a:latin typeface="Calibri"/>
              </a:rPr>
              <a:t> </a:t>
            </a:r>
            <a:r>
              <a:rPr sz="1000" b="0" i="0" u="none" strike="noStrike" dirty="0" err="1">
                <a:solidFill>
                  <a:srgbClr val="000000"/>
                </a:solidFill>
                <a:latin typeface="Calibri"/>
              </a:rPr>
              <a:t>хорошо</a:t>
            </a:r>
            <a:r>
              <a:rPr sz="1000" b="0" i="0" u="none" strike="noStrike" dirty="0">
                <a:solidFill>
                  <a:srgbClr val="000000"/>
                </a:solidFill>
                <a:latin typeface="Calibri"/>
              </a:rPr>
              <a:t> </a:t>
            </a:r>
            <a:r>
              <a:rPr sz="1000" b="0" i="0" u="none" strike="noStrike" dirty="0" err="1">
                <a:solidFill>
                  <a:srgbClr val="000000"/>
                </a:solidFill>
                <a:latin typeface="Calibri"/>
              </a:rPr>
              <a:t>продуманная</a:t>
            </a:r>
            <a:r>
              <a:rPr sz="1000" b="0" i="0" u="none" strike="noStrike" dirty="0">
                <a:solidFill>
                  <a:srgbClr val="000000"/>
                </a:solidFill>
                <a:latin typeface="Calibri"/>
              </a:rPr>
              <a:t> </a:t>
            </a:r>
            <a:r>
              <a:rPr sz="1000" b="0" i="0" u="none" strike="noStrike" dirty="0" err="1">
                <a:solidFill>
                  <a:srgbClr val="000000"/>
                </a:solidFill>
                <a:latin typeface="Calibri"/>
              </a:rPr>
              <a:t>структура</a:t>
            </a:r>
            <a:r>
              <a:rPr sz="1000" b="0" i="0" u="none" strike="noStrike" dirty="0">
                <a:solidFill>
                  <a:srgbClr val="000000"/>
                </a:solidFill>
                <a:latin typeface="Calibri"/>
              </a:rPr>
              <a:t>, </a:t>
            </a:r>
            <a:r>
              <a:rPr sz="1000" b="0" i="0" u="none" strike="noStrike" dirty="0" err="1">
                <a:solidFill>
                  <a:srgbClr val="000000"/>
                </a:solidFill>
                <a:latin typeface="Calibri"/>
              </a:rPr>
              <a:t>вкрапления</a:t>
            </a:r>
            <a:r>
              <a:rPr sz="1000" b="0" i="0" u="none" strike="noStrike" dirty="0">
                <a:solidFill>
                  <a:srgbClr val="000000"/>
                </a:solidFill>
                <a:latin typeface="Calibri"/>
              </a:rPr>
              <a:t> </a:t>
            </a:r>
            <a:r>
              <a:rPr sz="1000" b="0" i="0" u="none" strike="noStrike" dirty="0" err="1">
                <a:solidFill>
                  <a:srgbClr val="000000"/>
                </a:solidFill>
                <a:latin typeface="Calibri"/>
              </a:rPr>
              <a:t>психологической</a:t>
            </a:r>
            <a:r>
              <a:rPr sz="1000" b="0" i="0" u="none" strike="noStrike" dirty="0">
                <a:solidFill>
                  <a:srgbClr val="000000"/>
                </a:solidFill>
                <a:latin typeface="Calibri"/>
              </a:rPr>
              <a:t> и </a:t>
            </a:r>
            <a:r>
              <a:rPr sz="1000" b="0" i="0" u="none" strike="noStrike" dirty="0" err="1">
                <a:solidFill>
                  <a:srgbClr val="000000"/>
                </a:solidFill>
                <a:latin typeface="Calibri"/>
              </a:rPr>
              <a:t>социальной</a:t>
            </a:r>
            <a:r>
              <a:rPr sz="1000" b="0" i="0" u="none" strike="noStrike" dirty="0">
                <a:solidFill>
                  <a:srgbClr val="000000"/>
                </a:solidFill>
                <a:latin typeface="Calibri"/>
              </a:rPr>
              <a:t> </a:t>
            </a:r>
            <a:r>
              <a:rPr sz="1000" b="0" i="0" u="none" strike="noStrike" dirty="0" err="1">
                <a:solidFill>
                  <a:srgbClr val="000000"/>
                </a:solidFill>
                <a:latin typeface="Calibri"/>
              </a:rPr>
              <a:t>драмы</a:t>
            </a:r>
            <a:r>
              <a:rPr sz="1000" b="0" i="0" u="none" strike="noStrike" dirty="0">
                <a:solidFill>
                  <a:srgbClr val="000000"/>
                </a:solidFill>
                <a:latin typeface="Calibri"/>
              </a:rPr>
              <a:t>, а </a:t>
            </a:r>
            <a:r>
              <a:rPr sz="1000" b="0" i="0" u="none" strike="noStrike" dirty="0" err="1">
                <a:solidFill>
                  <a:srgbClr val="000000"/>
                </a:solidFill>
                <a:latin typeface="Calibri"/>
              </a:rPr>
              <a:t>также</a:t>
            </a:r>
            <a:r>
              <a:rPr sz="1000" b="0" i="0" u="none" strike="noStrike" dirty="0">
                <a:solidFill>
                  <a:srgbClr val="000000"/>
                </a:solidFill>
                <a:latin typeface="Calibri"/>
              </a:rPr>
              <a:t> </a:t>
            </a:r>
            <a:r>
              <a:rPr sz="1000" b="0" i="0" u="none" strike="noStrike" dirty="0" err="1">
                <a:solidFill>
                  <a:srgbClr val="000000"/>
                </a:solidFill>
                <a:latin typeface="Calibri"/>
              </a:rPr>
              <a:t>неожиданные</a:t>
            </a:r>
            <a:r>
              <a:rPr sz="1000" b="0" i="0" u="none" strike="noStrike" dirty="0">
                <a:solidFill>
                  <a:srgbClr val="000000"/>
                </a:solidFill>
                <a:latin typeface="Calibri"/>
              </a:rPr>
              <a:t> </a:t>
            </a:r>
            <a:r>
              <a:rPr sz="1000" b="0" i="0" u="none" strike="noStrike" dirty="0" err="1">
                <a:solidFill>
                  <a:srgbClr val="000000"/>
                </a:solidFill>
                <a:latin typeface="Calibri"/>
              </a:rPr>
              <a:t>отсылки</a:t>
            </a:r>
            <a:r>
              <a:rPr sz="1000" b="0" i="0" u="none" strike="noStrike" dirty="0">
                <a:solidFill>
                  <a:srgbClr val="000000"/>
                </a:solidFill>
                <a:latin typeface="Calibri"/>
              </a:rPr>
              <a:t> к </a:t>
            </a:r>
            <a:r>
              <a:rPr sz="1000" b="0" i="0" u="none" strike="noStrike" dirty="0" err="1">
                <a:solidFill>
                  <a:srgbClr val="000000"/>
                </a:solidFill>
                <a:latin typeface="Calibri"/>
              </a:rPr>
              <a:t>классическим</a:t>
            </a:r>
            <a:r>
              <a:rPr sz="1000" b="0" i="0" u="none" strike="noStrike" dirty="0">
                <a:solidFill>
                  <a:srgbClr val="000000"/>
                </a:solidFill>
                <a:latin typeface="Calibri"/>
              </a:rPr>
              <a:t> </a:t>
            </a:r>
            <a:r>
              <a:rPr sz="1000" b="0" i="0" u="none" strike="noStrike" dirty="0" err="1">
                <a:solidFill>
                  <a:srgbClr val="000000"/>
                </a:solidFill>
                <a:latin typeface="Calibri"/>
              </a:rPr>
              <a:t>произведениям</a:t>
            </a:r>
            <a:r>
              <a:rPr sz="1000" b="0" i="0" u="none" strike="noStrike" dirty="0">
                <a:solidFill>
                  <a:srgbClr val="000000"/>
                </a:solidFill>
                <a:latin typeface="Calibri"/>
              </a:rPr>
              <a:t> </a:t>
            </a:r>
            <a:r>
              <a:rPr sz="1000" b="0" i="0" u="none" strike="noStrike" dirty="0" err="1">
                <a:solidFill>
                  <a:srgbClr val="000000"/>
                </a:solidFill>
                <a:latin typeface="Calibri"/>
              </a:rPr>
              <a:t>мировой</a:t>
            </a:r>
            <a:r>
              <a:rPr sz="1000" b="0" i="0" u="none" strike="noStrike" dirty="0">
                <a:solidFill>
                  <a:srgbClr val="000000"/>
                </a:solidFill>
                <a:latin typeface="Calibri"/>
              </a:rPr>
              <a:t> </a:t>
            </a:r>
            <a:r>
              <a:rPr sz="1000" b="0" i="0" u="none" strike="noStrike" dirty="0" err="1">
                <a:solidFill>
                  <a:srgbClr val="000000"/>
                </a:solidFill>
                <a:latin typeface="Calibri"/>
              </a:rPr>
              <a:t>литературы</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Побег учеников элитного интерната оборачивается для управления общественной безопасности настоящим кошмаром одного из подростков обнаруживают мёртвым, а все улики указывают на опасного преступника, связанного с громким делом двадцатилетней давности.
Но почему убийца, скрывавшийся от полиции столько време... </a:t>
            </a:r>
            <a:r>
              <a:rPr sz="1000" b="0" i="1" u="none" strike="noStrike">
                <a:solidFill>
                  <a:srgbClr val="E13716"/>
                </a:solidFill>
                <a:latin typeface="Calibri"/>
                <a:hlinkClick r:id="rId4" tooltip="Посмотреть в Витрине"/>
              </a:rPr>
              <a:t>подробнее</a:t>
            </a:r>
          </a:p>
        </p:txBody>
      </p:sp>
      <p:sp>
        <p:nvSpPr>
          <p:cNvPr id="17" name="TextBox 16"/>
          <p:cNvSpPr txBox="1"/>
          <p:nvPr/>
        </p:nvSpPr>
        <p:spPr>
          <a:xfrm>
            <a:off x="3238500" y="4307477"/>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8" name="TextBox 17"/>
          <p:cNvSpPr txBox="1"/>
          <p:nvPr/>
        </p:nvSpPr>
        <p:spPr>
          <a:xfrm>
            <a:off x="3333750" y="4688477"/>
            <a:ext cx="5839883" cy="553998"/>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Рассылка</a:t>
            </a:r>
            <a:r>
              <a:rPr sz="1000" b="0" i="0" u="none" strike="noStrike" dirty="0">
                <a:solidFill>
                  <a:srgbClr val="000000"/>
                </a:solidFill>
                <a:latin typeface="Calibri"/>
              </a:rPr>
              <a:t> </a:t>
            </a:r>
            <a:r>
              <a:rPr sz="1000" b="0" i="0" u="none" strike="noStrike" dirty="0" err="1">
                <a:solidFill>
                  <a:srgbClr val="000000"/>
                </a:solidFill>
                <a:latin typeface="Calibri"/>
              </a:rPr>
              <a:t>книг</a:t>
            </a:r>
            <a:r>
              <a:rPr sz="1000" b="0" i="0" u="none" strike="noStrike" dirty="0">
                <a:solidFill>
                  <a:srgbClr val="000000"/>
                </a:solidFill>
                <a:latin typeface="Calibri"/>
              </a:rPr>
              <a:t> </a:t>
            </a:r>
            <a:r>
              <a:rPr sz="1000" b="0" i="0" u="none" strike="noStrike" dirty="0" err="1">
                <a:solidFill>
                  <a:srgbClr val="000000"/>
                </a:solidFill>
                <a:latin typeface="Calibri"/>
              </a:rPr>
              <a:t>авторам</a:t>
            </a:r>
            <a:r>
              <a:rPr sz="1000" b="0" i="0" u="none" strike="noStrike" dirty="0">
                <a:solidFill>
                  <a:srgbClr val="000000"/>
                </a:solidFill>
                <a:latin typeface="Calibri"/>
              </a:rPr>
              <a:t> </a:t>
            </a:r>
            <a:r>
              <a:rPr sz="1000" b="0" i="0" u="none" strike="noStrike" dirty="0" err="1">
                <a:solidFill>
                  <a:srgbClr val="000000"/>
                </a:solidFill>
                <a:latin typeface="Calibri"/>
              </a:rPr>
              <a:t>пабликов</a:t>
            </a:r>
            <a:r>
              <a:rPr sz="1000" b="0" i="0" u="none" strike="noStrike" dirty="0">
                <a:solidFill>
                  <a:srgbClr val="000000"/>
                </a:solidFill>
                <a:latin typeface="Calibri"/>
              </a:rPr>
              <a:t> ВК и </a:t>
            </a:r>
            <a:r>
              <a:rPr sz="1000" b="0" i="0" u="none" strike="noStrike" dirty="0" err="1">
                <a:solidFill>
                  <a:srgbClr val="000000"/>
                </a:solidFill>
                <a:latin typeface="Calibri"/>
              </a:rPr>
              <a:t>ТГканалов</a:t>
            </a:r>
            <a:r>
              <a:rPr sz="1000" b="0" i="0" u="none" strike="noStrike" dirty="0">
                <a:solidFill>
                  <a:srgbClr val="000000"/>
                </a:solidFill>
                <a:latin typeface="Calibri"/>
              </a:rPr>
              <a:t> с </a:t>
            </a:r>
            <a:r>
              <a:rPr sz="1000" b="0" i="0" u="none" strike="noStrike" dirty="0" err="1">
                <a:solidFill>
                  <a:srgbClr val="000000"/>
                </a:solidFill>
                <a:latin typeface="Calibri"/>
              </a:rPr>
              <a:t>многотысячной</a:t>
            </a:r>
            <a:r>
              <a:rPr sz="1000" b="0" i="0" u="none" strike="noStrike" dirty="0">
                <a:solidFill>
                  <a:srgbClr val="000000"/>
                </a:solidFill>
                <a:latin typeface="Calibri"/>
              </a:rPr>
              <a:t> </a:t>
            </a:r>
            <a:r>
              <a:rPr sz="1000" b="0" i="0" u="none" strike="noStrike" dirty="0" err="1">
                <a:solidFill>
                  <a:srgbClr val="000000"/>
                </a:solidFill>
                <a:latin typeface="Calibri"/>
              </a:rPr>
              <a:t>аудиторией</a:t>
            </a:r>
            <a:r>
              <a:rPr sz="1000" b="0" i="0" u="none" strike="noStrike" dirty="0">
                <a:solidFill>
                  <a:srgbClr val="000000"/>
                </a:solidFill>
                <a:latin typeface="Calibri"/>
              </a:rPr>
              <a:t>. </a:t>
            </a:r>
            <a:r>
              <a:rPr sz="1000" b="0" i="0" u="none" strike="noStrike" dirty="0" err="1">
                <a:solidFill>
                  <a:srgbClr val="000000"/>
                </a:solidFill>
                <a:latin typeface="Calibri"/>
              </a:rPr>
              <a:t>Интеграции</a:t>
            </a:r>
            <a:r>
              <a:rPr sz="1000" b="0" i="0" u="none" strike="noStrike" dirty="0">
                <a:solidFill>
                  <a:srgbClr val="000000"/>
                </a:solidFill>
                <a:latin typeface="Calibri"/>
              </a:rPr>
              <a:t> у </a:t>
            </a:r>
            <a:r>
              <a:rPr sz="1000" b="0" i="0" u="none" strike="noStrike" dirty="0" err="1">
                <a:solidFill>
                  <a:srgbClr val="000000"/>
                </a:solidFill>
                <a:latin typeface="Calibri"/>
              </a:rPr>
              <a:t>крупных</a:t>
            </a:r>
            <a:r>
              <a:rPr sz="1000" b="0" i="0" u="none" strike="noStrike" dirty="0">
                <a:solidFill>
                  <a:srgbClr val="000000"/>
                </a:solidFill>
                <a:latin typeface="Calibri"/>
              </a:rPr>
              <a:t> </a:t>
            </a:r>
            <a:r>
              <a:rPr sz="1000" b="0" i="0" u="none" strike="noStrike" dirty="0" err="1">
                <a:solidFill>
                  <a:srgbClr val="000000"/>
                </a:solidFill>
                <a:latin typeface="Calibri"/>
              </a:rPr>
              <a:t>youtubeблогеров</a:t>
            </a:r>
            <a:r>
              <a:rPr sz="1000" b="0" i="0" u="none" strike="noStrike" dirty="0">
                <a:solidFill>
                  <a:srgbClr val="000000"/>
                </a:solidFill>
                <a:latin typeface="Calibri"/>
              </a:rPr>
              <a:t>. </a:t>
            </a:r>
            <a:r>
              <a:rPr sz="1000" b="0" i="0" u="none" strike="noStrike" dirty="0" err="1">
                <a:solidFill>
                  <a:srgbClr val="000000"/>
                </a:solidFill>
                <a:latin typeface="Calibri"/>
              </a:rPr>
              <a:t>Реклама</a:t>
            </a:r>
            <a:r>
              <a:rPr sz="1000" b="0" i="0" u="none" strike="noStrike" dirty="0">
                <a:solidFill>
                  <a:srgbClr val="000000"/>
                </a:solidFill>
                <a:latin typeface="Calibri"/>
              </a:rPr>
              <a:t> в </a:t>
            </a:r>
            <a:r>
              <a:rPr sz="1000" b="0" i="0" u="none" strike="noStrike" dirty="0" err="1">
                <a:solidFill>
                  <a:srgbClr val="000000"/>
                </a:solidFill>
                <a:latin typeface="Calibri"/>
              </a:rPr>
              <a:t>тематических</a:t>
            </a:r>
            <a:r>
              <a:rPr sz="1000" b="0" i="0" u="none" strike="noStrike" dirty="0">
                <a:solidFill>
                  <a:srgbClr val="000000"/>
                </a:solidFill>
                <a:latin typeface="Calibri"/>
              </a:rPr>
              <a:t> </a:t>
            </a:r>
            <a:r>
              <a:rPr sz="1000" b="0" i="0" u="none" strike="noStrike" dirty="0" err="1">
                <a:solidFill>
                  <a:srgbClr val="000000"/>
                </a:solidFill>
                <a:latin typeface="Calibri"/>
              </a:rPr>
              <a:t>сообществах</a:t>
            </a:r>
            <a:r>
              <a:rPr sz="1000" b="0" i="0" u="none" strike="noStrike" dirty="0">
                <a:solidFill>
                  <a:srgbClr val="000000"/>
                </a:solidFill>
                <a:latin typeface="Calibri"/>
              </a:rPr>
              <a:t>. </a:t>
            </a:r>
            <a:r>
              <a:rPr sz="1000" b="0" i="0" u="none" strike="noStrike" dirty="0" err="1">
                <a:solidFill>
                  <a:srgbClr val="000000"/>
                </a:solidFill>
                <a:latin typeface="Calibri"/>
              </a:rPr>
              <a:t>Проведение</a:t>
            </a:r>
            <a:r>
              <a:rPr sz="1000" b="0" i="0" u="none" strike="noStrike" dirty="0">
                <a:solidFill>
                  <a:srgbClr val="000000"/>
                </a:solidFill>
                <a:latin typeface="Calibri"/>
              </a:rPr>
              <a:t> </a:t>
            </a:r>
            <a:r>
              <a:rPr sz="1000" b="0" i="0" u="none" strike="noStrike" dirty="0" err="1">
                <a:solidFill>
                  <a:srgbClr val="000000"/>
                </a:solidFill>
                <a:latin typeface="Calibri"/>
              </a:rPr>
              <a:t>розыгрышей</a:t>
            </a:r>
            <a:r>
              <a:rPr sz="1000" b="0" i="0" u="none" strike="noStrike" dirty="0">
                <a:solidFill>
                  <a:srgbClr val="000000"/>
                </a:solidFill>
                <a:latin typeface="Calibri"/>
              </a:rPr>
              <a:t>, в </a:t>
            </a:r>
            <a:r>
              <a:rPr sz="1000" b="0" i="0" u="none" strike="noStrike" dirty="0" err="1">
                <a:solidFill>
                  <a:srgbClr val="000000"/>
                </a:solidFill>
                <a:latin typeface="Calibri"/>
              </a:rPr>
              <a:t>т.ч</a:t>
            </a:r>
            <a:r>
              <a:rPr sz="1000" b="0" i="0" u="none" strike="noStrike" dirty="0">
                <a:solidFill>
                  <a:srgbClr val="000000"/>
                </a:solidFill>
                <a:latin typeface="Calibri"/>
              </a:rPr>
              <a:t>. </a:t>
            </a:r>
            <a:r>
              <a:rPr sz="1000" b="0" i="0" u="none" strike="noStrike" dirty="0" err="1">
                <a:solidFill>
                  <a:srgbClr val="000000"/>
                </a:solidFill>
                <a:latin typeface="Calibri"/>
              </a:rPr>
              <a:t>совместно</a:t>
            </a:r>
            <a:r>
              <a:rPr sz="1000" b="0" i="0" u="none" strike="noStrike" dirty="0">
                <a:solidFill>
                  <a:srgbClr val="000000"/>
                </a:solidFill>
                <a:latin typeface="Calibri"/>
              </a:rPr>
              <a:t> с </a:t>
            </a:r>
            <a:r>
              <a:rPr sz="1000" b="0" i="0" u="none" strike="noStrike" dirty="0" err="1">
                <a:solidFill>
                  <a:srgbClr val="000000"/>
                </a:solidFill>
                <a:latin typeface="Calibri"/>
              </a:rPr>
              <a:t>лидерами</a:t>
            </a:r>
            <a:r>
              <a:rPr sz="1000" b="0" i="0" u="none" strike="noStrike" dirty="0">
                <a:solidFill>
                  <a:srgbClr val="000000"/>
                </a:solidFill>
                <a:latin typeface="Calibri"/>
              </a:rPr>
              <a:t> </a:t>
            </a:r>
            <a:r>
              <a:rPr sz="1000" b="0" i="0" u="none" strike="noStrike" dirty="0" err="1">
                <a:solidFill>
                  <a:srgbClr val="000000"/>
                </a:solidFill>
                <a:latin typeface="Calibri"/>
              </a:rPr>
              <a:t>мнений</a:t>
            </a:r>
            <a:r>
              <a:rPr sz="1000" b="0" i="0" u="none" strike="noStrike" dirty="0">
                <a:solidFill>
                  <a:srgbClr val="000000"/>
                </a:solidFill>
                <a:latin typeface="Calibri"/>
              </a:rPr>
              <a:t>. </a:t>
            </a:r>
            <a:r>
              <a:rPr sz="1000" b="0" i="0" u="none" strike="noStrike" dirty="0" err="1">
                <a:solidFill>
                  <a:srgbClr val="000000"/>
                </a:solidFill>
                <a:latin typeface="Calibri"/>
              </a:rPr>
              <a:t>Привлечение</a:t>
            </a:r>
            <a:r>
              <a:rPr sz="1000" b="0" i="0" u="none" strike="noStrike" dirty="0">
                <a:solidFill>
                  <a:srgbClr val="000000"/>
                </a:solidFill>
                <a:latin typeface="Calibri"/>
              </a:rPr>
              <a:t> </a:t>
            </a:r>
            <a:r>
              <a:rPr sz="1000" b="0" i="0" u="none" strike="noStrike" dirty="0" err="1">
                <a:solidFill>
                  <a:srgbClr val="000000"/>
                </a:solidFill>
                <a:latin typeface="Calibri"/>
              </a:rPr>
              <a:t>косплееров</a:t>
            </a:r>
            <a:r>
              <a:rPr sz="1000" b="0" i="0" u="none" strike="noStrike" dirty="0">
                <a:solidFill>
                  <a:srgbClr val="000000"/>
                </a:solidFill>
                <a:latin typeface="Calibri"/>
              </a:rPr>
              <a:t> </a:t>
            </a:r>
            <a:r>
              <a:rPr sz="1000" b="0" i="0" u="none" strike="noStrike" dirty="0" err="1">
                <a:solidFill>
                  <a:srgbClr val="000000"/>
                </a:solidFill>
                <a:latin typeface="Calibri"/>
              </a:rPr>
              <a:t>на</a:t>
            </a:r>
            <a:r>
              <a:rPr sz="1000" b="0" i="0" u="none" strike="noStrike" dirty="0">
                <a:solidFill>
                  <a:srgbClr val="000000"/>
                </a:solidFill>
                <a:latin typeface="Calibri"/>
              </a:rPr>
              <a:t> </a:t>
            </a:r>
            <a:r>
              <a:rPr sz="1000" b="0" i="0" u="none" strike="noStrike" dirty="0" err="1">
                <a:solidFill>
                  <a:srgbClr val="000000"/>
                </a:solidFill>
                <a:latin typeface="Calibri"/>
              </a:rPr>
              <a:t>мероприятиях</a:t>
            </a:r>
            <a:r>
              <a:rPr sz="1000" b="0" i="0" u="none" strike="noStrike" dirty="0">
                <a:solidFill>
                  <a:srgbClr val="000000"/>
                </a:solidFill>
                <a:latin typeface="Calibri"/>
              </a:rPr>
              <a:t>, </a:t>
            </a:r>
            <a:r>
              <a:rPr sz="1000" b="0" i="0" u="none" strike="noStrike" dirty="0" err="1">
                <a:solidFill>
                  <a:srgbClr val="000000"/>
                </a:solidFill>
                <a:latin typeface="Calibri"/>
              </a:rPr>
              <a:t>книжных</a:t>
            </a:r>
            <a:r>
              <a:rPr sz="1000" b="0" i="0" u="none" strike="noStrike" dirty="0">
                <a:solidFill>
                  <a:srgbClr val="000000"/>
                </a:solidFill>
                <a:latin typeface="Calibri"/>
              </a:rPr>
              <a:t> </a:t>
            </a:r>
            <a:r>
              <a:rPr sz="1000" b="0" i="0" u="none" strike="noStrike" dirty="0" err="1">
                <a:solidFill>
                  <a:srgbClr val="000000"/>
                </a:solidFill>
                <a:latin typeface="Calibri"/>
              </a:rPr>
              <a:t>ярмарках</a:t>
            </a:r>
            <a:r>
              <a:rPr sz="1000" b="0" i="0" u="none" strike="noStrike" dirty="0">
                <a:solidFill>
                  <a:srgbClr val="000000"/>
                </a:solidFill>
                <a:latin typeface="Calibri"/>
              </a:rPr>
              <a:t> и </a:t>
            </a:r>
            <a:r>
              <a:rPr sz="1000" b="0" i="0" u="none" strike="noStrike" dirty="0" err="1">
                <a:solidFill>
                  <a:srgbClr val="000000"/>
                </a:solidFill>
                <a:latin typeface="Calibri"/>
              </a:rPr>
              <a:t>артмаркетах</a:t>
            </a:r>
            <a:r>
              <a:rPr sz="1000" b="0" i="0" u="none" strike="noStrike" dirty="0">
                <a:solidFill>
                  <a:srgbClr val="000000"/>
                </a:solidFill>
                <a:latin typeface="Calibri"/>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Клуб убийств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978-5-00250-808-2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359092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«Смертельная удача»</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Продолжение бестселлеров Ричарда Османа. Новое детективное дело с уже знакомыми героями захватывающая история, опасные авантюры и много английского юмора.  </a:t>
            </a:r>
          </a:p>
        </p:txBody>
      </p:sp>
      <p:sp>
        <p:nvSpPr>
          <p:cNvPr id="12" name="TextBox 11"/>
          <p:cNvSpPr txBox="1"/>
          <p:nvPr/>
        </p:nvSpPr>
        <p:spPr>
          <a:xfrm>
            <a:off x="3238500" y="333375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66712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Пятая</a:t>
            </a:r>
            <a:r>
              <a:rPr sz="1000" b="0" i="0" u="none" strike="noStrike" dirty="0">
                <a:solidFill>
                  <a:srgbClr val="000000"/>
                </a:solidFill>
                <a:latin typeface="Calibri"/>
              </a:rPr>
              <a:t> </a:t>
            </a:r>
            <a:r>
              <a:rPr sz="1000" b="0" i="0" u="none" strike="noStrike" dirty="0" err="1">
                <a:solidFill>
                  <a:srgbClr val="000000"/>
                </a:solidFill>
                <a:latin typeface="Calibri"/>
              </a:rPr>
              <a:t>книга</a:t>
            </a:r>
            <a:r>
              <a:rPr sz="1000" b="0" i="0" u="none" strike="noStrike" dirty="0">
                <a:solidFill>
                  <a:srgbClr val="000000"/>
                </a:solidFill>
                <a:latin typeface="Calibri"/>
              </a:rPr>
              <a:t> </a:t>
            </a:r>
            <a:r>
              <a:rPr sz="1000" b="0" i="0" u="none" strike="noStrike" dirty="0" err="1">
                <a:solidFill>
                  <a:srgbClr val="000000"/>
                </a:solidFill>
                <a:latin typeface="Calibri"/>
              </a:rPr>
              <a:t>феноменально</a:t>
            </a:r>
            <a:r>
              <a:rPr sz="1000" b="0" i="0" u="none" strike="noStrike" dirty="0">
                <a:solidFill>
                  <a:srgbClr val="000000"/>
                </a:solidFill>
                <a:latin typeface="Calibri"/>
              </a:rPr>
              <a:t> </a:t>
            </a:r>
            <a:r>
              <a:rPr sz="1000" b="0" i="0" u="none" strike="noStrike" dirty="0" err="1">
                <a:solidFill>
                  <a:srgbClr val="000000"/>
                </a:solidFill>
                <a:latin typeface="Calibri"/>
              </a:rPr>
              <a:t>популярной</a:t>
            </a:r>
            <a:r>
              <a:rPr sz="1000" b="0" i="0" u="none" strike="noStrike" dirty="0">
                <a:solidFill>
                  <a:srgbClr val="000000"/>
                </a:solidFill>
                <a:latin typeface="Calibri"/>
              </a:rPr>
              <a:t> </a:t>
            </a:r>
            <a:r>
              <a:rPr sz="1000" b="0" i="0" u="none" strike="noStrike" dirty="0" err="1">
                <a:solidFill>
                  <a:srgbClr val="000000"/>
                </a:solidFill>
                <a:latin typeface="Calibri"/>
              </a:rPr>
              <a:t>серии</a:t>
            </a:r>
            <a:r>
              <a:rPr sz="1000" b="0" i="0" u="none" strike="noStrike" dirty="0">
                <a:solidFill>
                  <a:srgbClr val="000000"/>
                </a:solidFill>
                <a:latin typeface="Calibri"/>
              </a:rPr>
              <a:t> </a:t>
            </a:r>
            <a:r>
              <a:rPr sz="1000" b="0" i="0" u="none" strike="noStrike" dirty="0" err="1">
                <a:solidFill>
                  <a:srgbClr val="000000"/>
                </a:solidFill>
                <a:latin typeface="Calibri"/>
              </a:rPr>
              <a:t>Клуб</a:t>
            </a:r>
            <a:r>
              <a:rPr sz="1000" b="0" i="0" u="none" strike="noStrike" dirty="0">
                <a:solidFill>
                  <a:srgbClr val="000000"/>
                </a:solidFill>
                <a:latin typeface="Calibri"/>
              </a:rPr>
              <a:t> </a:t>
            </a:r>
            <a:r>
              <a:rPr sz="1000" b="0" i="0" u="none" strike="noStrike" dirty="0" err="1">
                <a:solidFill>
                  <a:srgbClr val="000000"/>
                </a:solidFill>
                <a:latin typeface="Calibri"/>
              </a:rPr>
              <a:t>убийств</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четвергам</a:t>
            </a:r>
            <a:r>
              <a:rPr sz="1000" b="0" i="0" u="none" strike="noStrike" dirty="0">
                <a:solidFill>
                  <a:srgbClr val="000000"/>
                </a:solidFill>
                <a:latin typeface="Calibri"/>
              </a:rPr>
              <a:t>
</a:t>
            </a:r>
            <a:r>
              <a:rPr sz="1000" b="0" i="0" u="none" strike="noStrike" dirty="0" err="1">
                <a:solidFill>
                  <a:srgbClr val="000000"/>
                </a:solidFill>
                <a:latin typeface="Calibri"/>
              </a:rPr>
              <a:t>Смешной</a:t>
            </a:r>
            <a:r>
              <a:rPr sz="1000" b="0" i="0" u="none" strike="noStrike" dirty="0">
                <a:solidFill>
                  <a:srgbClr val="000000"/>
                </a:solidFill>
                <a:latin typeface="Calibri"/>
              </a:rPr>
              <a:t> и </a:t>
            </a:r>
            <a:r>
              <a:rPr sz="1000" b="0" i="0" u="none" strike="noStrike" dirty="0" err="1">
                <a:solidFill>
                  <a:srgbClr val="000000"/>
                </a:solidFill>
                <a:latin typeface="Calibri"/>
              </a:rPr>
              <a:t>умный</a:t>
            </a:r>
            <a:r>
              <a:rPr sz="1000" b="0" i="0" u="none" strike="noStrike" dirty="0">
                <a:solidFill>
                  <a:srgbClr val="000000"/>
                </a:solidFill>
                <a:latin typeface="Calibri"/>
              </a:rPr>
              <a:t> </a:t>
            </a:r>
            <a:r>
              <a:rPr sz="1000" b="0" i="0" u="none" strike="noStrike" dirty="0" err="1">
                <a:solidFill>
                  <a:srgbClr val="000000"/>
                </a:solidFill>
                <a:latin typeface="Calibri"/>
              </a:rPr>
              <a:t>детектив</a:t>
            </a:r>
            <a:r>
              <a:rPr sz="1000" b="0" i="0" u="none" strike="noStrike" dirty="0">
                <a:solidFill>
                  <a:srgbClr val="000000"/>
                </a:solidFill>
                <a:latin typeface="Calibri"/>
              </a:rPr>
              <a:t> в </a:t>
            </a:r>
            <a:r>
              <a:rPr sz="1000" b="0" i="0" u="none" strike="noStrike" dirty="0" err="1">
                <a:solidFill>
                  <a:srgbClr val="000000"/>
                </a:solidFill>
                <a:latin typeface="Calibri"/>
              </a:rPr>
              <a:t>фирменном</a:t>
            </a:r>
            <a:r>
              <a:rPr sz="1000" b="0" i="0" u="none" strike="noStrike" dirty="0">
                <a:solidFill>
                  <a:srgbClr val="000000"/>
                </a:solidFill>
                <a:latin typeface="Calibri"/>
              </a:rPr>
              <a:t> </a:t>
            </a:r>
            <a:r>
              <a:rPr sz="1000" b="0" i="0" u="none" strike="noStrike" dirty="0" err="1">
                <a:solidFill>
                  <a:srgbClr val="000000"/>
                </a:solidFill>
                <a:latin typeface="Calibri"/>
              </a:rPr>
              <a:t>стиле</a:t>
            </a:r>
            <a:r>
              <a:rPr sz="1000" b="0" i="0" u="none" strike="noStrike" dirty="0">
                <a:solidFill>
                  <a:srgbClr val="000000"/>
                </a:solidFill>
                <a:latin typeface="Calibri"/>
              </a:rPr>
              <a:t> </a:t>
            </a:r>
            <a:r>
              <a:rPr sz="1000" b="0" i="0" u="none" strike="noStrike" dirty="0" err="1">
                <a:solidFill>
                  <a:srgbClr val="000000"/>
                </a:solidFill>
                <a:latin typeface="Calibri"/>
              </a:rPr>
              <a:t>Ричарда</a:t>
            </a:r>
            <a:r>
              <a:rPr sz="1000" b="0" i="0" u="none" strike="noStrike" dirty="0">
                <a:solidFill>
                  <a:srgbClr val="000000"/>
                </a:solidFill>
                <a:latin typeface="Calibri"/>
              </a:rPr>
              <a:t> </a:t>
            </a:r>
            <a:r>
              <a:rPr sz="1000" b="0" i="0" u="none" strike="noStrike" dirty="0" err="1">
                <a:solidFill>
                  <a:srgbClr val="000000"/>
                </a:solidFill>
                <a:latin typeface="Calibri"/>
              </a:rPr>
              <a:t>Османа</a:t>
            </a:r>
            <a:r>
              <a:rPr sz="1000" b="0" i="0" u="none" strike="noStrike" dirty="0">
                <a:solidFill>
                  <a:srgbClr val="000000"/>
                </a:solidFill>
                <a:latin typeface="Calibri"/>
              </a:rPr>
              <a:t>
</a:t>
            </a:r>
            <a:r>
              <a:rPr sz="1000" b="0" i="0" u="none" strike="noStrike" dirty="0" err="1">
                <a:solidFill>
                  <a:srgbClr val="000000"/>
                </a:solidFill>
                <a:latin typeface="Calibri"/>
              </a:rPr>
              <a:t>Четыре</a:t>
            </a:r>
            <a:r>
              <a:rPr sz="1000" b="0" i="0" u="none" strike="noStrike" dirty="0">
                <a:solidFill>
                  <a:srgbClr val="000000"/>
                </a:solidFill>
                <a:latin typeface="Calibri"/>
              </a:rPr>
              <a:t> </a:t>
            </a:r>
            <a:r>
              <a:rPr sz="1000" b="0" i="0" u="none" strike="noStrike" dirty="0" err="1">
                <a:solidFill>
                  <a:srgbClr val="000000"/>
                </a:solidFill>
                <a:latin typeface="Calibri"/>
              </a:rPr>
              <a:t>невероятных</a:t>
            </a:r>
            <a:r>
              <a:rPr sz="1000" b="0" i="0" u="none" strike="noStrike" dirty="0">
                <a:solidFill>
                  <a:srgbClr val="000000"/>
                </a:solidFill>
                <a:latin typeface="Calibri"/>
              </a:rPr>
              <a:t> </a:t>
            </a:r>
            <a:r>
              <a:rPr sz="1000" b="0" i="0" u="none" strike="noStrike" dirty="0" err="1">
                <a:solidFill>
                  <a:srgbClr val="000000"/>
                </a:solidFill>
                <a:latin typeface="Calibri"/>
              </a:rPr>
              <a:t>друга</a:t>
            </a:r>
            <a:r>
              <a:rPr sz="1000" b="0" i="0" u="none" strike="noStrike" dirty="0">
                <a:solidFill>
                  <a:srgbClr val="000000"/>
                </a:solidFill>
                <a:latin typeface="Calibri"/>
              </a:rPr>
              <a:t>, </a:t>
            </a:r>
            <a:r>
              <a:rPr sz="1000" b="0" i="0" u="none" strike="noStrike" dirty="0" err="1">
                <a:solidFill>
                  <a:srgbClr val="000000"/>
                </a:solidFill>
                <a:latin typeface="Calibri"/>
              </a:rPr>
              <a:t>свадьба</a:t>
            </a:r>
            <a:r>
              <a:rPr sz="1000" b="0" i="0" u="none" strike="noStrike" dirty="0">
                <a:solidFill>
                  <a:srgbClr val="000000"/>
                </a:solidFill>
                <a:latin typeface="Calibri"/>
              </a:rPr>
              <a:t>, </a:t>
            </a:r>
            <a:r>
              <a:rPr sz="1000" b="0" i="0" u="none" strike="noStrike" dirty="0" err="1">
                <a:solidFill>
                  <a:srgbClr val="000000"/>
                </a:solidFill>
                <a:latin typeface="Calibri"/>
              </a:rPr>
              <a:t>загадочный</a:t>
            </a:r>
            <a:r>
              <a:rPr sz="1000" b="0" i="0" u="none" strike="noStrike" dirty="0">
                <a:solidFill>
                  <a:srgbClr val="000000"/>
                </a:solidFill>
                <a:latin typeface="Calibri"/>
              </a:rPr>
              <a:t> </a:t>
            </a:r>
            <a:r>
              <a:rPr sz="1000" b="0" i="0" u="none" strike="noStrike" dirty="0" err="1">
                <a:solidFill>
                  <a:srgbClr val="000000"/>
                </a:solidFill>
                <a:latin typeface="Calibri"/>
              </a:rPr>
              <a:t>шифр</a:t>
            </a:r>
            <a:r>
              <a:rPr sz="1000" b="0" i="0" u="none" strike="noStrike" dirty="0">
                <a:solidFill>
                  <a:srgbClr val="000000"/>
                </a:solidFill>
                <a:latin typeface="Calibri"/>
              </a:rPr>
              <a:t> и </a:t>
            </a:r>
            <a:r>
              <a:rPr sz="1000" b="0" i="0" u="none" strike="noStrike" dirty="0" err="1">
                <a:solidFill>
                  <a:srgbClr val="000000"/>
                </a:solidFill>
                <a:latin typeface="Calibri"/>
              </a:rPr>
              <a:t>безжалостный</a:t>
            </a:r>
            <a:r>
              <a:rPr sz="1000" b="0" i="0" u="none" strike="noStrike" dirty="0">
                <a:solidFill>
                  <a:srgbClr val="000000"/>
                </a:solidFill>
                <a:latin typeface="Calibri"/>
              </a:rPr>
              <a:t> </a:t>
            </a:r>
            <a:r>
              <a:rPr sz="1000" b="0" i="0" u="none" strike="noStrike" dirty="0" err="1">
                <a:solidFill>
                  <a:srgbClr val="000000"/>
                </a:solidFill>
                <a:latin typeface="Calibri"/>
              </a:rPr>
              <a:t>злодей</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Пятая книга популярной серии Ричарда Османа  это новое авантюрное расследование, полное британского юмора, теплых диалогов и хитроумных загадок.
Клуб убийств по четвергам уже год ведет тихую, спокойную жизнь. Рон разбирается с проблема... </a:t>
            </a:r>
            <a:r>
              <a:rPr sz="1000" b="0" i="1" u="none" strike="noStrike">
                <a:solidFill>
                  <a:srgbClr val="E13716"/>
                </a:solidFill>
                <a:latin typeface="Calibri"/>
                <a:hlinkClick r:id="rId4" tooltip="Посмотреть в Витрине"/>
              </a:rPr>
              <a:t>подробнее</a:t>
            </a:r>
          </a:p>
        </p:txBody>
      </p:sp>
      <p:sp>
        <p:nvSpPr>
          <p:cNvPr id="17" name="TextBox 16"/>
          <p:cNvSpPr txBox="1"/>
          <p:nvPr/>
        </p:nvSpPr>
        <p:spPr>
          <a:xfrm>
            <a:off x="3238500" y="4448719"/>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8" name="TextBox 17"/>
          <p:cNvSpPr txBox="1"/>
          <p:nvPr/>
        </p:nvSpPr>
        <p:spPr>
          <a:xfrm>
            <a:off x="3333750" y="4829719"/>
            <a:ext cx="5839883"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Коллекция странных дел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978-5-04-229382-5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«Акулий король»</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От автора бестселлера Безмолвный Крик
Смесь mafia romance и гангстерского триллера в духе Крестного отца 
Мир мафии и криминального Чикаго 80х
Здоровые отношения 
Разница в возрасте
Троп тронешь её  и ты покойник </a:t>
            </a:r>
          </a:p>
        </p:txBody>
      </p:sp>
      <p:sp>
        <p:nvSpPr>
          <p:cNvPr id="13" name="TextBox 12"/>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От автора бестселлера Безмолвный Крик
Смесь mafia romance и гангстерского триллера в духе Крестного отца 
Мир мафии и криминального Чикаго 80х
Здоровые отношения 
Разница в возрасте
Троп тронешь её  и ты покойник </a:t>
            </a:r>
          </a:p>
        </p:txBody>
      </p:sp>
      <p:sp>
        <p:nvSpPr>
          <p:cNvPr id="16" name="TextBox 15"/>
          <p:cNvSpPr txBox="1"/>
          <p:nvPr/>
        </p:nvSpPr>
        <p:spPr>
          <a:xfrm>
            <a:off x="3238500" y="5463268"/>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7" name="TextBox 16"/>
          <p:cNvSpPr txBox="1"/>
          <p:nvPr/>
        </p:nvSpPr>
        <p:spPr>
          <a:xfrm>
            <a:off x="3333750" y="5844268"/>
            <a:ext cx="5839883" cy="40011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Активное</a:t>
            </a:r>
            <a:r>
              <a:rPr sz="1000" b="0" i="0" u="none" strike="noStrike" dirty="0">
                <a:solidFill>
                  <a:srgbClr val="000000"/>
                </a:solidFill>
                <a:latin typeface="Calibri"/>
              </a:rPr>
              <a:t> </a:t>
            </a:r>
            <a:r>
              <a:rPr sz="1000" b="0" i="0" u="none" strike="noStrike" dirty="0" err="1">
                <a:solidFill>
                  <a:srgbClr val="000000"/>
                </a:solidFill>
                <a:latin typeface="Calibri"/>
              </a:rPr>
              <a:t>продвижение</a:t>
            </a:r>
            <a:r>
              <a:rPr sz="1000" b="0" i="0" u="none" strike="noStrike" dirty="0">
                <a:solidFill>
                  <a:srgbClr val="000000"/>
                </a:solidFill>
                <a:latin typeface="Calibri"/>
              </a:rPr>
              <a:t> </a:t>
            </a:r>
            <a:r>
              <a:rPr sz="1000" b="0" i="0" u="none" strike="noStrike" dirty="0" err="1">
                <a:solidFill>
                  <a:srgbClr val="000000"/>
                </a:solidFill>
                <a:latin typeface="Calibri"/>
              </a:rPr>
              <a:t>новинки</a:t>
            </a:r>
            <a:r>
              <a:rPr sz="1000" b="0" i="0" u="none" strike="noStrike" dirty="0">
                <a:solidFill>
                  <a:srgbClr val="000000"/>
                </a:solidFill>
                <a:latin typeface="Calibri"/>
              </a:rPr>
              <a:t> в </a:t>
            </a:r>
            <a:r>
              <a:rPr sz="1000" b="0" i="0" u="none" strike="noStrike" dirty="0" err="1">
                <a:solidFill>
                  <a:srgbClr val="000000"/>
                </a:solidFill>
                <a:latin typeface="Calibri"/>
              </a:rPr>
              <a:t>соц.сетях</a:t>
            </a:r>
            <a:r>
              <a:rPr sz="1000" b="0" i="0" u="none" strike="noStrike" dirty="0">
                <a:solidFill>
                  <a:srgbClr val="000000"/>
                </a:solidFill>
                <a:latin typeface="Calibri"/>
              </a:rPr>
              <a:t> </a:t>
            </a:r>
            <a:r>
              <a:rPr sz="1000" b="0" i="0" u="none" strike="noStrike" dirty="0" err="1">
                <a:solidFill>
                  <a:srgbClr val="000000"/>
                </a:solidFill>
                <a:latin typeface="Calibri"/>
              </a:rPr>
              <a:t>издательства</a:t>
            </a:r>
            <a:r>
              <a:rPr sz="1000" b="0" i="0" u="none" strike="noStrike" dirty="0">
                <a:solidFill>
                  <a:srgbClr val="000000"/>
                </a:solidFill>
                <a:latin typeface="Calibri"/>
              </a:rPr>
              <a:t>, </a:t>
            </a:r>
            <a:r>
              <a:rPr sz="1000" b="0" i="0" u="none" strike="noStrike" dirty="0" err="1">
                <a:solidFill>
                  <a:srgbClr val="000000"/>
                </a:solidFill>
                <a:latin typeface="Calibri"/>
              </a:rPr>
              <a:t>авторское</a:t>
            </a:r>
            <a:r>
              <a:rPr sz="1000" b="0" i="0" u="none" strike="noStrike" dirty="0">
                <a:solidFill>
                  <a:srgbClr val="000000"/>
                </a:solidFill>
                <a:latin typeface="Calibri"/>
              </a:rPr>
              <a:t> </a:t>
            </a:r>
            <a:r>
              <a:rPr sz="1000" b="0" i="0" u="none" strike="noStrike" dirty="0" err="1">
                <a:solidFill>
                  <a:srgbClr val="000000"/>
                </a:solidFill>
                <a:latin typeface="Calibri"/>
              </a:rPr>
              <a:t>продвижение</a:t>
            </a:r>
            <a:r>
              <a:rPr sz="1000" b="0" i="0" u="none" strike="noStrike" dirty="0">
                <a:solidFill>
                  <a:srgbClr val="000000"/>
                </a:solidFill>
                <a:latin typeface="Calibri"/>
              </a:rPr>
              <a:t>. </a:t>
            </a:r>
            <a:r>
              <a:rPr sz="1000" b="0" i="0" u="none" strike="noStrike" dirty="0" err="1">
                <a:solidFill>
                  <a:srgbClr val="000000"/>
                </a:solidFill>
                <a:latin typeface="Calibri"/>
              </a:rPr>
              <a:t>участие</a:t>
            </a:r>
            <a:r>
              <a:rPr sz="1000" b="0" i="0" u="none" strike="noStrike" dirty="0">
                <a:solidFill>
                  <a:srgbClr val="000000"/>
                </a:solidFill>
                <a:latin typeface="Calibri"/>
              </a:rPr>
              <a:t> </a:t>
            </a:r>
            <a:r>
              <a:rPr sz="1000" b="0" i="0" u="none" strike="noStrike" dirty="0" err="1">
                <a:solidFill>
                  <a:srgbClr val="000000"/>
                </a:solidFill>
                <a:latin typeface="Calibri"/>
              </a:rPr>
              <a:t>автора</a:t>
            </a:r>
            <a:r>
              <a:rPr sz="1000" b="0" i="0" u="none" strike="noStrike" dirty="0">
                <a:solidFill>
                  <a:srgbClr val="000000"/>
                </a:solidFill>
                <a:latin typeface="Calibri"/>
              </a:rPr>
              <a:t> в </a:t>
            </a:r>
            <a:r>
              <a:rPr sz="1000" b="0" i="0" u="none" strike="noStrike" dirty="0" err="1">
                <a:solidFill>
                  <a:srgbClr val="000000"/>
                </a:solidFill>
                <a:latin typeface="Calibri"/>
              </a:rPr>
              <a:t>книжных</a:t>
            </a:r>
            <a:r>
              <a:rPr sz="1000" b="0" i="0" u="none" strike="noStrike" dirty="0">
                <a:solidFill>
                  <a:srgbClr val="000000"/>
                </a:solidFill>
                <a:latin typeface="Calibri"/>
              </a:rPr>
              <a:t> </a:t>
            </a:r>
            <a:r>
              <a:rPr sz="1000" b="0" i="0" u="none" strike="noStrike" dirty="0" err="1">
                <a:solidFill>
                  <a:srgbClr val="000000"/>
                </a:solidFill>
                <a:latin typeface="Calibri"/>
              </a:rPr>
              <a:t>мероприятиях</a:t>
            </a:r>
            <a:r>
              <a:rPr sz="1000" b="0" i="0" u="none" strike="noStrike" dirty="0">
                <a:solidFill>
                  <a:srgbClr val="000000"/>
                </a:solidFill>
                <a:latin typeface="Calibri"/>
              </a:rPr>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Команда "ИКС". Детский детектив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978-5-04-233376-7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767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«Дело оживших кукол (#6)»</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Современные детские детективы для младших школьников 810 лет, объединяющие классику расследования, элементы мистики и школьные истории.
2. Уникальное конкурентное преимущество  атмосфера закрытой школы в антураже старинного ос</a:t>
            </a:r>
          </a:p>
        </p:txBody>
      </p:sp>
      <p:sp>
        <p:nvSpPr>
          <p:cNvPr id="13" name="TextBox 12"/>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Востребованные жанры в одной книге школьные истории и детективы для детей стабильно популярны
2. Каждая книга  это интрига, а её финал  начало следующей дети будут ждать продолжение. 
3. Большая серия более 10 книг в 20252026 г. формируется коллекционный интерес у детей и создаётся долгий цикл продаж для магазина.
4. Автор  гарантия успеха. Светлана Кривошлыкова  известный детский писатель и лауреат международных премий </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школе готовятся к Ночи театра, но шумное веселье внезапно прерывается. Главные экспонаты актового зала  старинные куклы купца Платонова  оживают Неужели над школой нависло новое проклятие Или ктото захотел подшутить над учениками Команде ИКС необходимо во всём разобраться.
Сможет ли команда ИКС разгадат...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Комильфо. Китайские романы и маньхуа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978-5-04-232151-1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64x90/16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12.01.2026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3981450"/>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«Мастер темного пути. Том 1»</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Мосян Тунсю можно по праву назвать самой продаваемой китайской писательницей в России. Данное издание отличает уникальное оформление, выполненное в схожей стилистике с изданием Благословение небожителей.
 </a:t>
            </a:r>
          </a:p>
        </p:txBody>
      </p:sp>
      <p:sp>
        <p:nvSpPr>
          <p:cNvPr id="12" name="TextBox 11"/>
          <p:cNvSpPr txBox="1"/>
          <p:nvPr/>
        </p:nvSpPr>
        <p:spPr>
          <a:xfrm>
            <a:off x="3238500" y="337566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70903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Это</a:t>
            </a:r>
            <a:r>
              <a:rPr sz="1000" b="0" i="0" u="none" strike="noStrike" dirty="0">
                <a:solidFill>
                  <a:srgbClr val="000000"/>
                </a:solidFill>
                <a:latin typeface="Calibri"/>
              </a:rPr>
              <a:t> </a:t>
            </a:r>
            <a:r>
              <a:rPr sz="1000" b="0" i="0" u="none" strike="noStrike" dirty="0" err="1">
                <a:solidFill>
                  <a:srgbClr val="000000"/>
                </a:solidFill>
                <a:latin typeface="Calibri"/>
              </a:rPr>
              <a:t>первый</a:t>
            </a:r>
            <a:r>
              <a:rPr sz="1000" b="0" i="0" u="none" strike="noStrike" dirty="0">
                <a:solidFill>
                  <a:srgbClr val="000000"/>
                </a:solidFill>
                <a:latin typeface="Calibri"/>
              </a:rPr>
              <a:t> </a:t>
            </a:r>
            <a:r>
              <a:rPr sz="1000" b="0" i="0" u="none" strike="noStrike" dirty="0" err="1">
                <a:solidFill>
                  <a:srgbClr val="000000"/>
                </a:solidFill>
                <a:latin typeface="Calibri"/>
              </a:rPr>
              <a:t>роман</a:t>
            </a:r>
            <a:r>
              <a:rPr sz="1000" b="0" i="0" u="none" strike="noStrike" dirty="0">
                <a:solidFill>
                  <a:srgbClr val="000000"/>
                </a:solidFill>
                <a:latin typeface="Calibri"/>
              </a:rPr>
              <a:t> </a:t>
            </a:r>
            <a:r>
              <a:rPr sz="1000" b="0" i="0" u="none" strike="noStrike" dirty="0" err="1">
                <a:solidFill>
                  <a:srgbClr val="000000"/>
                </a:solidFill>
                <a:latin typeface="Calibri"/>
              </a:rPr>
              <a:t>популярной</a:t>
            </a:r>
            <a:r>
              <a:rPr sz="1000" b="0" i="0" u="none" strike="noStrike" dirty="0">
                <a:solidFill>
                  <a:srgbClr val="000000"/>
                </a:solidFill>
                <a:latin typeface="Calibri"/>
              </a:rPr>
              <a:t> </a:t>
            </a:r>
            <a:r>
              <a:rPr sz="1000" b="0" i="0" u="none" strike="noStrike" dirty="0" err="1">
                <a:solidFill>
                  <a:srgbClr val="000000"/>
                </a:solidFill>
                <a:latin typeface="Calibri"/>
              </a:rPr>
              <a:t>писательницы</a:t>
            </a:r>
            <a:r>
              <a:rPr sz="1000" b="0" i="0" u="none" strike="noStrike" dirty="0">
                <a:solidFill>
                  <a:srgbClr val="000000"/>
                </a:solidFill>
                <a:latin typeface="Calibri"/>
              </a:rPr>
              <a:t> </a:t>
            </a:r>
            <a:r>
              <a:rPr sz="1000" b="0" i="0" u="none" strike="noStrike" dirty="0" err="1">
                <a:solidFill>
                  <a:srgbClr val="000000"/>
                </a:solidFill>
                <a:latin typeface="Calibri"/>
              </a:rPr>
              <a:t>Мосян</a:t>
            </a:r>
            <a:r>
              <a:rPr sz="1000" b="0" i="0" u="none" strike="noStrike" dirty="0">
                <a:solidFill>
                  <a:srgbClr val="000000"/>
                </a:solidFill>
                <a:latin typeface="Calibri"/>
              </a:rPr>
              <a:t> </a:t>
            </a:r>
            <a:r>
              <a:rPr sz="1000" b="0" i="0" u="none" strike="noStrike" dirty="0" err="1">
                <a:solidFill>
                  <a:srgbClr val="000000"/>
                </a:solidFill>
                <a:latin typeface="Calibri"/>
              </a:rPr>
              <a:t>Тунсю</a:t>
            </a:r>
            <a:r>
              <a:rPr sz="1000" b="0" i="0" u="none" strike="noStrike" dirty="0">
                <a:solidFill>
                  <a:srgbClr val="000000"/>
                </a:solidFill>
                <a:latin typeface="Calibri"/>
              </a:rPr>
              <a:t>, </a:t>
            </a:r>
            <a:r>
              <a:rPr sz="1000" b="0" i="0" u="none" strike="noStrike" dirty="0" err="1">
                <a:solidFill>
                  <a:srgbClr val="000000"/>
                </a:solidFill>
                <a:latin typeface="Calibri"/>
              </a:rPr>
              <a:t>который</a:t>
            </a:r>
            <a:r>
              <a:rPr sz="1000" b="0" i="0" u="none" strike="noStrike" dirty="0">
                <a:solidFill>
                  <a:srgbClr val="000000"/>
                </a:solidFill>
                <a:latin typeface="Calibri"/>
              </a:rPr>
              <a:t> </a:t>
            </a:r>
            <a:r>
              <a:rPr sz="1000" b="0" i="0" u="none" strike="noStrike" dirty="0" err="1">
                <a:solidFill>
                  <a:srgbClr val="000000"/>
                </a:solidFill>
                <a:latin typeface="Calibri"/>
              </a:rPr>
              <a:t>был</a:t>
            </a:r>
            <a:r>
              <a:rPr sz="1000" b="0" i="0" u="none" strike="noStrike" dirty="0">
                <a:solidFill>
                  <a:srgbClr val="000000"/>
                </a:solidFill>
                <a:latin typeface="Calibri"/>
              </a:rPr>
              <a:t> </a:t>
            </a:r>
            <a:r>
              <a:rPr sz="1000" b="0" i="0" u="none" strike="noStrike" dirty="0" err="1">
                <a:solidFill>
                  <a:srgbClr val="000000"/>
                </a:solidFill>
                <a:latin typeface="Calibri"/>
              </a:rPr>
              <a:t>официально</a:t>
            </a:r>
            <a:r>
              <a:rPr sz="1000" b="0" i="0" u="none" strike="noStrike" dirty="0">
                <a:solidFill>
                  <a:srgbClr val="000000"/>
                </a:solidFill>
                <a:latin typeface="Calibri"/>
              </a:rPr>
              <a:t> </a:t>
            </a:r>
            <a:r>
              <a:rPr sz="1000" b="0" i="0" u="none" strike="noStrike" dirty="0" err="1">
                <a:solidFill>
                  <a:srgbClr val="000000"/>
                </a:solidFill>
                <a:latin typeface="Calibri"/>
              </a:rPr>
              <a:t>издан</a:t>
            </a:r>
            <a:r>
              <a:rPr sz="1000" b="0" i="0" u="none" strike="noStrike" dirty="0">
                <a:solidFill>
                  <a:srgbClr val="000000"/>
                </a:solidFill>
                <a:latin typeface="Calibri"/>
              </a:rPr>
              <a:t> </a:t>
            </a:r>
            <a:r>
              <a:rPr sz="1000" b="0" i="0" u="none" strike="noStrike" dirty="0" err="1">
                <a:solidFill>
                  <a:srgbClr val="000000"/>
                </a:solidFill>
                <a:latin typeface="Calibri"/>
              </a:rPr>
              <a:t>на</a:t>
            </a:r>
            <a:r>
              <a:rPr sz="1000" b="0" i="0" u="none" strike="noStrike" dirty="0">
                <a:solidFill>
                  <a:srgbClr val="000000"/>
                </a:solidFill>
                <a:latin typeface="Calibri"/>
              </a:rPr>
              <a:t> </a:t>
            </a:r>
            <a:r>
              <a:rPr sz="1000" b="0" i="0" u="none" strike="noStrike" dirty="0" err="1">
                <a:solidFill>
                  <a:srgbClr val="000000"/>
                </a:solidFill>
                <a:latin typeface="Calibri"/>
              </a:rPr>
              <a:t>русском</a:t>
            </a:r>
            <a:r>
              <a:rPr sz="1000" b="0" i="0" u="none" strike="noStrike" dirty="0">
                <a:solidFill>
                  <a:srgbClr val="000000"/>
                </a:solidFill>
                <a:latin typeface="Calibri"/>
              </a:rPr>
              <a:t> </a:t>
            </a:r>
            <a:r>
              <a:rPr sz="1000" b="0" i="0" u="none" strike="noStrike" dirty="0" err="1">
                <a:solidFill>
                  <a:srgbClr val="000000"/>
                </a:solidFill>
                <a:latin typeface="Calibri"/>
              </a:rPr>
              <a:t>языке</a:t>
            </a:r>
            <a:r>
              <a:rPr sz="1000" b="0" i="0" u="none" strike="noStrike" dirty="0">
                <a:solidFill>
                  <a:srgbClr val="000000"/>
                </a:solidFill>
                <a:latin typeface="Calibri"/>
              </a:rPr>
              <a:t> и </a:t>
            </a:r>
            <a:r>
              <a:rPr sz="1000" b="0" i="0" u="none" strike="noStrike" dirty="0" err="1">
                <a:solidFill>
                  <a:srgbClr val="000000"/>
                </a:solidFill>
                <a:latin typeface="Calibri"/>
              </a:rPr>
              <a:t>заложил</a:t>
            </a:r>
            <a:r>
              <a:rPr sz="1000" b="0" i="0" u="none" strike="noStrike" dirty="0">
                <a:solidFill>
                  <a:srgbClr val="000000"/>
                </a:solidFill>
                <a:latin typeface="Calibri"/>
              </a:rPr>
              <a:t> </a:t>
            </a:r>
            <a:r>
              <a:rPr sz="1000" b="0" i="0" u="none" strike="noStrike" dirty="0" err="1">
                <a:solidFill>
                  <a:srgbClr val="000000"/>
                </a:solidFill>
                <a:latin typeface="Calibri"/>
              </a:rPr>
              <a:t>основы</a:t>
            </a:r>
            <a:r>
              <a:rPr sz="1000" b="0" i="0" u="none" strike="noStrike" dirty="0">
                <a:solidFill>
                  <a:srgbClr val="000000"/>
                </a:solidFill>
                <a:latin typeface="Calibri"/>
              </a:rPr>
              <a:t> </a:t>
            </a:r>
            <a:r>
              <a:rPr sz="1000" b="0" i="0" u="none" strike="noStrike" dirty="0" err="1">
                <a:solidFill>
                  <a:srgbClr val="000000"/>
                </a:solidFill>
                <a:latin typeface="Calibri"/>
              </a:rPr>
              <a:t>фандома</a:t>
            </a:r>
            <a:r>
              <a:rPr sz="1000" b="0" i="0" u="none" strike="noStrike" dirty="0">
                <a:solidFill>
                  <a:srgbClr val="000000"/>
                </a:solidFill>
                <a:latin typeface="Calibri"/>
              </a:rPr>
              <a:t>. </a:t>
            </a:r>
            <a:r>
              <a:rPr sz="1000" b="0" i="0" u="none" strike="noStrike" dirty="0" err="1">
                <a:solidFill>
                  <a:srgbClr val="000000"/>
                </a:solidFill>
                <a:latin typeface="Calibri"/>
              </a:rPr>
              <a:t>Популярные</a:t>
            </a:r>
            <a:r>
              <a:rPr sz="1000" b="0" i="0" u="none" strike="noStrike" dirty="0">
                <a:solidFill>
                  <a:srgbClr val="000000"/>
                </a:solidFill>
                <a:latin typeface="Calibri"/>
              </a:rPr>
              <a:t> </a:t>
            </a:r>
            <a:r>
              <a:rPr sz="1000" b="0" i="0" u="none" strike="noStrike" dirty="0" err="1">
                <a:solidFill>
                  <a:srgbClr val="000000"/>
                </a:solidFill>
                <a:latin typeface="Calibri"/>
              </a:rPr>
              <a:t>адаптации</a:t>
            </a:r>
            <a:r>
              <a:rPr sz="1000" b="0" i="0" u="none" strike="noStrike" dirty="0">
                <a:solidFill>
                  <a:srgbClr val="000000"/>
                </a:solidFill>
                <a:latin typeface="Calibri"/>
              </a:rPr>
              <a:t> в </a:t>
            </a:r>
            <a:r>
              <a:rPr sz="1000" b="0" i="0" u="none" strike="noStrike" dirty="0" err="1">
                <a:solidFill>
                  <a:srgbClr val="000000"/>
                </a:solidFill>
                <a:latin typeface="Calibri"/>
              </a:rPr>
              <a:t>виде</a:t>
            </a:r>
            <a:r>
              <a:rPr sz="1000" b="0" i="0" u="none" strike="noStrike" dirty="0">
                <a:solidFill>
                  <a:srgbClr val="000000"/>
                </a:solidFill>
                <a:latin typeface="Calibri"/>
              </a:rPr>
              <a:t> </a:t>
            </a:r>
            <a:r>
              <a:rPr sz="1000" b="0" i="0" u="none" strike="noStrike" dirty="0" err="1">
                <a:solidFill>
                  <a:srgbClr val="000000"/>
                </a:solidFill>
                <a:latin typeface="Calibri"/>
              </a:rPr>
              <a:t>дорамы</a:t>
            </a:r>
            <a:r>
              <a:rPr sz="1000" b="0" i="0" u="none" strike="noStrike" dirty="0">
                <a:solidFill>
                  <a:srgbClr val="000000"/>
                </a:solidFill>
                <a:latin typeface="Calibri"/>
              </a:rPr>
              <a:t> и </a:t>
            </a:r>
            <a:r>
              <a:rPr sz="1000" b="0" i="0" u="none" strike="noStrike" dirty="0" err="1">
                <a:solidFill>
                  <a:srgbClr val="000000"/>
                </a:solidFill>
                <a:latin typeface="Calibri"/>
              </a:rPr>
              <a:t>дунхуа</a:t>
            </a:r>
            <a:r>
              <a:rPr sz="1000" b="0" i="0" u="none" strike="noStrike" dirty="0">
                <a:solidFill>
                  <a:srgbClr val="000000"/>
                </a:solidFill>
                <a:latin typeface="Calibri"/>
              </a:rPr>
              <a:t> </a:t>
            </a:r>
            <a:r>
              <a:rPr sz="1000" b="0" i="0" u="none" strike="noStrike" dirty="0" err="1">
                <a:solidFill>
                  <a:srgbClr val="000000"/>
                </a:solidFill>
                <a:latin typeface="Calibri"/>
              </a:rPr>
              <a:t>также</a:t>
            </a:r>
            <a:r>
              <a:rPr sz="1000" b="0" i="0" u="none" strike="noStrike" dirty="0">
                <a:solidFill>
                  <a:srgbClr val="000000"/>
                </a:solidFill>
                <a:latin typeface="Calibri"/>
              </a:rPr>
              <a:t> </a:t>
            </a:r>
            <a:r>
              <a:rPr sz="1000" b="0" i="0" u="none" strike="noStrike" dirty="0" err="1">
                <a:solidFill>
                  <a:srgbClr val="000000"/>
                </a:solidFill>
                <a:latin typeface="Calibri"/>
              </a:rPr>
              <a:t>поддерживают</a:t>
            </a:r>
            <a:r>
              <a:rPr sz="1000" b="0" i="0" u="none" strike="noStrike" dirty="0">
                <a:solidFill>
                  <a:srgbClr val="000000"/>
                </a:solidFill>
                <a:latin typeface="Calibri"/>
              </a:rPr>
              <a:t> </a:t>
            </a:r>
            <a:r>
              <a:rPr sz="1000" b="0" i="0" u="none" strike="noStrike" dirty="0" err="1">
                <a:solidFill>
                  <a:srgbClr val="000000"/>
                </a:solidFill>
                <a:latin typeface="Calibri"/>
              </a:rPr>
              <a:t>интерес</a:t>
            </a:r>
            <a:r>
              <a:rPr sz="1000" b="0" i="0" u="none" strike="noStrike" dirty="0">
                <a:solidFill>
                  <a:srgbClr val="000000"/>
                </a:solidFill>
                <a:latin typeface="Calibri"/>
              </a:rPr>
              <a:t> к </a:t>
            </a:r>
            <a:r>
              <a:rPr sz="1000" b="0" i="0" u="none" strike="noStrike" dirty="0" err="1">
                <a:solidFill>
                  <a:srgbClr val="000000"/>
                </a:solidFill>
                <a:latin typeface="Calibri"/>
              </a:rPr>
              <a:t>этой</a:t>
            </a:r>
            <a:r>
              <a:rPr sz="1000" b="0" i="0" u="none" strike="noStrike" dirty="0">
                <a:solidFill>
                  <a:srgbClr val="000000"/>
                </a:solidFill>
                <a:latin typeface="Calibri"/>
              </a:rPr>
              <a:t> </a:t>
            </a:r>
            <a:r>
              <a:rPr sz="1000" b="0" i="0" u="none" strike="noStrike" dirty="0" err="1">
                <a:solidFill>
                  <a:srgbClr val="000000"/>
                </a:solidFill>
                <a:latin typeface="Calibri"/>
              </a:rPr>
              <a:t>культовой</a:t>
            </a:r>
            <a:r>
              <a:rPr sz="1000" b="0" i="0" u="none" strike="noStrike" dirty="0">
                <a:solidFill>
                  <a:srgbClr val="000000"/>
                </a:solidFill>
                <a:latin typeface="Calibri"/>
              </a:rPr>
              <a:t> </a:t>
            </a:r>
            <a:r>
              <a:rPr sz="1000" b="0" i="0" u="none" strike="noStrike" dirty="0" err="1">
                <a:solidFill>
                  <a:srgbClr val="000000"/>
                </a:solidFill>
                <a:latin typeface="Calibri"/>
              </a:rPr>
              <a:t>истории</a:t>
            </a:r>
            <a:r>
              <a:rPr sz="1000" b="0" i="0" u="none" strike="noStrike" dirty="0">
                <a:solidFill>
                  <a:srgbClr val="000000"/>
                </a:solidFill>
                <a:latin typeface="Calibri"/>
              </a:rPr>
              <a:t> </a:t>
            </a:r>
            <a:r>
              <a:rPr sz="1000" b="0" i="0" u="none" strike="noStrike" dirty="0" err="1">
                <a:solidFill>
                  <a:srgbClr val="000000"/>
                </a:solidFill>
                <a:latin typeface="Calibri"/>
              </a:rPr>
              <a:t>на</a:t>
            </a:r>
            <a:r>
              <a:rPr sz="1000" b="0" i="0" u="none" strike="noStrike" dirty="0">
                <a:solidFill>
                  <a:srgbClr val="000000"/>
                </a:solidFill>
                <a:latin typeface="Calibri"/>
              </a:rPr>
              <a:t> </a:t>
            </a:r>
            <a:r>
              <a:rPr sz="1000" b="0" i="0" u="none" strike="noStrike" dirty="0" err="1">
                <a:solidFill>
                  <a:srgbClr val="000000"/>
                </a:solidFill>
                <a:latin typeface="Calibri"/>
              </a:rPr>
              <a:t>сайте</a:t>
            </a:r>
            <a:r>
              <a:rPr sz="1000" b="0" i="0" u="none" strike="noStrike" dirty="0">
                <a:solidFill>
                  <a:srgbClr val="000000"/>
                </a:solidFill>
                <a:latin typeface="Calibri"/>
              </a:rPr>
              <a:t> </a:t>
            </a:r>
            <a:r>
              <a:rPr sz="1000" b="0" i="0" u="none" strike="noStrike" dirty="0" err="1">
                <a:solidFill>
                  <a:srgbClr val="000000"/>
                </a:solidFill>
                <a:latin typeface="Calibri"/>
              </a:rPr>
              <a:t>Кинопоиска</a:t>
            </a:r>
            <a:r>
              <a:rPr sz="1000" b="0" i="0" u="none" strike="noStrike" dirty="0">
                <a:solidFill>
                  <a:srgbClr val="000000"/>
                </a:solidFill>
                <a:latin typeface="Calibri"/>
              </a:rPr>
              <a:t> у </a:t>
            </a:r>
            <a:r>
              <a:rPr sz="1000" b="0" i="0" u="none" strike="noStrike" dirty="0" err="1">
                <a:solidFill>
                  <a:srgbClr val="000000"/>
                </a:solidFill>
                <a:latin typeface="Calibri"/>
              </a:rPr>
              <a:t>них</a:t>
            </a:r>
            <a:r>
              <a:rPr sz="1000" b="0" i="0" u="none" strike="noStrike" dirty="0">
                <a:solidFill>
                  <a:srgbClr val="000000"/>
                </a:solidFill>
                <a:latin typeface="Calibri"/>
              </a:rPr>
              <a:t> 35 </a:t>
            </a:r>
            <a:r>
              <a:rPr sz="1000" b="0" i="0" u="none" strike="noStrike" dirty="0" err="1">
                <a:solidFill>
                  <a:srgbClr val="000000"/>
                </a:solidFill>
                <a:latin typeface="Calibri"/>
              </a:rPr>
              <a:t>тыс</a:t>
            </a:r>
            <a:r>
              <a:rPr sz="1000" b="0" i="0" u="none" strike="noStrike" dirty="0">
                <a:solidFill>
                  <a:srgbClr val="000000"/>
                </a:solidFill>
                <a:latin typeface="Calibri"/>
              </a:rPr>
              <a:t>. и 95 </a:t>
            </a:r>
            <a:r>
              <a:rPr sz="1000" b="0" i="0" u="none" strike="noStrike" dirty="0" err="1">
                <a:solidFill>
                  <a:srgbClr val="000000"/>
                </a:solidFill>
                <a:latin typeface="Calibri"/>
              </a:rPr>
              <a:t>тыс</a:t>
            </a:r>
            <a:r>
              <a:rPr sz="1000" b="0" i="0" u="none" strike="noStrike" dirty="0">
                <a:solidFill>
                  <a:srgbClr val="000000"/>
                </a:solidFill>
                <a:latin typeface="Calibri"/>
              </a:rPr>
              <a:t>. </a:t>
            </a:r>
            <a:r>
              <a:rPr sz="1000" b="0" i="0" u="none" strike="noStrike" dirty="0" err="1">
                <a:solidFill>
                  <a:srgbClr val="000000"/>
                </a:solidFill>
                <a:latin typeface="Calibri"/>
              </a:rPr>
              <a:t>оценок</a:t>
            </a:r>
            <a:r>
              <a:rPr sz="1000" b="0" i="0" u="none" strike="noStrike" dirty="0">
                <a:solidFill>
                  <a:srgbClr val="000000"/>
                </a:solidFill>
                <a:latin typeface="Calibri"/>
              </a:rPr>
              <a:t> </a:t>
            </a:r>
            <a:r>
              <a:rPr sz="1000" b="0" i="0" u="none" strike="noStrike" dirty="0" err="1">
                <a:solidFill>
                  <a:srgbClr val="000000"/>
                </a:solidFill>
                <a:latin typeface="Calibri"/>
              </a:rPr>
              <a:t>соответственно</a:t>
            </a:r>
            <a:r>
              <a:rPr sz="1000" b="0" i="0" u="none" strike="noStrike" dirty="0">
                <a:solidFill>
                  <a:srgbClr val="000000"/>
                </a:solidFill>
                <a:latin typeface="Calibri"/>
              </a:rPr>
              <a:t>. </a:t>
            </a:r>
            <a:r>
              <a:rPr sz="1000" b="0" i="0" u="none" strike="noStrike" dirty="0" err="1">
                <a:solidFill>
                  <a:srgbClr val="000000"/>
                </a:solidFill>
                <a:latin typeface="Calibri"/>
              </a:rPr>
              <a:t>Данную</a:t>
            </a:r>
            <a:r>
              <a:rPr sz="1000" b="0" i="0" u="none" strike="noStrike" dirty="0">
                <a:solidFill>
                  <a:srgbClr val="000000"/>
                </a:solidFill>
                <a:latin typeface="Calibri"/>
              </a:rPr>
              <a:t> </a:t>
            </a:r>
            <a:r>
              <a:rPr sz="1000" b="0" i="0" u="none" strike="noStrike" dirty="0" err="1">
                <a:solidFill>
                  <a:srgbClr val="000000"/>
                </a:solidFill>
                <a:latin typeface="Calibri"/>
              </a:rPr>
              <a:t>историю</a:t>
            </a:r>
            <a:r>
              <a:rPr sz="1000" b="0" i="0" u="none" strike="noStrike" dirty="0">
                <a:solidFill>
                  <a:srgbClr val="000000"/>
                </a:solidFill>
                <a:latin typeface="Calibri"/>
              </a:rPr>
              <a:t> </a:t>
            </a:r>
            <a:r>
              <a:rPr sz="1000" b="0" i="0" u="none" strike="noStrike" dirty="0" err="1">
                <a:solidFill>
                  <a:srgbClr val="000000"/>
                </a:solidFill>
                <a:latin typeface="Calibri"/>
              </a:rPr>
              <a:t>можно</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праву</a:t>
            </a:r>
            <a:r>
              <a:rPr sz="1000" b="0" i="0" u="none" strike="noStrike" dirty="0">
                <a:solidFill>
                  <a:srgbClr val="000000"/>
                </a:solidFill>
                <a:latin typeface="Calibri"/>
              </a:rPr>
              <a:t> </a:t>
            </a:r>
            <a:r>
              <a:rPr sz="1000" b="0" i="0" u="none" strike="noStrike" dirty="0" err="1">
                <a:solidFill>
                  <a:srgbClr val="000000"/>
                </a:solidFill>
                <a:latin typeface="Calibri"/>
              </a:rPr>
              <a:t>назвать</a:t>
            </a:r>
            <a:r>
              <a:rPr sz="1000" b="0" i="0" u="none" strike="noStrike" dirty="0">
                <a:solidFill>
                  <a:srgbClr val="000000"/>
                </a:solidFill>
                <a:latin typeface="Calibri"/>
              </a:rPr>
              <a:t> </a:t>
            </a:r>
            <a:r>
              <a:rPr sz="1000" b="0" i="0" u="none" strike="noStrike" dirty="0" err="1">
                <a:solidFill>
                  <a:srgbClr val="000000"/>
                </a:solidFill>
                <a:latin typeface="Calibri"/>
              </a:rPr>
              <a:t>современной</a:t>
            </a:r>
            <a:r>
              <a:rPr sz="1000" b="0" i="0" u="none" strike="noStrike" dirty="0">
                <a:solidFill>
                  <a:srgbClr val="000000"/>
                </a:solidFill>
                <a:latin typeface="Calibri"/>
              </a:rPr>
              <a:t> </a:t>
            </a:r>
            <a:r>
              <a:rPr sz="1000" b="0" i="0" u="none" strike="noStrike" dirty="0" err="1">
                <a:solidFill>
                  <a:srgbClr val="000000"/>
                </a:solidFill>
                <a:latin typeface="Calibri"/>
              </a:rPr>
              <a:t>классикой</a:t>
            </a:r>
            <a:r>
              <a:rPr sz="1000" b="0" i="0" u="none" strike="noStrike" dirty="0">
                <a:solidFill>
                  <a:srgbClr val="000000"/>
                </a:solidFill>
                <a:latin typeface="Calibri"/>
              </a:rPr>
              <a:t> в </a:t>
            </a:r>
            <a:r>
              <a:rPr sz="1000" b="0" i="0" u="none" strike="noStrike" dirty="0" err="1">
                <a:solidFill>
                  <a:srgbClr val="000000"/>
                </a:solidFill>
                <a:latin typeface="Calibri"/>
              </a:rPr>
              <a:t>жанре</a:t>
            </a:r>
            <a:r>
              <a:rPr sz="1000" b="0" i="0" u="none" strike="noStrike" dirty="0">
                <a:solidFill>
                  <a:srgbClr val="000000"/>
                </a:solidFill>
                <a:latin typeface="Calibri"/>
              </a:rPr>
              <a:t> </a:t>
            </a:r>
            <a:r>
              <a:rPr sz="1000" b="0" i="0" u="none" strike="noStrike" dirty="0" err="1">
                <a:solidFill>
                  <a:srgbClr val="000000"/>
                </a:solidFill>
                <a:latin typeface="Calibri"/>
              </a:rPr>
              <a:t>уся</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Тринадцать лет назад Вэй Усянь, Старейшина Илина, ступивший на Тёмный Путь, был уничтожен силами мира совершенствующихся за свои злодеяния. Но судьба даровала ему второй шанс... и нежданнонегаданно возвратила к жизни в чужом теле. 
Не успев толком освоиться, Вэй Усянь окунается в череду загадочных событи... </a:t>
            </a:r>
            <a:r>
              <a:rPr sz="1000" b="0" i="1" u="none" strike="noStrike">
                <a:solidFill>
                  <a:srgbClr val="E13716"/>
                </a:solidFill>
                <a:latin typeface="Calibri"/>
                <a:hlinkClick r:id="rId4" tooltip="Посмотреть в Витрине"/>
              </a:rPr>
              <a:t>подробнее</a:t>
            </a:r>
          </a:p>
        </p:txBody>
      </p:sp>
      <p:sp>
        <p:nvSpPr>
          <p:cNvPr id="17" name="TextBox 16"/>
          <p:cNvSpPr txBox="1"/>
          <p:nvPr/>
        </p:nvSpPr>
        <p:spPr>
          <a:xfrm>
            <a:off x="3238500" y="447103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8" name="TextBox 17"/>
          <p:cNvSpPr txBox="1"/>
          <p:nvPr/>
        </p:nvSpPr>
        <p:spPr>
          <a:xfrm>
            <a:off x="3333750" y="4852035"/>
            <a:ext cx="5839883" cy="553998"/>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Рассылка</a:t>
            </a:r>
            <a:r>
              <a:rPr sz="1000" b="0" i="0" u="none" strike="noStrike" dirty="0">
                <a:solidFill>
                  <a:srgbClr val="000000"/>
                </a:solidFill>
                <a:latin typeface="Calibri"/>
              </a:rPr>
              <a:t> </a:t>
            </a:r>
            <a:r>
              <a:rPr sz="1000" b="0" i="0" u="none" strike="noStrike" dirty="0" err="1">
                <a:solidFill>
                  <a:srgbClr val="000000"/>
                </a:solidFill>
                <a:latin typeface="Calibri"/>
              </a:rPr>
              <a:t>книг</a:t>
            </a:r>
            <a:r>
              <a:rPr sz="1000" b="0" i="0" u="none" strike="noStrike" dirty="0">
                <a:solidFill>
                  <a:srgbClr val="000000"/>
                </a:solidFill>
                <a:latin typeface="Calibri"/>
              </a:rPr>
              <a:t> </a:t>
            </a:r>
            <a:r>
              <a:rPr sz="1000" b="0" i="0" u="none" strike="noStrike" dirty="0" err="1">
                <a:solidFill>
                  <a:srgbClr val="000000"/>
                </a:solidFill>
                <a:latin typeface="Calibri"/>
              </a:rPr>
              <a:t>авторам</a:t>
            </a:r>
            <a:r>
              <a:rPr sz="1000" b="0" i="0" u="none" strike="noStrike" dirty="0">
                <a:solidFill>
                  <a:srgbClr val="000000"/>
                </a:solidFill>
                <a:latin typeface="Calibri"/>
              </a:rPr>
              <a:t> </a:t>
            </a:r>
            <a:r>
              <a:rPr sz="1000" b="0" i="0" u="none" strike="noStrike" dirty="0" err="1">
                <a:solidFill>
                  <a:srgbClr val="000000"/>
                </a:solidFill>
                <a:latin typeface="Calibri"/>
              </a:rPr>
              <a:t>пабликов</a:t>
            </a:r>
            <a:r>
              <a:rPr sz="1000" b="0" i="0" u="none" strike="noStrike" dirty="0">
                <a:solidFill>
                  <a:srgbClr val="000000"/>
                </a:solidFill>
                <a:latin typeface="Calibri"/>
              </a:rPr>
              <a:t> ВК и </a:t>
            </a:r>
            <a:r>
              <a:rPr sz="1000" b="0" i="0" u="none" strike="noStrike" dirty="0" err="1">
                <a:solidFill>
                  <a:srgbClr val="000000"/>
                </a:solidFill>
                <a:latin typeface="Calibri"/>
              </a:rPr>
              <a:t>ТГканалов</a:t>
            </a:r>
            <a:r>
              <a:rPr sz="1000" b="0" i="0" u="none" strike="noStrike" dirty="0">
                <a:solidFill>
                  <a:srgbClr val="000000"/>
                </a:solidFill>
                <a:latin typeface="Calibri"/>
              </a:rPr>
              <a:t> с </a:t>
            </a:r>
            <a:r>
              <a:rPr sz="1000" b="0" i="0" u="none" strike="noStrike" dirty="0" err="1">
                <a:solidFill>
                  <a:srgbClr val="000000"/>
                </a:solidFill>
                <a:latin typeface="Calibri"/>
              </a:rPr>
              <a:t>многотысячной</a:t>
            </a:r>
            <a:r>
              <a:rPr sz="1000" b="0" i="0" u="none" strike="noStrike" dirty="0">
                <a:solidFill>
                  <a:srgbClr val="000000"/>
                </a:solidFill>
                <a:latin typeface="Calibri"/>
              </a:rPr>
              <a:t> </a:t>
            </a:r>
            <a:r>
              <a:rPr sz="1000" b="0" i="0" u="none" strike="noStrike" dirty="0" err="1">
                <a:solidFill>
                  <a:srgbClr val="000000"/>
                </a:solidFill>
                <a:latin typeface="Calibri"/>
              </a:rPr>
              <a:t>аудиторией</a:t>
            </a:r>
            <a:r>
              <a:rPr sz="1000" b="0" i="0" u="none" strike="noStrike" dirty="0">
                <a:solidFill>
                  <a:srgbClr val="000000"/>
                </a:solidFill>
                <a:latin typeface="Calibri"/>
              </a:rPr>
              <a:t>. </a:t>
            </a:r>
            <a:r>
              <a:rPr sz="1000" b="0" i="0" u="none" strike="noStrike" dirty="0" err="1">
                <a:solidFill>
                  <a:srgbClr val="000000"/>
                </a:solidFill>
                <a:latin typeface="Calibri"/>
              </a:rPr>
              <a:t>Интеграции</a:t>
            </a:r>
            <a:r>
              <a:rPr sz="1000" b="0" i="0" u="none" strike="noStrike" dirty="0">
                <a:solidFill>
                  <a:srgbClr val="000000"/>
                </a:solidFill>
                <a:latin typeface="Calibri"/>
              </a:rPr>
              <a:t> у </a:t>
            </a:r>
            <a:r>
              <a:rPr sz="1000" b="0" i="0" u="none" strike="noStrike" dirty="0" err="1">
                <a:solidFill>
                  <a:srgbClr val="000000"/>
                </a:solidFill>
                <a:latin typeface="Calibri"/>
              </a:rPr>
              <a:t>крупных</a:t>
            </a:r>
            <a:r>
              <a:rPr sz="1000" b="0" i="0" u="none" strike="noStrike" dirty="0">
                <a:solidFill>
                  <a:srgbClr val="000000"/>
                </a:solidFill>
                <a:latin typeface="Calibri"/>
              </a:rPr>
              <a:t> </a:t>
            </a:r>
            <a:r>
              <a:rPr sz="1000" b="0" i="0" u="none" strike="noStrike" dirty="0" err="1">
                <a:solidFill>
                  <a:srgbClr val="000000"/>
                </a:solidFill>
                <a:latin typeface="Calibri"/>
              </a:rPr>
              <a:t>youtubeблогеров</a:t>
            </a:r>
            <a:r>
              <a:rPr sz="1000" b="0" i="0" u="none" strike="noStrike" dirty="0">
                <a:solidFill>
                  <a:srgbClr val="000000"/>
                </a:solidFill>
                <a:latin typeface="Calibri"/>
              </a:rPr>
              <a:t>. </a:t>
            </a:r>
            <a:r>
              <a:rPr sz="1000" b="0" i="0" u="none" strike="noStrike" dirty="0" err="1">
                <a:solidFill>
                  <a:srgbClr val="000000"/>
                </a:solidFill>
                <a:latin typeface="Calibri"/>
              </a:rPr>
              <a:t>Реклама</a:t>
            </a:r>
            <a:r>
              <a:rPr sz="1000" b="0" i="0" u="none" strike="noStrike" dirty="0">
                <a:solidFill>
                  <a:srgbClr val="000000"/>
                </a:solidFill>
                <a:latin typeface="Calibri"/>
              </a:rPr>
              <a:t> в </a:t>
            </a:r>
            <a:r>
              <a:rPr sz="1000" b="0" i="0" u="none" strike="noStrike" dirty="0" err="1">
                <a:solidFill>
                  <a:srgbClr val="000000"/>
                </a:solidFill>
                <a:latin typeface="Calibri"/>
              </a:rPr>
              <a:t>тематических</a:t>
            </a:r>
            <a:r>
              <a:rPr sz="1000" b="0" i="0" u="none" strike="noStrike" dirty="0">
                <a:solidFill>
                  <a:srgbClr val="000000"/>
                </a:solidFill>
                <a:latin typeface="Calibri"/>
              </a:rPr>
              <a:t> </a:t>
            </a:r>
            <a:r>
              <a:rPr sz="1000" b="0" i="0" u="none" strike="noStrike" dirty="0" err="1">
                <a:solidFill>
                  <a:srgbClr val="000000"/>
                </a:solidFill>
                <a:latin typeface="Calibri"/>
              </a:rPr>
              <a:t>сообществах</a:t>
            </a:r>
            <a:r>
              <a:rPr sz="1000" b="0" i="0" u="none" strike="noStrike" dirty="0">
                <a:solidFill>
                  <a:srgbClr val="000000"/>
                </a:solidFill>
                <a:latin typeface="Calibri"/>
              </a:rPr>
              <a:t>. </a:t>
            </a:r>
            <a:r>
              <a:rPr sz="1000" b="0" i="0" u="none" strike="noStrike" dirty="0" err="1">
                <a:solidFill>
                  <a:srgbClr val="000000"/>
                </a:solidFill>
                <a:latin typeface="Calibri"/>
              </a:rPr>
              <a:t>Проведение</a:t>
            </a:r>
            <a:r>
              <a:rPr sz="1000" b="0" i="0" u="none" strike="noStrike" dirty="0">
                <a:solidFill>
                  <a:srgbClr val="000000"/>
                </a:solidFill>
                <a:latin typeface="Calibri"/>
              </a:rPr>
              <a:t> </a:t>
            </a:r>
            <a:r>
              <a:rPr sz="1000" b="0" i="0" u="none" strike="noStrike" dirty="0" err="1">
                <a:solidFill>
                  <a:srgbClr val="000000"/>
                </a:solidFill>
                <a:latin typeface="Calibri"/>
              </a:rPr>
              <a:t>розыгрышей</a:t>
            </a:r>
            <a:r>
              <a:rPr sz="1000" b="0" i="0" u="none" strike="noStrike" dirty="0">
                <a:solidFill>
                  <a:srgbClr val="000000"/>
                </a:solidFill>
                <a:latin typeface="Calibri"/>
              </a:rPr>
              <a:t>, в </a:t>
            </a:r>
            <a:r>
              <a:rPr sz="1000" b="0" i="0" u="none" strike="noStrike" dirty="0" err="1">
                <a:solidFill>
                  <a:srgbClr val="000000"/>
                </a:solidFill>
                <a:latin typeface="Calibri"/>
              </a:rPr>
              <a:t>т.ч</a:t>
            </a:r>
            <a:r>
              <a:rPr sz="1000" b="0" i="0" u="none" strike="noStrike" dirty="0">
                <a:solidFill>
                  <a:srgbClr val="000000"/>
                </a:solidFill>
                <a:latin typeface="Calibri"/>
              </a:rPr>
              <a:t>. </a:t>
            </a:r>
            <a:r>
              <a:rPr sz="1000" b="0" i="0" u="none" strike="noStrike" dirty="0" err="1">
                <a:solidFill>
                  <a:srgbClr val="000000"/>
                </a:solidFill>
                <a:latin typeface="Calibri"/>
              </a:rPr>
              <a:t>совместно</a:t>
            </a:r>
            <a:r>
              <a:rPr sz="1000" b="0" i="0" u="none" strike="noStrike" dirty="0">
                <a:solidFill>
                  <a:srgbClr val="000000"/>
                </a:solidFill>
                <a:latin typeface="Calibri"/>
              </a:rPr>
              <a:t> с </a:t>
            </a:r>
            <a:r>
              <a:rPr sz="1000" b="0" i="0" u="none" strike="noStrike" dirty="0" err="1">
                <a:solidFill>
                  <a:srgbClr val="000000"/>
                </a:solidFill>
                <a:latin typeface="Calibri"/>
              </a:rPr>
              <a:t>лидерами</a:t>
            </a:r>
            <a:r>
              <a:rPr sz="1000" b="0" i="0" u="none" strike="noStrike" dirty="0">
                <a:solidFill>
                  <a:srgbClr val="000000"/>
                </a:solidFill>
                <a:latin typeface="Calibri"/>
              </a:rPr>
              <a:t> </a:t>
            </a:r>
            <a:r>
              <a:rPr sz="1000" b="0" i="0" u="none" strike="noStrike" dirty="0" err="1">
                <a:solidFill>
                  <a:srgbClr val="000000"/>
                </a:solidFill>
                <a:latin typeface="Calibri"/>
              </a:rPr>
              <a:t>мнений</a:t>
            </a:r>
            <a:r>
              <a:rPr sz="1000" b="0" i="0" u="none" strike="noStrike" dirty="0">
                <a:solidFill>
                  <a:srgbClr val="000000"/>
                </a:solidFill>
                <a:latin typeface="Calibri"/>
              </a:rPr>
              <a:t>. </a:t>
            </a:r>
            <a:r>
              <a:rPr sz="1000" b="0" i="0" u="none" strike="noStrike" dirty="0" err="1">
                <a:solidFill>
                  <a:srgbClr val="000000"/>
                </a:solidFill>
                <a:latin typeface="Calibri"/>
              </a:rPr>
              <a:t>Привлечение</a:t>
            </a:r>
            <a:r>
              <a:rPr sz="1000" b="0" i="0" u="none" strike="noStrike" dirty="0">
                <a:solidFill>
                  <a:srgbClr val="000000"/>
                </a:solidFill>
                <a:latin typeface="Calibri"/>
              </a:rPr>
              <a:t> </a:t>
            </a:r>
            <a:r>
              <a:rPr sz="1000" b="0" i="0" u="none" strike="noStrike" dirty="0" err="1">
                <a:solidFill>
                  <a:srgbClr val="000000"/>
                </a:solidFill>
                <a:latin typeface="Calibri"/>
              </a:rPr>
              <a:t>косплееров</a:t>
            </a:r>
            <a:r>
              <a:rPr sz="1000" b="0" i="0" u="none" strike="noStrike" dirty="0">
                <a:solidFill>
                  <a:srgbClr val="000000"/>
                </a:solidFill>
                <a:latin typeface="Calibri"/>
              </a:rPr>
              <a:t> </a:t>
            </a:r>
            <a:r>
              <a:rPr sz="1000" b="0" i="0" u="none" strike="noStrike" dirty="0" err="1">
                <a:solidFill>
                  <a:srgbClr val="000000"/>
                </a:solidFill>
                <a:latin typeface="Calibri"/>
              </a:rPr>
              <a:t>на</a:t>
            </a:r>
            <a:r>
              <a:rPr sz="1000" b="0" i="0" u="none" strike="noStrike" dirty="0">
                <a:solidFill>
                  <a:srgbClr val="000000"/>
                </a:solidFill>
                <a:latin typeface="Calibri"/>
              </a:rPr>
              <a:t> </a:t>
            </a:r>
            <a:r>
              <a:rPr sz="1000" b="0" i="0" u="none" strike="noStrike" dirty="0" err="1">
                <a:solidFill>
                  <a:srgbClr val="000000"/>
                </a:solidFill>
                <a:latin typeface="Calibri"/>
              </a:rPr>
              <a:t>мероприятиях</a:t>
            </a:r>
            <a:r>
              <a:rPr sz="1000" b="0" i="0" u="none" strike="noStrike" dirty="0">
                <a:solidFill>
                  <a:srgbClr val="000000"/>
                </a:solidFill>
                <a:latin typeface="Calibri"/>
              </a:rPr>
              <a:t>, </a:t>
            </a:r>
            <a:r>
              <a:rPr sz="1000" b="0" i="0" u="none" strike="noStrike" dirty="0" err="1">
                <a:solidFill>
                  <a:srgbClr val="000000"/>
                </a:solidFill>
                <a:latin typeface="Calibri"/>
              </a:rPr>
              <a:t>книжных</a:t>
            </a:r>
            <a:r>
              <a:rPr sz="1000" b="0" i="0" u="none" strike="noStrike" dirty="0">
                <a:solidFill>
                  <a:srgbClr val="000000"/>
                </a:solidFill>
                <a:latin typeface="Calibri"/>
              </a:rPr>
              <a:t> </a:t>
            </a:r>
            <a:r>
              <a:rPr sz="1000" b="0" i="0" u="none" strike="noStrike" dirty="0" err="1">
                <a:solidFill>
                  <a:srgbClr val="000000"/>
                </a:solidFill>
                <a:latin typeface="Calibri"/>
              </a:rPr>
              <a:t>ярмарках</a:t>
            </a:r>
            <a:r>
              <a:rPr sz="1000" b="0" i="0" u="none" strike="noStrike" dirty="0">
                <a:solidFill>
                  <a:srgbClr val="000000"/>
                </a:solidFill>
                <a:latin typeface="Calibri"/>
              </a:rPr>
              <a:t> и </a:t>
            </a:r>
            <a:r>
              <a:rPr sz="1000" b="0" i="0" u="none" strike="noStrike" dirty="0" err="1">
                <a:solidFill>
                  <a:srgbClr val="000000"/>
                </a:solidFill>
                <a:latin typeface="Calibri"/>
              </a:rPr>
              <a:t>артмаркетах</a:t>
            </a:r>
            <a:r>
              <a:rPr sz="1000" b="0" i="0" u="none" strike="noStrike" dirty="0">
                <a:solidFill>
                  <a:srgbClr val="000000"/>
                </a:solidFill>
                <a:latin typeface="Calibri"/>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Кроссовер. Роман-бестселлер в комиксах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978-5-04-223656-3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4133850"/>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«Граф Аверин. Графический роман. Часть 1»</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Первая часть комикса о расследованиях графа Аверина.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Приключения Графа Аверина  теперь в формате графического романа
Магическая Российская империя, СанктПетербург, 1982 год.
К частному детективу Гермесу Аверину попадает дело об убийстве дворянского сына. Предполаг... </a:t>
            </a:r>
            <a:r>
              <a:rPr sz="1000" b="0" i="1" u="none" strike="noStrike">
                <a:solidFill>
                  <a:srgbClr val="E13716"/>
                </a:solidFill>
                <a:latin typeface="Calibri"/>
                <a:hlinkClick r:id="rId4" tooltip="Посмотреть в Витрине"/>
              </a:rPr>
              <a:t>подробнее</a:t>
            </a:r>
          </a:p>
        </p:txBody>
      </p:sp>
      <p:sp>
        <p:nvSpPr>
          <p:cNvPr id="17" name="TextBox 16"/>
          <p:cNvSpPr txBox="1"/>
          <p:nvPr/>
        </p:nvSpPr>
        <p:spPr>
          <a:xfrm>
            <a:off x="3238500" y="3190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8" name="TextBox 17"/>
          <p:cNvSpPr txBox="1"/>
          <p:nvPr/>
        </p:nvSpPr>
        <p:spPr>
          <a:xfrm>
            <a:off x="3333750" y="3571875"/>
            <a:ext cx="5777120" cy="707886"/>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rPr>
              <a:t>1. </a:t>
            </a:r>
            <a:r>
              <a:rPr sz="1000" b="0" i="0" u="none" strike="noStrike" dirty="0" err="1">
                <a:solidFill>
                  <a:srgbClr val="000000"/>
                </a:solidFill>
                <a:latin typeface="Calibri"/>
              </a:rPr>
              <a:t>Рассылка</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базе</a:t>
            </a:r>
            <a:r>
              <a:rPr sz="1000" b="0" i="0" u="none" strike="noStrike" dirty="0">
                <a:solidFill>
                  <a:srgbClr val="000000"/>
                </a:solidFill>
                <a:latin typeface="Calibri"/>
              </a:rPr>
              <a:t> СМИ и </a:t>
            </a:r>
            <a:r>
              <a:rPr sz="1000" b="0" i="0" u="none" strike="noStrike" dirty="0" err="1">
                <a:solidFill>
                  <a:srgbClr val="000000"/>
                </a:solidFill>
                <a:latin typeface="Calibri"/>
              </a:rPr>
              <a:t>блогеров</a:t>
            </a:r>
            <a:r>
              <a:rPr sz="1000" b="0" i="0" u="none" strike="noStrike" dirty="0">
                <a:solidFill>
                  <a:srgbClr val="000000"/>
                </a:solidFill>
                <a:latin typeface="Calibri"/>
              </a:rPr>
              <a:t> </a:t>
            </a:r>
            <a:r>
              <a:rPr sz="1000" b="0" i="0" u="none" strike="noStrike" dirty="0" err="1">
                <a:solidFill>
                  <a:srgbClr val="000000"/>
                </a:solidFill>
                <a:latin typeface="Calibri"/>
              </a:rPr>
              <a:t>свыше</a:t>
            </a:r>
            <a:r>
              <a:rPr sz="1000" b="0" i="0" u="none" strike="noStrike" dirty="0">
                <a:solidFill>
                  <a:srgbClr val="000000"/>
                </a:solidFill>
                <a:latin typeface="Calibri"/>
              </a:rPr>
              <a:t> 200 </a:t>
            </a:r>
            <a:r>
              <a:rPr sz="1000" b="0" i="0" u="none" strike="noStrike" dirty="0" err="1">
                <a:solidFill>
                  <a:srgbClr val="000000"/>
                </a:solidFill>
                <a:latin typeface="Calibri"/>
              </a:rPr>
              <a:t>контактов</a:t>
            </a:r>
            <a:r>
              <a:rPr sz="1000" b="0" i="0" u="none" strike="noStrike" dirty="0">
                <a:solidFill>
                  <a:srgbClr val="000000"/>
                </a:solidFill>
                <a:latin typeface="Calibri"/>
              </a:rPr>
              <a:t>. 2. </a:t>
            </a:r>
            <a:r>
              <a:rPr sz="1000" b="0" i="0" u="none" strike="noStrike" dirty="0" err="1">
                <a:solidFill>
                  <a:srgbClr val="000000"/>
                </a:solidFill>
                <a:latin typeface="Calibri"/>
              </a:rPr>
              <a:t>Таргетированная</a:t>
            </a:r>
            <a:r>
              <a:rPr sz="1000" b="0" i="0" u="none" strike="noStrike" dirty="0">
                <a:solidFill>
                  <a:srgbClr val="000000"/>
                </a:solidFill>
                <a:latin typeface="Calibri"/>
              </a:rPr>
              <a:t> </a:t>
            </a:r>
            <a:r>
              <a:rPr sz="1000" b="0" i="0" u="none" strike="noStrike" dirty="0" err="1">
                <a:solidFill>
                  <a:srgbClr val="000000"/>
                </a:solidFill>
                <a:latin typeface="Calibri"/>
              </a:rPr>
              <a:t>реклама</a:t>
            </a:r>
            <a:r>
              <a:rPr sz="1000" b="0" i="0" u="none" strike="noStrike" dirty="0">
                <a:solidFill>
                  <a:srgbClr val="000000"/>
                </a:solidFill>
                <a:latin typeface="Calibri"/>
              </a:rPr>
              <a:t>. 3. </a:t>
            </a:r>
            <a:r>
              <a:rPr sz="1000" b="0" i="0" u="none" strike="noStrike" dirty="0" err="1">
                <a:solidFill>
                  <a:srgbClr val="000000"/>
                </a:solidFill>
                <a:latin typeface="Calibri"/>
              </a:rPr>
              <a:t>Контекстная</a:t>
            </a:r>
            <a:r>
              <a:rPr sz="1000" b="0" i="0" u="none" strike="noStrike" dirty="0">
                <a:solidFill>
                  <a:srgbClr val="000000"/>
                </a:solidFill>
                <a:latin typeface="Calibri"/>
              </a:rPr>
              <a:t> </a:t>
            </a:r>
            <a:r>
              <a:rPr sz="1000" b="0" i="0" u="none" strike="noStrike" dirty="0" err="1">
                <a:solidFill>
                  <a:srgbClr val="000000"/>
                </a:solidFill>
                <a:latin typeface="Calibri"/>
              </a:rPr>
              <a:t>реклама</a:t>
            </a:r>
            <a:r>
              <a:rPr sz="1000" b="0" i="0" u="none" strike="noStrike" dirty="0">
                <a:solidFill>
                  <a:srgbClr val="000000"/>
                </a:solidFill>
                <a:latin typeface="Calibri"/>
              </a:rPr>
              <a:t>. 4. </a:t>
            </a:r>
            <a:r>
              <a:rPr sz="1000" b="0" i="0" u="none" strike="noStrike" dirty="0" err="1">
                <a:solidFill>
                  <a:srgbClr val="000000"/>
                </a:solidFill>
                <a:latin typeface="Calibri"/>
              </a:rPr>
              <a:t>Розыгрыши</a:t>
            </a:r>
            <a:r>
              <a:rPr sz="1000" b="0" i="0" u="none" strike="noStrike" dirty="0">
                <a:solidFill>
                  <a:srgbClr val="000000"/>
                </a:solidFill>
                <a:latin typeface="Calibri"/>
              </a:rPr>
              <a:t> </a:t>
            </a:r>
            <a:r>
              <a:rPr sz="1000" b="0" i="0" u="none" strike="noStrike" dirty="0" err="1">
                <a:solidFill>
                  <a:srgbClr val="000000"/>
                </a:solidFill>
                <a:latin typeface="Calibri"/>
              </a:rPr>
              <a:t>на</a:t>
            </a:r>
            <a:r>
              <a:rPr sz="1000" b="0" i="0" u="none" strike="noStrike" dirty="0">
                <a:solidFill>
                  <a:srgbClr val="000000"/>
                </a:solidFill>
                <a:latin typeface="Calibri"/>
              </a:rPr>
              <a:t> </a:t>
            </a:r>
            <a:r>
              <a:rPr sz="1000" b="0" i="0" u="none" strike="noStrike" dirty="0" err="1">
                <a:solidFill>
                  <a:srgbClr val="000000"/>
                </a:solidFill>
                <a:latin typeface="Calibri"/>
              </a:rPr>
              <a:t>радио</a:t>
            </a:r>
            <a:r>
              <a:rPr sz="1000" b="0" i="0" u="none" strike="noStrike" dirty="0">
                <a:solidFill>
                  <a:srgbClr val="000000"/>
                </a:solidFill>
                <a:latin typeface="Calibri"/>
              </a:rPr>
              <a:t> 5. </a:t>
            </a:r>
            <a:r>
              <a:rPr sz="1000" b="0" i="0" u="none" strike="noStrike" dirty="0" err="1">
                <a:solidFill>
                  <a:srgbClr val="000000"/>
                </a:solidFill>
                <a:latin typeface="Calibri"/>
              </a:rPr>
              <a:t>Поддержка</a:t>
            </a:r>
            <a:r>
              <a:rPr sz="1000" b="0" i="0" u="none" strike="noStrike" dirty="0">
                <a:solidFill>
                  <a:srgbClr val="000000"/>
                </a:solidFill>
                <a:latin typeface="Calibri"/>
              </a:rPr>
              <a:t> в </a:t>
            </a:r>
            <a:r>
              <a:rPr sz="1000" b="0" i="0" u="none" strike="noStrike" dirty="0" err="1">
                <a:solidFill>
                  <a:srgbClr val="000000"/>
                </a:solidFill>
                <a:latin typeface="Calibri"/>
              </a:rPr>
              <a:t>социальных</a:t>
            </a:r>
            <a:r>
              <a:rPr sz="1000" b="0" i="0" u="none" strike="noStrike" dirty="0">
                <a:solidFill>
                  <a:srgbClr val="000000"/>
                </a:solidFill>
                <a:latin typeface="Calibri"/>
              </a:rPr>
              <a:t> </a:t>
            </a:r>
            <a:r>
              <a:rPr sz="1000" b="0" i="0" u="none" strike="noStrike" dirty="0" err="1">
                <a:solidFill>
                  <a:srgbClr val="000000"/>
                </a:solidFill>
                <a:latin typeface="Calibri"/>
              </a:rPr>
              <a:t>сетях</a:t>
            </a:r>
            <a:r>
              <a:rPr sz="1000" b="0" i="0" u="none" strike="noStrike" dirty="0">
                <a:solidFill>
                  <a:srgbClr val="000000"/>
                </a:solidFill>
                <a:latin typeface="Calibri"/>
              </a:rPr>
              <a:t> </a:t>
            </a:r>
            <a:r>
              <a:rPr sz="1000" b="0" i="0" u="none" strike="noStrike" dirty="0" err="1">
                <a:solidFill>
                  <a:srgbClr val="000000"/>
                </a:solidFill>
                <a:latin typeface="Calibri"/>
              </a:rPr>
              <a:t>редакции</a:t>
            </a:r>
            <a:r>
              <a:rPr sz="1000" b="0" i="0" u="none" strike="noStrike" dirty="0">
                <a:solidFill>
                  <a:srgbClr val="000000"/>
                </a:solidFill>
                <a:latin typeface="Calibri"/>
              </a:rPr>
              <a:t>. 6. </a:t>
            </a:r>
            <a:r>
              <a:rPr sz="1000" b="0" i="0" u="none" strike="noStrike" dirty="0" err="1">
                <a:solidFill>
                  <a:srgbClr val="000000"/>
                </a:solidFill>
                <a:latin typeface="Calibri"/>
              </a:rPr>
              <a:t>Масштабная</a:t>
            </a:r>
            <a:r>
              <a:rPr sz="1000" b="0" i="0" u="none" strike="noStrike" dirty="0">
                <a:solidFill>
                  <a:srgbClr val="000000"/>
                </a:solidFill>
                <a:latin typeface="Calibri"/>
              </a:rPr>
              <a:t> </a:t>
            </a:r>
            <a:r>
              <a:rPr sz="1000" b="0" i="0" u="none" strike="noStrike" dirty="0" err="1">
                <a:solidFill>
                  <a:srgbClr val="000000"/>
                </a:solidFill>
                <a:latin typeface="Calibri"/>
              </a:rPr>
              <a:t>креативная</a:t>
            </a:r>
            <a:r>
              <a:rPr sz="1000" b="0" i="0" u="none" strike="noStrike" dirty="0">
                <a:solidFill>
                  <a:srgbClr val="000000"/>
                </a:solidFill>
                <a:latin typeface="Calibri"/>
              </a:rPr>
              <a:t> </a:t>
            </a:r>
            <a:r>
              <a:rPr sz="1000" b="0" i="0" u="none" strike="noStrike" dirty="0" err="1">
                <a:solidFill>
                  <a:srgbClr val="000000"/>
                </a:solidFill>
                <a:latin typeface="Calibri"/>
              </a:rPr>
              <a:t>рассылка</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блогерам</a:t>
            </a:r>
            <a:r>
              <a:rPr sz="1000" b="0" i="0" u="none" strike="noStrike" dirty="0">
                <a:solidFill>
                  <a:srgbClr val="000000"/>
                </a:solidFill>
                <a:latin typeface="Calibri"/>
              </a:rPr>
              <a:t> . 7. </a:t>
            </a:r>
            <a:r>
              <a:rPr sz="1000" b="0" i="0" u="none" strike="noStrike" dirty="0" err="1">
                <a:solidFill>
                  <a:srgbClr val="000000"/>
                </a:solidFill>
                <a:latin typeface="Calibri"/>
              </a:rPr>
              <a:t>Интеграции</a:t>
            </a:r>
            <a:r>
              <a:rPr sz="1000" b="0" i="0" u="none" strike="noStrike" dirty="0">
                <a:solidFill>
                  <a:srgbClr val="000000"/>
                </a:solidFill>
                <a:latin typeface="Calibri"/>
              </a:rPr>
              <a:t> у </a:t>
            </a:r>
            <a:r>
              <a:rPr sz="1000" b="0" i="0" u="none" strike="noStrike" dirty="0" err="1">
                <a:solidFill>
                  <a:srgbClr val="000000"/>
                </a:solidFill>
                <a:latin typeface="Calibri"/>
              </a:rPr>
              <a:t>платных</a:t>
            </a:r>
            <a:r>
              <a:rPr sz="1000" b="0" i="0" u="none" strike="noStrike" dirty="0">
                <a:solidFill>
                  <a:srgbClr val="000000"/>
                </a:solidFill>
                <a:latin typeface="Calibri"/>
              </a:rPr>
              <a:t> </a:t>
            </a:r>
            <a:r>
              <a:rPr sz="1000" b="0" i="0" u="none" strike="noStrike" dirty="0" err="1">
                <a:solidFill>
                  <a:srgbClr val="000000"/>
                </a:solidFill>
                <a:latin typeface="Calibri"/>
              </a:rPr>
              <a:t>блогеров</a:t>
            </a:r>
            <a:r>
              <a:rPr sz="1000" b="0" i="0" u="none" strike="noStrike" dirty="0">
                <a:solidFill>
                  <a:srgbClr val="000000"/>
                </a:solidFill>
                <a:latin typeface="Calibri"/>
              </a:rPr>
              <a:t>. 8. </a:t>
            </a:r>
            <a:r>
              <a:rPr sz="1000" b="0" i="0" u="none" strike="noStrike" dirty="0" err="1">
                <a:solidFill>
                  <a:srgbClr val="000000"/>
                </a:solidFill>
                <a:latin typeface="Calibri"/>
              </a:rPr>
              <a:t>Рассылка</a:t>
            </a:r>
            <a:r>
              <a:rPr sz="1000" b="0" i="0" u="none" strike="noStrike" dirty="0">
                <a:solidFill>
                  <a:srgbClr val="000000"/>
                </a:solidFill>
                <a:latin typeface="Calibri"/>
              </a:rPr>
              <a:t> </a:t>
            </a:r>
            <a:r>
              <a:rPr sz="1000" b="0" i="0" u="none" strike="noStrike" dirty="0" err="1">
                <a:solidFill>
                  <a:srgbClr val="000000"/>
                </a:solidFill>
                <a:latin typeface="Calibri"/>
              </a:rPr>
              <a:t>боксов</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блогерам</a:t>
            </a:r>
            <a:r>
              <a:rPr sz="1000" b="0" i="0" u="none" strike="noStrike" dirty="0">
                <a:solidFill>
                  <a:srgbClr val="000000"/>
                </a:solidFill>
                <a:latin typeface="Calibri"/>
              </a:rPr>
              <a:t>. </a:t>
            </a:r>
          </a:p>
        </p:txBody>
      </p:sp>
      <p:sp>
        <p:nvSpPr>
          <p:cNvPr id="19" name="TextBox 18"/>
          <p:cNvSpPr txBox="1"/>
          <p:nvPr/>
        </p:nvSpPr>
        <p:spPr>
          <a:xfrm>
            <a:off x="3238500" y="442912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20" name="TextBox 19"/>
          <p:cNvSpPr txBox="1"/>
          <p:nvPr/>
        </p:nvSpPr>
        <p:spPr>
          <a:xfrm>
            <a:off x="3238500" y="4810125"/>
            <a:ext cx="5777120" cy="52322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hlinkClick r:id="rId6" tooltip="Скачать или посмотреть"/>
              </a:rPr>
              <a:t>ITD000000001449207.pdf </a:t>
            </a:r>
            <a:r>
              <a:rPr dirty="0"/>
              <a:t/>
            </a:r>
            <a:br>
              <a:rPr dirty="0"/>
            </a:b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Кроссовер. Роман-бестселлер в комиксах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978-5-04-207664-0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84x120/32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4133850"/>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800" b="1" i="0" u="none" strike="noStrike">
                <a:solidFill>
                  <a:srgbClr val="000000"/>
                </a:solidFill>
                <a:latin typeface="Calibri"/>
              </a:rPr>
              <a:t> «Нелюбовь сероглазого короля. Графический роман»</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3" name="TextBox 12"/>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Даша Севастьянова ожидала, что в 11 классе просто не будет  но не настолько же Экзамены, ссоры с родителями, неожиданные чувства к лучшему другу, новенькая, ставшая звездой школы...
И это не говоря о том, что Даше, похоже, предстоит разыгрывать влюбленную парочку с самым раздражающим парнем класса. Неуже... </a:t>
            </a:r>
            <a:r>
              <a:rPr sz="1000" b="0" i="1" u="none" strike="noStrike">
                <a:solidFill>
                  <a:srgbClr val="E13716"/>
                </a:solidFill>
                <a:latin typeface="Calibri"/>
                <a:hlinkClick r:id="rId4" tooltip="Посмотреть в Витрине"/>
              </a:rPr>
              <a:t>подробнее</a:t>
            </a:r>
          </a:p>
        </p:txBody>
      </p:sp>
      <p:sp>
        <p:nvSpPr>
          <p:cNvPr id="15" name="Прямоугольник 14"/>
          <p:cNvSpPr/>
          <p:nvPr/>
        </p:nvSpPr>
        <p:spPr>
          <a:xfrm>
            <a:off x="3238500" y="2865774"/>
            <a:ext cx="5905500" cy="861774"/>
          </a:xfrm>
          <a:prstGeom prst="rect">
            <a:avLst/>
          </a:prstGeom>
        </p:spPr>
        <p:txBody>
          <a:bodyPr wrap="square">
            <a:spAutoFit/>
          </a:bodyPr>
          <a:lstStyle/>
          <a:p>
            <a:r>
              <a:rPr lang="ru-RU" sz="1000" dirty="0" smtClean="0"/>
              <a:t>"Один из главных хитов Аси </a:t>
            </a:r>
            <a:r>
              <a:rPr lang="ru-RU" sz="1000" dirty="0" err="1" smtClean="0"/>
              <a:t>Лавринович</a:t>
            </a:r>
            <a:r>
              <a:rPr lang="ru-RU" sz="1000" dirty="0" smtClean="0"/>
              <a:t> теперь в формате графического романа!  Даша Севастьянова ожидала, что в 11 классе просто не будет — но не настолько же! Экзамены, ссоры с родителями, неожиданные чувства к лучшему другу, новенькая, ставшая звездой школы...  И это не говоря о том, что Даше, похоже, предстоит разыгрывать влюбленную парочку с самым раздражающим парнем класса. Неужели Кайзер решил, что переиграл Дашу? Как бы не так!"</a:t>
            </a:r>
            <a:endParaRPr lang="ru-RU" sz="1000" dirty="0"/>
          </a:p>
        </p:txBody>
      </p:sp>
      <p:sp>
        <p:nvSpPr>
          <p:cNvPr id="16" name="TextBox 15"/>
          <p:cNvSpPr txBox="1"/>
          <p:nvPr/>
        </p:nvSpPr>
        <p:spPr>
          <a:xfrm>
            <a:off x="3238500" y="402717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17" name="TextBox 16"/>
          <p:cNvSpPr txBox="1"/>
          <p:nvPr/>
        </p:nvSpPr>
        <p:spPr>
          <a:xfrm>
            <a:off x="3238500" y="4408170"/>
            <a:ext cx="5839883" cy="52322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hlinkClick r:id="rId6" tooltip="Скачать или посмотреть"/>
              </a:rPr>
              <a:t>ITD000000001405470.pdf </a:t>
            </a:r>
            <a:r>
              <a:rPr dirty="0"/>
              <a:t/>
            </a:r>
            <a:br>
              <a:rPr dirty="0"/>
            </a:b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Кто-то всегда лжет. Триллеры Л. Кейли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978-5-04-229305-4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«Лимб»</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4" name="Прямоугольник 13"/>
          <p:cNvSpPr/>
          <p:nvPr/>
        </p:nvSpPr>
        <p:spPr>
          <a:xfrm>
            <a:off x="3238500" y="2994660"/>
            <a:ext cx="5905500" cy="1323439"/>
          </a:xfrm>
          <a:prstGeom prst="rect">
            <a:avLst/>
          </a:prstGeom>
        </p:spPr>
        <p:txBody>
          <a:bodyPr wrap="square">
            <a:spAutoFit/>
          </a:bodyPr>
          <a:lstStyle/>
          <a:p>
            <a:r>
              <a:rPr lang="ru-RU" sz="1000" dirty="0" smtClean="0"/>
              <a:t>"Один день изменил все. После мощной вспышки на солнце город погрузился в хаос. Люди потеряли ориентиры: навигаторы врут, карты бесполезны, а  небоскребы и мосты сдвигаются со своих мест. Среди всеобщей паники сержант полиции </a:t>
            </a:r>
            <a:r>
              <a:rPr lang="ru-RU" sz="1000" dirty="0" err="1" smtClean="0"/>
              <a:t>Фрэнсис</a:t>
            </a:r>
            <a:r>
              <a:rPr lang="ru-RU" sz="1000" dirty="0" smtClean="0"/>
              <a:t> </a:t>
            </a:r>
            <a:r>
              <a:rPr lang="ru-RU" sz="1000" dirty="0" err="1" smtClean="0"/>
              <a:t>Бейли</a:t>
            </a:r>
            <a:r>
              <a:rPr lang="ru-RU" sz="1000" dirty="0" smtClean="0"/>
              <a:t> изучает заявления пострадавших и видит в них пугающую закономерность. Тем временем мать-одиночка Кристин, вернувшись домой, находит лишь руины — и понимает, что ее сын исчез. Поиски тщетны: мальчика нет ни в списках погибших, ни среди живых. А мальчик Адам, сойдя с поезда не на той станции, попадает в город вечной ночи, не обозначенный ни на одной карте...  Роман, который погружает в вязкую атмосферу паранойи с первой страницы и не отпускает до самого финала. История, от которой невозможно оторваться."</a:t>
            </a:r>
            <a:endParaRPr lang="ru-RU" sz="10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Марина Мелия. Простые правила мудрых родителей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978-5-04-112930-9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30517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«Наши бедные богатые дети. Как исправлять ошибки воспитания (3-е издание, обновленное)»</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Профессор психологии, коучконсультант первых лиц российского бизнеса и мама троих детей Марина Мелия в дополненном третьем издании книги показывает, как условия материального изобилия, в которых растут современные дети, отражаются на их развитии. Синдром серебряной ложки раньше относился исключительно к с...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2809875"/>
            <a:ext cx="5905500" cy="2246769"/>
          </a:xfrm>
          <a:prstGeom prst="rect">
            <a:avLst/>
          </a:prstGeom>
        </p:spPr>
        <p:txBody>
          <a:bodyPr wrap="square">
            <a:spAutoFit/>
          </a:bodyPr>
          <a:lstStyle/>
          <a:p>
            <a:r>
              <a:rPr lang="ru-RU" sz="1000" dirty="0" smtClean="0"/>
              <a:t>"Мы все чаще слышим, что нынешнее поколение сильно отличается от предыдущих. Дети растут пассивными, ленивыми, меркантильными, неблагодарными и совершенно не приспособленными к жизни. Они ничего не хотят и не способны ставить цели, не могут вынести малейшего разочарования, и им трудно наладить отношения.  «Синдром серебряной ложки» раньше относился только к состоятельным семьям, но сегодня уже затрагивает средний класс. Родители стремятся дать детям максимум возможностей и всем обеспечить, но их усилия не дают желаемых результатов.  Профессор психологии, </a:t>
            </a:r>
            <a:r>
              <a:rPr lang="ru-RU" sz="1000" dirty="0" err="1" smtClean="0"/>
              <a:t>коуч</a:t>
            </a:r>
            <a:r>
              <a:rPr lang="ru-RU" sz="1000" dirty="0" smtClean="0"/>
              <a:t>-консультант первых лиц российского бизнеса и мама троих детей Марина Мелия помогает разобраться, в чем ошибка современных родителей. В обновленном третьем издании книги она показывает, как условия материального изобилия, в которых растут дети, отражаются на их развитии, подробно описывает способы изменить ситуацию к лучшему и дает конкретные, проверенные собственной практикой рекомендации.  Из этой книги вы узнаете: – почему дети растут неблагодарными; –  как научить ребенка преодолевать трудности; – что такое синдром избалованности-заброшенности; – какие ошибки в воспитании мешают ребенку взрослеть; – как научить ребенка брать на себя ответственность."</a:t>
            </a:r>
            <a:endParaRPr lang="ru-RU" sz="1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Невозможно устоять. Горячие романы Авы Хоуп (покет с клапанами)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978-5-04-231856-6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81952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«Феномен»</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Лу.
Итан Мур  ворчун и брюзга. Он молчалив, угрюм и вечно чемто недоволен. Это не касалось мен...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2994660"/>
            <a:ext cx="5905500" cy="1785104"/>
          </a:xfrm>
          <a:prstGeom prst="rect">
            <a:avLst/>
          </a:prstGeom>
        </p:spPr>
        <p:txBody>
          <a:bodyPr wrap="square">
            <a:spAutoFit/>
          </a:bodyPr>
          <a:lstStyle/>
          <a:p>
            <a:r>
              <a:rPr lang="ru-RU" sz="1000" dirty="0" smtClean="0"/>
              <a:t>"Книги Авы Хоуп — это чувственные истории о любви, в которой нет места токсичности и предательству, ее герои настолько легкие и веселые, что счастливый финал им непременно гарантирован. Лу. </a:t>
            </a:r>
            <a:r>
              <a:rPr lang="ru-RU" sz="1000" dirty="0" err="1" smtClean="0"/>
              <a:t>Итан</a:t>
            </a:r>
            <a:r>
              <a:rPr lang="ru-RU" sz="1000" dirty="0" smtClean="0"/>
              <a:t> </a:t>
            </a:r>
            <a:r>
              <a:rPr lang="ru-RU" sz="1000" dirty="0" err="1" smtClean="0"/>
              <a:t>Мур</a:t>
            </a:r>
            <a:r>
              <a:rPr lang="ru-RU" sz="1000" dirty="0" smtClean="0"/>
              <a:t> — ворчун и брюзга. Он молчалив, угрюм и вечно чем-то недоволен. Это не касалось меня ровно до тех пор, пока от него не стало зависеть мое будущее. Теперь он — моя база, а я — его </a:t>
            </a:r>
            <a:r>
              <a:rPr lang="ru-RU" sz="1000" dirty="0" err="1" smtClean="0"/>
              <a:t>флаер</a:t>
            </a:r>
            <a:r>
              <a:rPr lang="ru-RU" sz="1000" dirty="0" smtClean="0"/>
              <a:t>, и впереди нас ждет чемпионат штата по </a:t>
            </a:r>
            <a:r>
              <a:rPr lang="ru-RU" sz="1000" dirty="0" err="1" smtClean="0"/>
              <a:t>чирлидингу</a:t>
            </a:r>
            <a:r>
              <a:rPr lang="ru-RU" sz="1000" dirty="0" smtClean="0"/>
              <a:t>. Ради победы мы должны зарыть топор войны. Вот только что, если мне так понравится наше противостояние, что я не захочу, чтобы оно заканчивалось? </a:t>
            </a:r>
            <a:r>
              <a:rPr lang="ru-RU" sz="1000" dirty="0" err="1" smtClean="0"/>
              <a:t>Итан</a:t>
            </a:r>
            <a:r>
              <a:rPr lang="ru-RU" sz="1000" dirty="0" smtClean="0"/>
              <a:t>. Эта мисс Всезнайка достанет меня из-под земли. Лукреция Руссо — как бомба замедленного действия: не знаешь, когда именно она рванет. Не то чтобы я хотел это узнать, но у меня нет выбора: теперь мы одна команда. И чем больше времени мы проводим вместе, тем сильнее я теряю от нее голову. Все, что происходит между нами, — необъяснимый феномен. И как быть, если я вовсе не против, что на кону вдруг оказался совсем другой трофей?"</a:t>
            </a:r>
            <a:endParaRPr lang="ru-RU"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конка: Хит" descr="Иконка"/>
          <p:cNvPicPr>
            <a:picLocks noChangeAspect="1"/>
          </p:cNvPicPr>
          <p:nvPr/>
        </p:nvPicPr>
        <p:blipFill>
          <a:blip r:embed="rId2"/>
          <a:stretch>
            <a:fillRect/>
          </a:stretch>
        </p:blipFill>
        <p:spPr>
          <a:xfrm>
            <a:off x="333375" y="333375"/>
            <a:ext cx="1047750" cy="1047750"/>
          </a:xfrm>
          <a:prstGeom prst="rect">
            <a:avLst/>
          </a:prstGeom>
        </p:spPr>
      </p:pic>
      <p:sp>
        <p:nvSpPr>
          <p:cNvPr id="2" name="TextBox 1"/>
          <p:cNvSpPr txBox="1"/>
          <p:nvPr/>
        </p:nvSpPr>
        <p:spPr>
          <a:xfrm>
            <a:off x="1381125" y="619125"/>
            <a:ext cx="7715250" cy="76200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E13716"/>
                </a:solidFill>
                <a:latin typeface="Calibri"/>
              </a:rPr>
              <a:t>Группа ФА: </a:t>
            </a:r>
            <a:r>
              <a:rPr sz="2400" b="1" i="0" u="none" strike="noStrike">
                <a:solidFill>
                  <a:srgbClr val="000000"/>
                </a:solidFill>
                <a:latin typeface="Calibri"/>
              </a:rPr>
              <a:t>Хит</a:t>
            </a:r>
          </a:p>
        </p:txBody>
      </p:sp>
      <p:graphicFrame>
        <p:nvGraphicFramePr>
          <p:cNvPr id="3" name="Таблица 2"/>
          <p:cNvGraphicFramePr>
            <a:graphicFrameLocks noGrp="1"/>
          </p:cNvGraphicFramePr>
          <p:nvPr/>
        </p:nvGraphicFramePr>
        <p:xfrm>
          <a:off x="333375" y="1714500"/>
          <a:ext cx="8534400" cy="334899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Серия</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Автор</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Название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Грозовой перевал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978-5-00250-914-0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05.02.2026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"Зайчик" и другие истории Дмитрия Мордаса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Дмитрий Мордас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Зайчик. Иллюстрированное издание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978-5-04-223021-9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Cupcake. Горячие спортсмены Буктока. Хиты Лиз Томфорд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Лиз Томфорд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Отыграть назад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978-5-04-226217-3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25.01.2026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Freedom. Китай в дорамах. Облачное перо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Гу Сяошэн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Облачное перо. Том 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978-5-04-208674-8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Freedom. Легенда о Фуяо. Бестселлеры китайской литературы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Тянься Гуйюань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Вихрь перемен из рода Мэн (#1)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978-5-04-200766-8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1 383.00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Freedom. Моя чертова ошибка любви. Бестселлеры С. Р. Джейн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 Р. Джейн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Чертовски неправильный мужчина (#4)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978-5-04-220657-3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1 151.00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Невозможно устоять. Горячие романы Селины Аллен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978-5-04-233086-5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03.02.2026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6717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«Свет в ее глазах»</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Джоанна Хэтфилд была лишь марионеткой в той игре, из которой я собирался выйти победителем. Я все четко спланировал, но потом так заигрался, что не заметил, как эта бездушная стерва пробила броню в моем сердце. И даже год спустя, оно все еще ноет омерзительной болью от одной лишь мысли о ней. Однако я не ...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12918" y="3019306"/>
            <a:ext cx="5931081" cy="1323439"/>
          </a:xfrm>
          <a:prstGeom prst="rect">
            <a:avLst/>
          </a:prstGeom>
        </p:spPr>
        <p:txBody>
          <a:bodyPr wrap="square">
            <a:spAutoFit/>
          </a:bodyPr>
          <a:lstStyle/>
          <a:p>
            <a:r>
              <a:rPr lang="ru-RU" sz="1000" dirty="0" smtClean="0"/>
              <a:t>"Книги Селины Аллен — это чувственные истории о любви, в которых мы вместе с героями проходим по тонкой грани между болью и любовью, чтобы обрести такое долгожданное счастье.  Джоанна </a:t>
            </a:r>
            <a:r>
              <a:rPr lang="ru-RU" sz="1000" dirty="0" err="1" smtClean="0"/>
              <a:t>Хэтфилд</a:t>
            </a:r>
            <a:r>
              <a:rPr lang="ru-RU" sz="1000" dirty="0" smtClean="0"/>
              <a:t> была лишь марионеткой в той игре, из которой я собирался выйти победителем. Я все четко спланировал, но потом так заигрался, что не заметил, как эта бездушная стерва пробила броню в моем сердце. И даже год спустя, оно все еще ноет омерзительной болью от одной лишь мысли о ней. Однако я не позволю себе поддаться этому чувству, мне нужен реванш. Теперь я твердо намерен победить. Но что если, пытаясь уничтожить Джоанну, я вдруг пойму, что не хочу победы любой ценой? Как быть, если окажется, что все, что мне необходимо — это видеть свет в ее глазах?"</a:t>
            </a:r>
            <a:endParaRPr lang="ru-RU" sz="10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Несказки Алёны Селютиной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978-5-00250-868-6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29.01.2026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359092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«А леса у нас тихие»</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Новинка от автора бестселлеров Алены Селютиной в жанре русреал мистики. Новый сеттинг от Алены </a:t>
            </a:r>
          </a:p>
        </p:txBody>
      </p:sp>
      <p:sp>
        <p:nvSpPr>
          <p:cNvPr id="12" name="TextBox 11"/>
          <p:cNvSpPr txBox="1"/>
          <p:nvPr/>
        </p:nvSpPr>
        <p:spPr>
          <a:xfrm>
            <a:off x="3238500" y="3190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52425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Новинка</a:t>
            </a:r>
            <a:r>
              <a:rPr sz="1000" b="0" i="0" u="none" strike="noStrike" dirty="0">
                <a:solidFill>
                  <a:srgbClr val="000000"/>
                </a:solidFill>
                <a:latin typeface="Calibri"/>
              </a:rPr>
              <a:t> </a:t>
            </a:r>
            <a:r>
              <a:rPr sz="1000" b="0" i="0" u="none" strike="noStrike" dirty="0" err="1">
                <a:solidFill>
                  <a:srgbClr val="000000"/>
                </a:solidFill>
                <a:latin typeface="Calibri"/>
              </a:rPr>
              <a:t>от</a:t>
            </a:r>
            <a:r>
              <a:rPr sz="1000" b="0" i="0" u="none" strike="noStrike" dirty="0">
                <a:solidFill>
                  <a:srgbClr val="000000"/>
                </a:solidFill>
                <a:latin typeface="Calibri"/>
              </a:rPr>
              <a:t> </a:t>
            </a:r>
            <a:r>
              <a:rPr sz="1000" b="0" i="0" u="none" strike="noStrike" dirty="0" err="1">
                <a:solidFill>
                  <a:srgbClr val="000000"/>
                </a:solidFill>
                <a:latin typeface="Calibri"/>
              </a:rPr>
              <a:t>автора</a:t>
            </a:r>
            <a:r>
              <a:rPr sz="1000" b="0" i="0" u="none" strike="noStrike" dirty="0">
                <a:solidFill>
                  <a:srgbClr val="000000"/>
                </a:solidFill>
                <a:latin typeface="Calibri"/>
              </a:rPr>
              <a:t> </a:t>
            </a:r>
            <a:r>
              <a:rPr sz="1000" b="0" i="0" u="none" strike="noStrike" dirty="0" err="1">
                <a:solidFill>
                  <a:srgbClr val="000000"/>
                </a:solidFill>
                <a:latin typeface="Calibri"/>
              </a:rPr>
              <a:t>бестселлера</a:t>
            </a:r>
            <a:r>
              <a:rPr sz="1000" b="0" i="0" u="none" strike="noStrike" dirty="0">
                <a:solidFill>
                  <a:srgbClr val="000000"/>
                </a:solidFill>
                <a:latin typeface="Calibri"/>
              </a:rPr>
              <a:t> И </a:t>
            </a:r>
            <a:r>
              <a:rPr sz="1000" b="0" i="0" u="none" strike="noStrike" dirty="0" err="1">
                <a:solidFill>
                  <a:srgbClr val="000000"/>
                </a:solidFill>
                <a:latin typeface="Calibri"/>
              </a:rPr>
              <a:t>жили</a:t>
            </a:r>
            <a:r>
              <a:rPr sz="1000" b="0" i="0" u="none" strike="noStrike" dirty="0">
                <a:solidFill>
                  <a:srgbClr val="000000"/>
                </a:solidFill>
                <a:latin typeface="Calibri"/>
              </a:rPr>
              <a:t> </a:t>
            </a:r>
            <a:r>
              <a:rPr sz="1000" b="0" i="0" u="none" strike="noStrike" dirty="0" err="1">
                <a:solidFill>
                  <a:srgbClr val="000000"/>
                </a:solidFill>
                <a:latin typeface="Calibri"/>
              </a:rPr>
              <a:t>они</a:t>
            </a:r>
            <a:r>
              <a:rPr sz="1000" b="0" i="0" u="none" strike="noStrike" dirty="0">
                <a:solidFill>
                  <a:srgbClr val="000000"/>
                </a:solidFill>
                <a:latin typeface="Calibri"/>
              </a:rPr>
              <a:t> </a:t>
            </a:r>
            <a:r>
              <a:rPr sz="1000" b="0" i="0" u="none" strike="noStrike" dirty="0" err="1">
                <a:solidFill>
                  <a:srgbClr val="000000"/>
                </a:solidFill>
                <a:latin typeface="Calibri"/>
              </a:rPr>
              <a:t>долго</a:t>
            </a:r>
            <a:r>
              <a:rPr sz="1000" b="0" i="0" u="none" strike="noStrike" dirty="0">
                <a:solidFill>
                  <a:srgbClr val="000000"/>
                </a:solidFill>
                <a:latin typeface="Calibri"/>
              </a:rPr>
              <a:t> и </a:t>
            </a:r>
            <a:r>
              <a:rPr sz="1000" b="0" i="0" u="none" strike="noStrike" dirty="0" err="1">
                <a:solidFill>
                  <a:srgbClr val="000000"/>
                </a:solidFill>
                <a:latin typeface="Calibri"/>
              </a:rPr>
              <a:t>счастливо</a:t>
            </a:r>
            <a:r>
              <a:rPr sz="1000" b="0" i="0" u="none" strike="noStrike" dirty="0">
                <a:solidFill>
                  <a:srgbClr val="000000"/>
                </a:solidFill>
                <a:latin typeface="Calibri"/>
              </a:rPr>
              <a:t>
</a:t>
            </a:r>
            <a:r>
              <a:rPr sz="1000" b="0" i="0" u="none" strike="noStrike" dirty="0" err="1">
                <a:solidFill>
                  <a:srgbClr val="000000"/>
                </a:solidFill>
                <a:latin typeface="Calibri"/>
              </a:rPr>
              <a:t>Мистика</a:t>
            </a:r>
            <a:r>
              <a:rPr sz="1000" b="0" i="0" u="none" strike="noStrike" dirty="0">
                <a:solidFill>
                  <a:srgbClr val="000000"/>
                </a:solidFill>
                <a:latin typeface="Calibri"/>
              </a:rPr>
              <a:t>, </a:t>
            </a:r>
            <a:r>
              <a:rPr sz="1000" b="0" i="0" u="none" strike="noStrike" dirty="0" err="1">
                <a:solidFill>
                  <a:srgbClr val="000000"/>
                </a:solidFill>
                <a:latin typeface="Calibri"/>
              </a:rPr>
              <a:t>триллер</a:t>
            </a:r>
            <a:r>
              <a:rPr sz="1000" b="0" i="0" u="none" strike="noStrike" dirty="0">
                <a:solidFill>
                  <a:srgbClr val="000000"/>
                </a:solidFill>
                <a:latin typeface="Calibri"/>
              </a:rPr>
              <a:t>, </a:t>
            </a:r>
            <a:r>
              <a:rPr sz="1000" b="0" i="0" u="none" strike="noStrike" dirty="0" err="1">
                <a:solidFill>
                  <a:srgbClr val="000000"/>
                </a:solidFill>
                <a:latin typeface="Calibri"/>
              </a:rPr>
              <a:t>немного</a:t>
            </a:r>
            <a:r>
              <a:rPr sz="1000" b="0" i="0" u="none" strike="noStrike" dirty="0">
                <a:solidFill>
                  <a:srgbClr val="000000"/>
                </a:solidFill>
                <a:latin typeface="Calibri"/>
              </a:rPr>
              <a:t> </a:t>
            </a:r>
            <a:r>
              <a:rPr sz="1000" b="0" i="0" u="none" strike="noStrike" dirty="0" err="1">
                <a:solidFill>
                  <a:srgbClr val="000000"/>
                </a:solidFill>
                <a:latin typeface="Calibri"/>
              </a:rPr>
              <a:t>притча</a:t>
            </a:r>
            <a:r>
              <a:rPr sz="1000" b="0" i="0" u="none" strike="noStrike" dirty="0">
                <a:solidFill>
                  <a:srgbClr val="000000"/>
                </a:solidFill>
                <a:latin typeface="Calibri"/>
              </a:rPr>
              <a:t> и </a:t>
            </a:r>
            <a:r>
              <a:rPr sz="1000" b="0" i="0" u="none" strike="noStrike" dirty="0" err="1">
                <a:solidFill>
                  <a:srgbClr val="000000"/>
                </a:solidFill>
                <a:latin typeface="Calibri"/>
              </a:rPr>
              <a:t>едва</a:t>
            </a:r>
            <a:r>
              <a:rPr sz="1000" b="0" i="0" u="none" strike="noStrike" dirty="0">
                <a:solidFill>
                  <a:srgbClr val="000000"/>
                </a:solidFill>
                <a:latin typeface="Calibri"/>
              </a:rPr>
              <a:t> </a:t>
            </a:r>
            <a:r>
              <a:rPr sz="1000" b="0" i="0" u="none" strike="noStrike" dirty="0" err="1">
                <a:solidFill>
                  <a:srgbClr val="000000"/>
                </a:solidFill>
                <a:latin typeface="Calibri"/>
              </a:rPr>
              <a:t>ли</a:t>
            </a:r>
            <a:r>
              <a:rPr sz="1000" b="0" i="0" u="none" strike="noStrike" dirty="0">
                <a:solidFill>
                  <a:srgbClr val="000000"/>
                </a:solidFill>
                <a:latin typeface="Calibri"/>
              </a:rPr>
              <a:t> </a:t>
            </a:r>
            <a:r>
              <a:rPr sz="1000" b="0" i="0" u="none" strike="noStrike" dirty="0" err="1">
                <a:solidFill>
                  <a:srgbClr val="000000"/>
                </a:solidFill>
                <a:latin typeface="Calibri"/>
              </a:rPr>
              <a:t>не</a:t>
            </a:r>
            <a:r>
              <a:rPr sz="1000" b="0" i="0" u="none" strike="noStrike" dirty="0">
                <a:solidFill>
                  <a:srgbClr val="000000"/>
                </a:solidFill>
                <a:latin typeface="Calibri"/>
              </a:rPr>
              <a:t> </a:t>
            </a:r>
            <a:r>
              <a:rPr sz="1000" b="0" i="0" u="none" strike="noStrike" dirty="0" err="1">
                <a:solidFill>
                  <a:srgbClr val="000000"/>
                </a:solidFill>
                <a:latin typeface="Calibri"/>
              </a:rPr>
              <a:t>научнопопулярная</a:t>
            </a:r>
            <a:r>
              <a:rPr sz="1000" b="0" i="0" u="none" strike="noStrike" dirty="0">
                <a:solidFill>
                  <a:srgbClr val="000000"/>
                </a:solidFill>
                <a:latin typeface="Calibri"/>
              </a:rPr>
              <a:t> </a:t>
            </a:r>
            <a:r>
              <a:rPr sz="1000" b="0" i="0" u="none" strike="noStrike" dirty="0" err="1">
                <a:solidFill>
                  <a:srgbClr val="000000"/>
                </a:solidFill>
                <a:latin typeface="Calibri"/>
              </a:rPr>
              <a:t>книга</a:t>
            </a:r>
            <a:r>
              <a:rPr sz="1000" b="0" i="0" u="none" strike="noStrike" dirty="0">
                <a:solidFill>
                  <a:srgbClr val="000000"/>
                </a:solidFill>
                <a:latin typeface="Calibri"/>
              </a:rPr>
              <a:t> о </a:t>
            </a:r>
            <a:r>
              <a:rPr sz="1000" b="0" i="0" u="none" strike="noStrike" dirty="0" err="1">
                <a:solidFill>
                  <a:srgbClr val="000000"/>
                </a:solidFill>
                <a:latin typeface="Calibri"/>
              </a:rPr>
              <a:t>птицах</a:t>
            </a:r>
            <a:r>
              <a:rPr sz="1000" b="0" i="0" u="none" strike="noStrike" dirty="0">
                <a:solidFill>
                  <a:srgbClr val="000000"/>
                </a:solidFill>
                <a:latin typeface="Calibri"/>
              </a:rPr>
              <a:t>
</a:t>
            </a:r>
            <a:r>
              <a:rPr sz="1000" b="0" i="0" u="none" strike="noStrike" dirty="0" err="1">
                <a:solidFill>
                  <a:srgbClr val="000000"/>
                </a:solidFill>
                <a:latin typeface="Calibri"/>
              </a:rPr>
              <a:t>История</a:t>
            </a:r>
            <a:r>
              <a:rPr sz="1000" b="0" i="0" u="none" strike="noStrike" dirty="0">
                <a:solidFill>
                  <a:srgbClr val="000000"/>
                </a:solidFill>
                <a:latin typeface="Calibri"/>
              </a:rPr>
              <a:t> </a:t>
            </a:r>
            <a:r>
              <a:rPr sz="1000" b="0" i="0" u="none" strike="noStrike" dirty="0" err="1">
                <a:solidFill>
                  <a:srgbClr val="000000"/>
                </a:solidFill>
                <a:latin typeface="Calibri"/>
              </a:rPr>
              <a:t>вошла</a:t>
            </a:r>
            <a:r>
              <a:rPr sz="1000" b="0" i="0" u="none" strike="noStrike" dirty="0">
                <a:solidFill>
                  <a:srgbClr val="000000"/>
                </a:solidFill>
                <a:latin typeface="Calibri"/>
              </a:rPr>
              <a:t> в </a:t>
            </a:r>
            <a:r>
              <a:rPr sz="1000" b="0" i="0" u="none" strike="noStrike" dirty="0" err="1">
                <a:solidFill>
                  <a:srgbClr val="000000"/>
                </a:solidFill>
                <a:latin typeface="Calibri"/>
              </a:rPr>
              <a:t>лонглист</a:t>
            </a:r>
            <a:r>
              <a:rPr sz="1000" b="0" i="0" u="none" strike="noStrike" dirty="0">
                <a:solidFill>
                  <a:srgbClr val="000000"/>
                </a:solidFill>
                <a:latin typeface="Calibri"/>
              </a:rPr>
              <a:t> </a:t>
            </a:r>
            <a:r>
              <a:rPr sz="1000" b="0" i="0" u="none" strike="noStrike" dirty="0" err="1">
                <a:solidFill>
                  <a:srgbClr val="000000"/>
                </a:solidFill>
                <a:latin typeface="Calibri"/>
              </a:rPr>
              <a:t>премии</a:t>
            </a:r>
            <a:r>
              <a:rPr sz="1000" b="0" i="0" u="none" strike="noStrike" dirty="0">
                <a:solidFill>
                  <a:srgbClr val="000000"/>
                </a:solidFill>
                <a:latin typeface="Calibri"/>
              </a:rPr>
              <a:t> </a:t>
            </a:r>
            <a:r>
              <a:rPr sz="1000" b="0" i="0" u="none" strike="noStrike" dirty="0" err="1">
                <a:solidFill>
                  <a:srgbClr val="000000"/>
                </a:solidFill>
                <a:latin typeface="Calibri"/>
              </a:rPr>
              <a:t>Лицей</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А леса у нас тихие  новинка Алёны Селютиной, где мистическая атмосфера русской деревни пер... </a:t>
            </a:r>
            <a:r>
              <a:rPr sz="1000" b="0" i="1" u="none" strike="noStrike">
                <a:solidFill>
                  <a:srgbClr val="E13716"/>
                </a:solidFill>
                <a:latin typeface="Calibri"/>
                <a:hlinkClick r:id="rId4" tooltip="Посмотреть в Витрине"/>
              </a:rPr>
              <a:t>подробнее</a:t>
            </a:r>
          </a:p>
        </p:txBody>
      </p:sp>
      <p:sp>
        <p:nvSpPr>
          <p:cNvPr id="17" name="TextBox 16"/>
          <p:cNvSpPr txBox="1"/>
          <p:nvPr/>
        </p:nvSpPr>
        <p:spPr>
          <a:xfrm>
            <a:off x="3238500" y="4319179"/>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8" name="TextBox 17"/>
          <p:cNvSpPr txBox="1"/>
          <p:nvPr/>
        </p:nvSpPr>
        <p:spPr>
          <a:xfrm>
            <a:off x="3333750" y="4700179"/>
            <a:ext cx="5839883"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Окно в Россию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978-5-04-231846-7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07.02.2026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13385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«Последний паром Заболотья»</a:t>
            </a:r>
          </a:p>
        </p:txBody>
      </p:sp>
      <p:sp>
        <p:nvSpPr>
          <p:cNvPr id="11" name="TextBox 10"/>
          <p:cNvSpPr txBox="1"/>
          <p:nvPr/>
        </p:nvSpPr>
        <p:spPr>
          <a:xfrm>
            <a:off x="3238500" y="233362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667000"/>
            <a:ext cx="5905500" cy="861774"/>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Новинка</a:t>
            </a:r>
            <a:r>
              <a:rPr sz="1000" b="0" i="0" u="none" strike="noStrike" dirty="0">
                <a:solidFill>
                  <a:srgbClr val="000000"/>
                </a:solidFill>
                <a:latin typeface="Calibri"/>
              </a:rPr>
              <a:t> </a:t>
            </a:r>
            <a:r>
              <a:rPr sz="1000" b="0" i="0" u="none" strike="noStrike" dirty="0" err="1">
                <a:solidFill>
                  <a:srgbClr val="000000"/>
                </a:solidFill>
                <a:latin typeface="Calibri"/>
              </a:rPr>
              <a:t>от</a:t>
            </a:r>
            <a:r>
              <a:rPr sz="1000" b="0" i="0" u="none" strike="noStrike" dirty="0">
                <a:solidFill>
                  <a:srgbClr val="000000"/>
                </a:solidFill>
                <a:latin typeface="Calibri"/>
              </a:rPr>
              <a:t> </a:t>
            </a:r>
            <a:r>
              <a:rPr sz="1000" b="0" i="0" u="none" strike="noStrike" dirty="0" err="1">
                <a:solidFill>
                  <a:srgbClr val="000000"/>
                </a:solidFill>
                <a:latin typeface="Calibri"/>
              </a:rPr>
              <a:t>автора</a:t>
            </a:r>
            <a:r>
              <a:rPr sz="1000" b="0" i="0" u="none" strike="noStrike" dirty="0">
                <a:solidFill>
                  <a:srgbClr val="000000"/>
                </a:solidFill>
                <a:latin typeface="Calibri"/>
              </a:rPr>
              <a:t> </a:t>
            </a:r>
            <a:r>
              <a:rPr sz="1000" b="0" i="0" u="none" strike="noStrike" dirty="0" err="1">
                <a:solidFill>
                  <a:srgbClr val="000000"/>
                </a:solidFill>
                <a:latin typeface="Calibri"/>
              </a:rPr>
              <a:t>бестселлера</a:t>
            </a:r>
            <a:r>
              <a:rPr sz="1000" b="0" i="0" u="none" strike="noStrike" dirty="0">
                <a:solidFill>
                  <a:srgbClr val="000000"/>
                </a:solidFill>
                <a:latin typeface="Calibri"/>
              </a:rPr>
              <a:t> БАБУШКА СКАЗАЛА СИДЕТЬ ТИХО  </a:t>
            </a:r>
            <a:r>
              <a:rPr sz="1000" b="0" i="0" u="none" strike="noStrike" dirty="0" err="1">
                <a:solidFill>
                  <a:srgbClr val="000000"/>
                </a:solidFill>
                <a:latin typeface="Calibri"/>
              </a:rPr>
              <a:t>более</a:t>
            </a:r>
            <a:r>
              <a:rPr sz="1000" b="0" i="0" u="none" strike="noStrike" dirty="0">
                <a:solidFill>
                  <a:srgbClr val="000000"/>
                </a:solidFill>
                <a:latin typeface="Calibri"/>
              </a:rPr>
              <a:t> 100 000 </a:t>
            </a:r>
            <a:r>
              <a:rPr sz="1000" b="0" i="0" u="none" strike="noStrike" dirty="0" err="1">
                <a:solidFill>
                  <a:srgbClr val="000000"/>
                </a:solidFill>
                <a:latin typeface="Calibri"/>
              </a:rPr>
              <a:t>экз</a:t>
            </a:r>
            <a:r>
              <a:rPr sz="1000" b="0" i="0" u="none" strike="noStrike" dirty="0">
                <a:solidFill>
                  <a:srgbClr val="000000"/>
                </a:solidFill>
                <a:latin typeface="Calibri"/>
              </a:rPr>
              <a:t>
</a:t>
            </a:r>
            <a:r>
              <a:rPr sz="1000" b="0" i="0" u="none" strike="noStrike" dirty="0" err="1" smtClean="0">
                <a:solidFill>
                  <a:srgbClr val="000000"/>
                </a:solidFill>
                <a:latin typeface="Calibri"/>
              </a:rPr>
              <a:t>Последний</a:t>
            </a:r>
            <a:r>
              <a:rPr sz="1000" b="0" i="0" u="none" strike="noStrike" dirty="0" smtClean="0">
                <a:solidFill>
                  <a:srgbClr val="000000"/>
                </a:solidFill>
                <a:latin typeface="Calibri"/>
              </a:rPr>
              <a:t> </a:t>
            </a:r>
            <a:r>
              <a:rPr sz="1000" b="0" i="0" u="none" strike="noStrike" dirty="0" err="1">
                <a:solidFill>
                  <a:srgbClr val="000000"/>
                </a:solidFill>
                <a:latin typeface="Calibri"/>
              </a:rPr>
              <a:t>паром</a:t>
            </a:r>
            <a:r>
              <a:rPr sz="1000" b="0" i="0" u="none" strike="noStrike" dirty="0">
                <a:solidFill>
                  <a:srgbClr val="000000"/>
                </a:solidFill>
                <a:latin typeface="Calibri"/>
              </a:rPr>
              <a:t> </a:t>
            </a:r>
            <a:r>
              <a:rPr sz="1000" b="0" i="0" u="none" strike="noStrike" dirty="0" err="1">
                <a:solidFill>
                  <a:srgbClr val="000000"/>
                </a:solidFill>
                <a:latin typeface="Calibri"/>
              </a:rPr>
              <a:t>Заболотья</a:t>
            </a:r>
            <a:r>
              <a:rPr sz="1000" b="0" i="0" u="none" strike="noStrike" dirty="0">
                <a:solidFill>
                  <a:srgbClr val="000000"/>
                </a:solidFill>
                <a:latin typeface="Calibri"/>
              </a:rPr>
              <a:t>  </a:t>
            </a:r>
            <a:r>
              <a:rPr sz="1000" b="0" i="0" u="none" strike="noStrike" dirty="0" err="1">
                <a:solidFill>
                  <a:srgbClr val="000000"/>
                </a:solidFill>
                <a:latin typeface="Calibri"/>
              </a:rPr>
              <a:t>серия</a:t>
            </a:r>
            <a:r>
              <a:rPr sz="1000" b="0" i="0" u="none" strike="noStrike" dirty="0">
                <a:solidFill>
                  <a:srgbClr val="000000"/>
                </a:solidFill>
                <a:latin typeface="Calibri"/>
              </a:rPr>
              <a:t> </a:t>
            </a:r>
            <a:r>
              <a:rPr sz="1000" b="0" i="0" u="none" strike="noStrike" dirty="0" err="1">
                <a:solidFill>
                  <a:srgbClr val="000000"/>
                </a:solidFill>
                <a:latin typeface="Calibri"/>
              </a:rPr>
              <a:t>Окно</a:t>
            </a:r>
            <a:r>
              <a:rPr sz="1000" b="0" i="0" u="none" strike="noStrike" dirty="0">
                <a:solidFill>
                  <a:srgbClr val="000000"/>
                </a:solidFill>
                <a:latin typeface="Calibri"/>
              </a:rPr>
              <a:t> в </a:t>
            </a:r>
            <a:r>
              <a:rPr sz="1000" b="0" i="0" u="none" strike="noStrike" dirty="0" err="1">
                <a:solidFill>
                  <a:srgbClr val="000000"/>
                </a:solidFill>
                <a:latin typeface="Calibri"/>
              </a:rPr>
              <a:t>Россию</a:t>
            </a:r>
            <a:r>
              <a:rPr sz="1000" b="0" i="0" u="none" strike="noStrike" dirty="0">
                <a:solidFill>
                  <a:srgbClr val="000000"/>
                </a:solidFill>
                <a:latin typeface="Calibri"/>
              </a:rPr>
              <a:t> </a:t>
            </a:r>
            <a:r>
              <a:rPr sz="1000" b="0" i="0" u="none" strike="noStrike" dirty="0" err="1">
                <a:solidFill>
                  <a:srgbClr val="000000"/>
                </a:solidFill>
                <a:latin typeface="Calibri"/>
              </a:rPr>
              <a:t>отвечают</a:t>
            </a:r>
            <a:r>
              <a:rPr sz="1000" b="0" i="0" u="none" strike="noStrike" dirty="0">
                <a:solidFill>
                  <a:srgbClr val="000000"/>
                </a:solidFill>
                <a:latin typeface="Calibri"/>
              </a:rPr>
              <a:t> </a:t>
            </a:r>
            <a:r>
              <a:rPr sz="1000" b="0" i="0" u="none" strike="noStrike" dirty="0" err="1">
                <a:solidFill>
                  <a:srgbClr val="000000"/>
                </a:solidFill>
                <a:latin typeface="Calibri"/>
              </a:rPr>
              <a:t>тенденциям</a:t>
            </a:r>
            <a:r>
              <a:rPr sz="1000" b="0" i="0" u="none" strike="noStrike" dirty="0">
                <a:solidFill>
                  <a:srgbClr val="000000"/>
                </a:solidFill>
                <a:latin typeface="Calibri"/>
              </a:rPr>
              <a:t> </a:t>
            </a:r>
            <a:r>
              <a:rPr sz="1000" b="0" i="0" u="none" strike="noStrike" dirty="0" err="1">
                <a:solidFill>
                  <a:srgbClr val="000000"/>
                </a:solidFill>
                <a:latin typeface="Calibri"/>
              </a:rPr>
              <a:t>дня</a:t>
            </a:r>
            <a:r>
              <a:rPr sz="1000" b="0" i="0" u="none" strike="noStrike" dirty="0">
                <a:solidFill>
                  <a:srgbClr val="000000"/>
                </a:solidFill>
                <a:latin typeface="Calibri"/>
              </a:rPr>
              <a:t>
 </a:t>
            </a:r>
            <a:r>
              <a:rPr sz="1000" b="0" i="0" u="none" strike="noStrike" dirty="0" err="1">
                <a:solidFill>
                  <a:srgbClr val="000000"/>
                </a:solidFill>
                <a:latin typeface="Calibri"/>
              </a:rPr>
              <a:t>внимание</a:t>
            </a:r>
            <a:r>
              <a:rPr sz="1000" b="0" i="0" u="none" strike="noStrike" dirty="0">
                <a:solidFill>
                  <a:srgbClr val="000000"/>
                </a:solidFill>
                <a:latin typeface="Calibri"/>
              </a:rPr>
              <a:t> к </a:t>
            </a:r>
            <a:r>
              <a:rPr sz="1000" b="0" i="0" u="none" strike="noStrike" dirty="0" err="1">
                <a:solidFill>
                  <a:srgbClr val="000000"/>
                </a:solidFill>
                <a:latin typeface="Calibri"/>
              </a:rPr>
              <a:t>историкокультурному</a:t>
            </a:r>
            <a:r>
              <a:rPr sz="1000" b="0" i="0" u="none" strike="noStrike" dirty="0">
                <a:solidFill>
                  <a:srgbClr val="000000"/>
                </a:solidFill>
                <a:latin typeface="Calibri"/>
              </a:rPr>
              <a:t> </a:t>
            </a:r>
            <a:r>
              <a:rPr sz="1000" b="0" i="0" u="none" strike="noStrike" dirty="0" err="1">
                <a:solidFill>
                  <a:srgbClr val="000000"/>
                </a:solidFill>
                <a:latin typeface="Calibri"/>
              </a:rPr>
              <a:t>наследию</a:t>
            </a:r>
            <a:r>
              <a:rPr sz="1000" b="0" i="0" u="none" strike="noStrike" dirty="0">
                <a:solidFill>
                  <a:srgbClr val="000000"/>
                </a:solidFill>
                <a:latin typeface="Calibri"/>
              </a:rPr>
              <a:t> </a:t>
            </a:r>
            <a:r>
              <a:rPr sz="1000" b="0" i="0" u="none" strike="noStrike" dirty="0" err="1">
                <a:solidFill>
                  <a:srgbClr val="000000"/>
                </a:solidFill>
                <a:latin typeface="Calibri"/>
              </a:rPr>
              <a:t>России</a:t>
            </a:r>
            <a:r>
              <a:rPr sz="1000" b="0" i="0" u="none" strike="noStrike" dirty="0">
                <a:solidFill>
                  <a:srgbClr val="000000"/>
                </a:solidFill>
                <a:latin typeface="Calibri"/>
              </a:rPr>
              <a:t>
</a:t>
            </a:r>
          </a:p>
        </p:txBody>
      </p:sp>
      <p:sp>
        <p:nvSpPr>
          <p:cNvPr id="13" name="TextBox 12"/>
          <p:cNvSpPr txBox="1"/>
          <p:nvPr/>
        </p:nvSpPr>
        <p:spPr>
          <a:xfrm>
            <a:off x="3238500" y="34290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dirty="0" err="1">
                <a:solidFill>
                  <a:srgbClr val="FFFFFF"/>
                </a:solidFill>
                <a:latin typeface="Calibri"/>
              </a:rPr>
              <a:t>Почему</a:t>
            </a:r>
            <a:r>
              <a:rPr sz="1200" b="1" i="0" u="none" strike="noStrike" dirty="0">
                <a:solidFill>
                  <a:srgbClr val="FFFFFF"/>
                </a:solidFill>
                <a:latin typeface="Calibri"/>
              </a:rPr>
              <a:t> </a:t>
            </a:r>
            <a:r>
              <a:rPr sz="1200" b="1" i="0" u="none" strike="noStrike" dirty="0" err="1">
                <a:solidFill>
                  <a:srgbClr val="FFFFFF"/>
                </a:solidFill>
                <a:latin typeface="Calibri"/>
              </a:rPr>
              <a:t>будет</a:t>
            </a:r>
            <a:r>
              <a:rPr sz="1200" b="1" i="0" u="none" strike="noStrike" dirty="0">
                <a:solidFill>
                  <a:srgbClr val="FFFFFF"/>
                </a:solidFill>
                <a:latin typeface="Calibri"/>
              </a:rPr>
              <a:t> </a:t>
            </a:r>
            <a:r>
              <a:rPr sz="1200" b="1" i="0" u="none" strike="noStrike" dirty="0" err="1">
                <a:solidFill>
                  <a:srgbClr val="FFFFFF"/>
                </a:solidFill>
                <a:latin typeface="Calibri"/>
              </a:rPr>
              <a:t>интересна</a:t>
            </a:r>
            <a:r>
              <a:rPr sz="1200" b="1" i="0" u="none" strike="noStrike" dirty="0">
                <a:solidFill>
                  <a:srgbClr val="FFFFFF"/>
                </a:solidFill>
                <a:latin typeface="Calibri"/>
              </a:rPr>
              <a:t> </a:t>
            </a:r>
            <a:r>
              <a:rPr sz="1200" b="1" i="0" u="none" strike="noStrike" dirty="0" err="1">
                <a:solidFill>
                  <a:srgbClr val="FFFFFF"/>
                </a:solidFill>
                <a:latin typeface="Calibri"/>
              </a:rPr>
              <a:t>покупателю</a:t>
            </a:r>
            <a:r>
              <a:rPr sz="1200" b="1" i="0" u="none" strike="noStrike" dirty="0">
                <a:solidFill>
                  <a:srgbClr val="FFFFFF"/>
                </a:solidFill>
                <a:latin typeface="Calibri"/>
              </a:rPr>
              <a:t>:</a:t>
            </a:r>
          </a:p>
        </p:txBody>
      </p:sp>
      <p:sp>
        <p:nvSpPr>
          <p:cNvPr id="14" name="TextBox 13"/>
          <p:cNvSpPr txBox="1"/>
          <p:nvPr/>
        </p:nvSpPr>
        <p:spPr>
          <a:xfrm>
            <a:off x="3238500" y="37623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rPr>
              <a:t>1. </a:t>
            </a:r>
            <a:r>
              <a:rPr sz="1000" b="0" i="0" u="none" strike="noStrike" dirty="0" err="1">
                <a:solidFill>
                  <a:srgbClr val="000000"/>
                </a:solidFill>
                <a:latin typeface="Calibri"/>
              </a:rPr>
              <a:t>Новинка</a:t>
            </a:r>
            <a:r>
              <a:rPr sz="1000" b="0" i="0" u="none" strike="noStrike" dirty="0">
                <a:solidFill>
                  <a:srgbClr val="000000"/>
                </a:solidFill>
                <a:latin typeface="Calibri"/>
              </a:rPr>
              <a:t> </a:t>
            </a:r>
            <a:r>
              <a:rPr sz="1000" b="0" i="0" u="none" strike="noStrike" dirty="0" err="1">
                <a:solidFill>
                  <a:srgbClr val="000000"/>
                </a:solidFill>
                <a:latin typeface="Calibri"/>
              </a:rPr>
              <a:t>от</a:t>
            </a:r>
            <a:r>
              <a:rPr sz="1000" b="0" i="0" u="none" strike="noStrike" dirty="0">
                <a:solidFill>
                  <a:srgbClr val="000000"/>
                </a:solidFill>
                <a:latin typeface="Calibri"/>
              </a:rPr>
              <a:t> </a:t>
            </a:r>
            <a:r>
              <a:rPr sz="1000" b="0" i="0" u="none" strike="noStrike" dirty="0" err="1">
                <a:solidFill>
                  <a:srgbClr val="000000"/>
                </a:solidFill>
                <a:latin typeface="Calibri"/>
              </a:rPr>
              <a:t>автора</a:t>
            </a:r>
            <a:r>
              <a:rPr sz="1000" b="0" i="0" u="none" strike="noStrike" dirty="0">
                <a:solidFill>
                  <a:srgbClr val="000000"/>
                </a:solidFill>
                <a:latin typeface="Calibri"/>
              </a:rPr>
              <a:t> </a:t>
            </a:r>
            <a:r>
              <a:rPr sz="1000" b="0" i="0" u="none" strike="noStrike" dirty="0" err="1">
                <a:solidFill>
                  <a:srgbClr val="000000"/>
                </a:solidFill>
                <a:latin typeface="Calibri"/>
              </a:rPr>
              <a:t>бестселлера</a:t>
            </a:r>
            <a:r>
              <a:rPr sz="1000" b="0" i="0" u="none" strike="noStrike" dirty="0">
                <a:solidFill>
                  <a:srgbClr val="000000"/>
                </a:solidFill>
                <a:latin typeface="Calibri"/>
              </a:rPr>
              <a:t> БАБУШКА СКАЗАЛА СИДЕТЬ ТИХО 
2.  </a:t>
            </a:r>
            <a:r>
              <a:rPr sz="1000" b="0" i="0" u="none" strike="noStrike" dirty="0" err="1">
                <a:solidFill>
                  <a:srgbClr val="000000"/>
                </a:solidFill>
                <a:latin typeface="Calibri"/>
              </a:rPr>
              <a:t>Стиль</a:t>
            </a:r>
            <a:r>
              <a:rPr sz="1000" b="0" i="0" u="none" strike="noStrike" dirty="0">
                <a:solidFill>
                  <a:srgbClr val="000000"/>
                </a:solidFill>
                <a:latin typeface="Calibri"/>
              </a:rPr>
              <a:t> </a:t>
            </a:r>
            <a:r>
              <a:rPr sz="1000" b="0" i="0" u="none" strike="noStrike" dirty="0" err="1">
                <a:solidFill>
                  <a:srgbClr val="000000"/>
                </a:solidFill>
                <a:latin typeface="Calibri"/>
              </a:rPr>
              <a:t>Реньжиной</a:t>
            </a:r>
            <a:r>
              <a:rPr sz="1000" b="0" i="0" u="none" strike="noStrike" dirty="0">
                <a:solidFill>
                  <a:srgbClr val="000000"/>
                </a:solidFill>
                <a:latin typeface="Calibri"/>
              </a:rPr>
              <a:t> </a:t>
            </a:r>
            <a:r>
              <a:rPr sz="1000" b="0" i="0" u="none" strike="noStrike" dirty="0" err="1">
                <a:solidFill>
                  <a:srgbClr val="000000"/>
                </a:solidFill>
                <a:latin typeface="Calibri"/>
              </a:rPr>
              <a:t>для</a:t>
            </a:r>
            <a:r>
              <a:rPr sz="1000" b="0" i="0" u="none" strike="noStrike" dirty="0">
                <a:solidFill>
                  <a:srgbClr val="000000"/>
                </a:solidFill>
                <a:latin typeface="Calibri"/>
              </a:rPr>
              <a:t> </a:t>
            </a:r>
            <a:r>
              <a:rPr sz="1000" b="0" i="0" u="none" strike="noStrike" dirty="0" err="1">
                <a:solidFill>
                  <a:srgbClr val="000000"/>
                </a:solidFill>
                <a:latin typeface="Calibri"/>
              </a:rPr>
              <a:t>тех</a:t>
            </a:r>
            <a:r>
              <a:rPr sz="1000" b="0" i="0" u="none" strike="noStrike" dirty="0">
                <a:solidFill>
                  <a:srgbClr val="000000"/>
                </a:solidFill>
                <a:latin typeface="Calibri"/>
              </a:rPr>
              <a:t>, </a:t>
            </a:r>
            <a:r>
              <a:rPr sz="1000" b="0" i="0" u="none" strike="noStrike" dirty="0" err="1">
                <a:solidFill>
                  <a:srgbClr val="000000"/>
                </a:solidFill>
                <a:latin typeface="Calibri"/>
              </a:rPr>
              <a:t>кто</a:t>
            </a:r>
            <a:r>
              <a:rPr sz="1000" b="0" i="0" u="none" strike="noStrike" dirty="0">
                <a:solidFill>
                  <a:srgbClr val="000000"/>
                </a:solidFill>
                <a:latin typeface="Calibri"/>
              </a:rPr>
              <a:t> </a:t>
            </a:r>
            <a:r>
              <a:rPr sz="1000" b="0" i="0" u="none" strike="noStrike" dirty="0" err="1">
                <a:solidFill>
                  <a:srgbClr val="000000"/>
                </a:solidFill>
                <a:latin typeface="Calibri"/>
              </a:rPr>
              <a:t>уже</a:t>
            </a:r>
            <a:r>
              <a:rPr sz="1000" b="0" i="0" u="none" strike="noStrike" dirty="0">
                <a:solidFill>
                  <a:srgbClr val="000000"/>
                </a:solidFill>
                <a:latin typeface="Calibri"/>
              </a:rPr>
              <a:t> </a:t>
            </a:r>
            <a:r>
              <a:rPr sz="1000" b="0" i="0" u="none" strike="noStrike" dirty="0" err="1">
                <a:solidFill>
                  <a:srgbClr val="000000"/>
                </a:solidFill>
                <a:latin typeface="Calibri"/>
              </a:rPr>
              <a:t>знаетлюбит</a:t>
            </a:r>
            <a:r>
              <a:rPr sz="1000" b="0" i="0" u="none" strike="noStrike" dirty="0">
                <a:solidFill>
                  <a:srgbClr val="000000"/>
                </a:solidFill>
                <a:latin typeface="Calibri"/>
              </a:rPr>
              <a:t>
3.  </a:t>
            </a:r>
            <a:r>
              <a:rPr sz="1000" b="0" i="0" u="none" strike="noStrike" dirty="0" err="1">
                <a:solidFill>
                  <a:srgbClr val="000000"/>
                </a:solidFill>
                <a:latin typeface="Calibri"/>
              </a:rPr>
              <a:t>История</a:t>
            </a:r>
            <a:r>
              <a:rPr sz="1000" b="0" i="0" u="none" strike="noStrike" dirty="0">
                <a:solidFill>
                  <a:srgbClr val="000000"/>
                </a:solidFill>
                <a:latin typeface="Calibri"/>
              </a:rPr>
              <a:t> </a:t>
            </a:r>
            <a:r>
              <a:rPr sz="1000" b="0" i="0" u="none" strike="noStrike" dirty="0" err="1">
                <a:solidFill>
                  <a:srgbClr val="000000"/>
                </a:solidFill>
                <a:latin typeface="Calibri"/>
              </a:rPr>
              <a:t>реально</a:t>
            </a:r>
            <a:r>
              <a:rPr sz="1000" b="0" i="0" u="none" strike="noStrike" dirty="0">
                <a:solidFill>
                  <a:srgbClr val="000000"/>
                </a:solidFill>
                <a:latin typeface="Calibri"/>
              </a:rPr>
              <a:t> </a:t>
            </a:r>
            <a:r>
              <a:rPr sz="1000" b="0" i="0" u="none" strike="noStrike" dirty="0" err="1">
                <a:solidFill>
                  <a:srgbClr val="000000"/>
                </a:solidFill>
                <a:latin typeface="Calibri"/>
              </a:rPr>
              <a:t>существующей</a:t>
            </a:r>
            <a:r>
              <a:rPr sz="1000" b="0" i="0" u="none" strike="noStrike" dirty="0">
                <a:solidFill>
                  <a:srgbClr val="000000"/>
                </a:solidFill>
                <a:latin typeface="Calibri"/>
              </a:rPr>
              <a:t> </a:t>
            </a:r>
            <a:r>
              <a:rPr sz="1000" b="0" i="0" u="none" strike="noStrike" dirty="0" err="1">
                <a:solidFill>
                  <a:srgbClr val="000000"/>
                </a:solidFill>
                <a:latin typeface="Calibri"/>
              </a:rPr>
              <a:t>затопленной</a:t>
            </a:r>
            <a:r>
              <a:rPr sz="1000" b="0" i="0" u="none" strike="noStrike" dirty="0">
                <a:solidFill>
                  <a:srgbClr val="000000"/>
                </a:solidFill>
                <a:latin typeface="Calibri"/>
              </a:rPr>
              <a:t> </a:t>
            </a:r>
            <a:r>
              <a:rPr sz="1000" b="0" i="0" u="none" strike="noStrike" dirty="0" err="1">
                <a:solidFill>
                  <a:srgbClr val="000000"/>
                </a:solidFill>
                <a:latin typeface="Calibri"/>
              </a:rPr>
              <a:t>деревни</a:t>
            </a:r>
            <a:r>
              <a:rPr sz="1000" b="0" i="0" u="none" strike="noStrike" dirty="0">
                <a:solidFill>
                  <a:srgbClr val="000000"/>
                </a:solidFill>
                <a:latin typeface="Calibri"/>
              </a:rPr>
              <a:t> </a:t>
            </a:r>
            <a:r>
              <a:rPr sz="1000" b="0" i="0" u="none" strike="noStrike" dirty="0" err="1">
                <a:solidFill>
                  <a:srgbClr val="000000"/>
                </a:solidFill>
                <a:latin typeface="Calibri"/>
              </a:rPr>
              <a:t>Крохино</a:t>
            </a:r>
            <a:r>
              <a:rPr sz="1000" b="0" i="0" u="none" strike="noStrike" dirty="0">
                <a:solidFill>
                  <a:srgbClr val="000000"/>
                </a:solidFill>
                <a:latin typeface="Calibri"/>
              </a:rPr>
              <a:t>
 </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северной деревне Заболотье, на берегу Шексны, природа и человеческие судьбы сплетаются в тугой узел. Паромщик Михаил любит эту суровую землю и таинственную затопленную церковь в Крохино, восстающую из воды как призрак прошлого. Он цепляется за корни и верит, что даже здесь можно построить будущее. Его ж... </a:t>
            </a:r>
            <a:r>
              <a:rPr sz="1000" b="0" i="1" u="none" strike="noStrike">
                <a:solidFill>
                  <a:srgbClr val="E13716"/>
                </a:solidFill>
                <a:latin typeface="Calibri"/>
                <a:hlinkClick r:id="rId5" tooltip="Посмотреть в Витрине"/>
              </a:rPr>
              <a:t>подробнее</a:t>
            </a:r>
          </a:p>
        </p:txBody>
      </p:sp>
      <p:sp>
        <p:nvSpPr>
          <p:cNvPr id="18" name="TextBox 17"/>
          <p:cNvSpPr txBox="1"/>
          <p:nvPr/>
        </p:nvSpPr>
        <p:spPr>
          <a:xfrm>
            <a:off x="3238500" y="437578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9" name="TextBox 18"/>
          <p:cNvSpPr txBox="1"/>
          <p:nvPr/>
        </p:nvSpPr>
        <p:spPr>
          <a:xfrm>
            <a:off x="3333750" y="4756785"/>
            <a:ext cx="5839883" cy="707886"/>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rPr>
              <a:t>1. </a:t>
            </a:r>
            <a:r>
              <a:rPr sz="1000" b="0" i="0" u="none" strike="noStrike" dirty="0" err="1">
                <a:solidFill>
                  <a:srgbClr val="000000"/>
                </a:solidFill>
                <a:latin typeface="Calibri"/>
              </a:rPr>
              <a:t>Наружная</a:t>
            </a:r>
            <a:r>
              <a:rPr sz="1000" b="0" i="0" u="none" strike="noStrike" dirty="0">
                <a:solidFill>
                  <a:srgbClr val="000000"/>
                </a:solidFill>
                <a:latin typeface="Calibri"/>
              </a:rPr>
              <a:t> </a:t>
            </a:r>
            <a:r>
              <a:rPr sz="1000" b="0" i="0" u="none" strike="noStrike" dirty="0" err="1">
                <a:solidFill>
                  <a:srgbClr val="000000"/>
                </a:solidFill>
                <a:latin typeface="Calibri"/>
              </a:rPr>
              <a:t>реклама</a:t>
            </a:r>
            <a:r>
              <a:rPr sz="1000" b="0" i="0" u="none" strike="noStrike" dirty="0">
                <a:solidFill>
                  <a:srgbClr val="000000"/>
                </a:solidFill>
                <a:latin typeface="Calibri"/>
              </a:rPr>
              <a:t> в </a:t>
            </a:r>
            <a:r>
              <a:rPr sz="1000" b="0" i="0" u="none" strike="noStrike" dirty="0" err="1">
                <a:solidFill>
                  <a:srgbClr val="000000"/>
                </a:solidFill>
                <a:latin typeface="Calibri"/>
              </a:rPr>
              <a:t>регионах</a:t>
            </a:r>
            <a:r>
              <a:rPr sz="1000" b="0" i="0" u="none" strike="noStrike" dirty="0">
                <a:solidFill>
                  <a:srgbClr val="000000"/>
                </a:solidFill>
                <a:latin typeface="Calibri"/>
              </a:rPr>
              <a:t> 
2. </a:t>
            </a:r>
            <a:r>
              <a:rPr sz="1000" b="0" i="0" u="none" strike="noStrike" dirty="0" err="1">
                <a:solidFill>
                  <a:srgbClr val="000000"/>
                </a:solidFill>
                <a:latin typeface="Calibri"/>
              </a:rPr>
              <a:t>Конкурс</a:t>
            </a:r>
            <a:r>
              <a:rPr sz="1000" b="0" i="0" u="none" strike="noStrike" dirty="0">
                <a:solidFill>
                  <a:srgbClr val="000000"/>
                </a:solidFill>
                <a:latin typeface="Calibri"/>
              </a:rPr>
              <a:t> </a:t>
            </a:r>
            <a:r>
              <a:rPr sz="1000" b="0" i="0" u="none" strike="noStrike" dirty="0" err="1">
                <a:solidFill>
                  <a:srgbClr val="000000"/>
                </a:solidFill>
                <a:latin typeface="Calibri"/>
              </a:rPr>
              <a:t>выкладок</a:t>
            </a:r>
            <a:r>
              <a:rPr sz="1000" b="0" i="0" u="none" strike="noStrike" dirty="0">
                <a:solidFill>
                  <a:srgbClr val="000000"/>
                </a:solidFill>
                <a:latin typeface="Calibri"/>
              </a:rPr>
              <a:t> 
3. </a:t>
            </a:r>
            <a:r>
              <a:rPr sz="1000" b="0" i="0" u="none" strike="noStrike" dirty="0" err="1">
                <a:solidFill>
                  <a:srgbClr val="000000"/>
                </a:solidFill>
                <a:latin typeface="Calibri"/>
              </a:rPr>
              <a:t>Встречи</a:t>
            </a:r>
            <a:r>
              <a:rPr sz="1000" b="0" i="0" u="none" strike="noStrike" dirty="0">
                <a:solidFill>
                  <a:srgbClr val="000000"/>
                </a:solidFill>
                <a:latin typeface="Calibri"/>
              </a:rPr>
              <a:t> с </a:t>
            </a:r>
            <a:r>
              <a:rPr sz="1000" b="0" i="0" u="none" strike="noStrike" dirty="0" err="1">
                <a:solidFill>
                  <a:srgbClr val="000000"/>
                </a:solidFill>
                <a:latin typeface="Calibri"/>
              </a:rPr>
              <a:t>читателями</a:t>
            </a:r>
            <a:r>
              <a:rPr sz="1000" b="0" i="0" u="none" strike="noStrike" dirty="0">
                <a:solidFill>
                  <a:srgbClr val="000000"/>
                </a:solidFill>
                <a:latin typeface="Calibri"/>
              </a:rPr>
              <a:t> </a:t>
            </a:r>
            <a:r>
              <a:rPr sz="1000" b="0" i="0" u="none" strike="noStrike" dirty="0" err="1">
                <a:solidFill>
                  <a:srgbClr val="000000"/>
                </a:solidFill>
                <a:latin typeface="Calibri"/>
              </a:rPr>
              <a:t>на</a:t>
            </a:r>
            <a:r>
              <a:rPr sz="1000" b="0" i="0" u="none" strike="noStrike" dirty="0">
                <a:solidFill>
                  <a:srgbClr val="000000"/>
                </a:solidFill>
                <a:latin typeface="Calibri"/>
              </a:rPr>
              <a:t> </a:t>
            </a:r>
            <a:r>
              <a:rPr sz="1000" b="0" i="0" u="none" strike="noStrike" dirty="0" err="1">
                <a:solidFill>
                  <a:srgbClr val="000000"/>
                </a:solidFill>
                <a:latin typeface="Calibri"/>
              </a:rPr>
              <a:t>региональных</a:t>
            </a:r>
            <a:r>
              <a:rPr sz="1000" b="0" i="0" u="none" strike="noStrike" dirty="0">
                <a:solidFill>
                  <a:srgbClr val="000000"/>
                </a:solidFill>
                <a:latin typeface="Calibri"/>
              </a:rPr>
              <a:t> </a:t>
            </a:r>
            <a:r>
              <a:rPr sz="1000" b="0" i="0" u="none" strike="noStrike" dirty="0" err="1">
                <a:solidFill>
                  <a:srgbClr val="000000"/>
                </a:solidFill>
                <a:latin typeface="Calibri"/>
              </a:rPr>
              <a:t>площадках</a:t>
            </a:r>
            <a:r>
              <a:rPr sz="1000" b="0" i="0" u="none" strike="noStrike" dirty="0">
                <a:solidFill>
                  <a:srgbClr val="000000"/>
                </a:solidFill>
                <a:latin typeface="Calibri"/>
              </a:rPr>
              <a:t> 
4. </a:t>
            </a:r>
            <a:r>
              <a:rPr sz="1000" b="0" i="0" u="none" strike="noStrike" dirty="0" err="1">
                <a:solidFill>
                  <a:srgbClr val="000000"/>
                </a:solidFill>
                <a:latin typeface="Calibri"/>
              </a:rPr>
              <a:t>Интеграции</a:t>
            </a:r>
            <a:r>
              <a:rPr sz="1000" b="0" i="0" u="none" strike="noStrike" dirty="0">
                <a:solidFill>
                  <a:srgbClr val="000000"/>
                </a:solidFill>
                <a:latin typeface="Calibri"/>
              </a:rPr>
              <a:t> у </a:t>
            </a:r>
            <a:r>
              <a:rPr sz="1000" b="0" i="0" u="none" strike="noStrike" dirty="0" err="1">
                <a:solidFill>
                  <a:srgbClr val="000000"/>
                </a:solidFill>
                <a:latin typeface="Calibri"/>
              </a:rPr>
              <a:t>тематических</a:t>
            </a:r>
            <a:r>
              <a:rPr sz="1000" b="0" i="0" u="none" strike="noStrike" dirty="0">
                <a:solidFill>
                  <a:srgbClr val="000000"/>
                </a:solidFill>
                <a:latin typeface="Calibri"/>
              </a:rPr>
              <a:t> </a:t>
            </a:r>
            <a:r>
              <a:rPr sz="1000" b="0" i="0" u="none" strike="noStrike" dirty="0" err="1">
                <a:solidFill>
                  <a:srgbClr val="000000"/>
                </a:solidFill>
                <a:latin typeface="Calibri"/>
              </a:rPr>
              <a:t>блогеров</a:t>
            </a:r>
            <a:r>
              <a:rPr sz="1000" b="0" i="0" u="none" strike="noStrike" dirty="0">
                <a:solidFill>
                  <a:srgbClr val="000000"/>
                </a:solidFill>
                <a:latin typeface="Calibri"/>
              </a:rPr>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Охотники за мирами. Бестселлеры Лии Арден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978-5-04-231763-7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19.02.2026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8" name="TextBox 7"/>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«Во главе обмана»</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553998"/>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Новая</a:t>
            </a:r>
            <a:r>
              <a:rPr sz="1000" b="0" i="0" u="none" strike="noStrike" dirty="0">
                <a:solidFill>
                  <a:srgbClr val="000000"/>
                </a:solidFill>
                <a:latin typeface="Calibri"/>
              </a:rPr>
              <a:t> </a:t>
            </a:r>
            <a:r>
              <a:rPr sz="1000" b="0" i="0" u="none" strike="noStrike" dirty="0" err="1">
                <a:solidFill>
                  <a:srgbClr val="000000"/>
                </a:solidFill>
                <a:latin typeface="Calibri"/>
              </a:rPr>
              <a:t>часть</a:t>
            </a:r>
            <a:r>
              <a:rPr sz="1000" b="0" i="0" u="none" strike="noStrike" dirty="0">
                <a:solidFill>
                  <a:srgbClr val="000000"/>
                </a:solidFill>
                <a:latin typeface="Calibri"/>
              </a:rPr>
              <a:t> </a:t>
            </a:r>
            <a:r>
              <a:rPr sz="1000" b="0" i="0" u="none" strike="noStrike" dirty="0" err="1">
                <a:solidFill>
                  <a:srgbClr val="000000"/>
                </a:solidFill>
                <a:latin typeface="Calibri"/>
              </a:rPr>
              <a:t>цикла</a:t>
            </a:r>
            <a:r>
              <a:rPr sz="1000" b="0" i="0" u="none" strike="noStrike" dirty="0">
                <a:solidFill>
                  <a:srgbClr val="000000"/>
                </a:solidFill>
                <a:latin typeface="Calibri"/>
              </a:rPr>
              <a:t> </a:t>
            </a:r>
            <a:r>
              <a:rPr sz="1000" b="0" i="0" u="none" strike="noStrike" dirty="0" err="1">
                <a:solidFill>
                  <a:srgbClr val="000000"/>
                </a:solidFill>
                <a:latin typeface="Calibri"/>
              </a:rPr>
              <a:t>Нити</a:t>
            </a:r>
            <a:r>
              <a:rPr sz="1000" b="0" i="0" u="none" strike="noStrike" dirty="0">
                <a:solidFill>
                  <a:srgbClr val="000000"/>
                </a:solidFill>
                <a:latin typeface="Calibri"/>
              </a:rPr>
              <a:t> </a:t>
            </a:r>
            <a:r>
              <a:rPr sz="1000" b="0" i="0" u="none" strike="noStrike" dirty="0" err="1">
                <a:solidFill>
                  <a:srgbClr val="000000"/>
                </a:solidFill>
                <a:latin typeface="Calibri"/>
              </a:rPr>
              <a:t>судьбы</a:t>
            </a:r>
            <a:r>
              <a:rPr sz="1000" b="0" i="0" u="none" strike="noStrike" dirty="0">
                <a:solidFill>
                  <a:srgbClr val="000000"/>
                </a:solidFill>
                <a:latin typeface="Calibri"/>
              </a:rPr>
              <a:t> </a:t>
            </a:r>
            <a:r>
              <a:rPr sz="1000" b="0" i="0" u="none" strike="noStrike" dirty="0" err="1">
                <a:solidFill>
                  <a:srgbClr val="000000"/>
                </a:solidFill>
                <a:latin typeface="Calibri"/>
              </a:rPr>
              <a:t>Лии</a:t>
            </a:r>
            <a:r>
              <a:rPr sz="1000" b="0" i="0" u="none" strike="noStrike" dirty="0">
                <a:solidFill>
                  <a:srgbClr val="000000"/>
                </a:solidFill>
                <a:latin typeface="Calibri"/>
              </a:rPr>
              <a:t> </a:t>
            </a:r>
            <a:r>
              <a:rPr sz="1000" b="0" i="0" u="none" strike="noStrike" dirty="0" err="1">
                <a:solidFill>
                  <a:srgbClr val="000000"/>
                </a:solidFill>
                <a:latin typeface="Calibri"/>
              </a:rPr>
              <a:t>Арден</a:t>
            </a:r>
            <a:r>
              <a:rPr sz="1000" b="0" i="0" u="none" strike="noStrike" dirty="0">
                <a:solidFill>
                  <a:srgbClr val="000000"/>
                </a:solidFill>
                <a:latin typeface="Calibri"/>
              </a:rPr>
              <a:t>, </a:t>
            </a:r>
            <a:r>
              <a:rPr sz="1000" b="0" i="0" u="none" strike="noStrike" dirty="0" err="1">
                <a:solidFill>
                  <a:srgbClr val="000000"/>
                </a:solidFill>
                <a:latin typeface="Calibri"/>
              </a:rPr>
              <a:t>автора</a:t>
            </a:r>
            <a:r>
              <a:rPr sz="1000" b="0" i="0" u="none" strike="noStrike" dirty="0">
                <a:solidFill>
                  <a:srgbClr val="000000"/>
                </a:solidFill>
                <a:latin typeface="Calibri"/>
              </a:rPr>
              <a:t> </a:t>
            </a:r>
            <a:r>
              <a:rPr sz="1000" b="0" i="0" u="none" strike="noStrike" dirty="0" err="1">
                <a:solidFill>
                  <a:srgbClr val="000000"/>
                </a:solidFill>
                <a:latin typeface="Calibri"/>
              </a:rPr>
              <a:t>Мары</a:t>
            </a:r>
            <a:r>
              <a:rPr sz="1000" b="0" i="0" u="none" strike="noStrike" dirty="0">
                <a:solidFill>
                  <a:srgbClr val="000000"/>
                </a:solidFill>
                <a:latin typeface="Calibri"/>
              </a:rPr>
              <a:t> и </a:t>
            </a:r>
            <a:r>
              <a:rPr sz="1000" b="0" i="0" u="none" strike="noStrike" dirty="0" err="1" smtClean="0">
                <a:solidFill>
                  <a:srgbClr val="000000"/>
                </a:solidFill>
                <a:latin typeface="Calibri"/>
              </a:rPr>
              <a:t>Морока</a:t>
            </a:r>
            <a:r>
              <a:rPr sz="1000" b="0" i="0" u="none" strike="noStrike" dirty="0">
                <a:solidFill>
                  <a:srgbClr val="000000"/>
                </a:solidFill>
                <a:latin typeface="Calibri"/>
              </a:rPr>
              <a:t>
</a:t>
            </a:r>
            <a:r>
              <a:rPr sz="1000" b="0" i="0" u="none" strike="noStrike" dirty="0" err="1">
                <a:solidFill>
                  <a:srgbClr val="000000"/>
                </a:solidFill>
                <a:latin typeface="Calibri"/>
              </a:rPr>
              <a:t>Суммарный</a:t>
            </a:r>
            <a:r>
              <a:rPr sz="1000" b="0" i="0" u="none" strike="noStrike" dirty="0">
                <a:solidFill>
                  <a:srgbClr val="000000"/>
                </a:solidFill>
                <a:latin typeface="Calibri"/>
              </a:rPr>
              <a:t> </a:t>
            </a:r>
            <a:r>
              <a:rPr sz="1000" b="0" i="0" u="none" strike="noStrike" dirty="0" err="1">
                <a:solidFill>
                  <a:srgbClr val="000000"/>
                </a:solidFill>
                <a:latin typeface="Calibri"/>
              </a:rPr>
              <a:t>тираж</a:t>
            </a:r>
            <a:r>
              <a:rPr sz="1000" b="0" i="0" u="none" strike="noStrike" dirty="0">
                <a:solidFill>
                  <a:srgbClr val="000000"/>
                </a:solidFill>
                <a:latin typeface="Calibri"/>
              </a:rPr>
              <a:t> </a:t>
            </a:r>
            <a:r>
              <a:rPr sz="1000" b="0" i="0" u="none" strike="noStrike" dirty="0" err="1">
                <a:solidFill>
                  <a:srgbClr val="000000"/>
                </a:solidFill>
                <a:latin typeface="Calibri"/>
              </a:rPr>
              <a:t>книг</a:t>
            </a:r>
            <a:r>
              <a:rPr sz="1000" b="0" i="0" u="none" strike="noStrike" dirty="0">
                <a:solidFill>
                  <a:srgbClr val="000000"/>
                </a:solidFill>
                <a:latin typeface="Calibri"/>
              </a:rPr>
              <a:t> </a:t>
            </a:r>
            <a:r>
              <a:rPr sz="1000" b="0" i="0" u="none" strike="noStrike" dirty="0" err="1">
                <a:solidFill>
                  <a:srgbClr val="000000"/>
                </a:solidFill>
                <a:latin typeface="Calibri"/>
              </a:rPr>
              <a:t>Лии</a:t>
            </a:r>
            <a:r>
              <a:rPr sz="1000" b="0" i="0" u="none" strike="noStrike" dirty="0">
                <a:solidFill>
                  <a:srgbClr val="000000"/>
                </a:solidFill>
                <a:latin typeface="Calibri"/>
              </a:rPr>
              <a:t> </a:t>
            </a:r>
            <a:r>
              <a:rPr sz="1000" b="0" i="0" u="none" strike="noStrike" dirty="0" err="1">
                <a:solidFill>
                  <a:srgbClr val="000000"/>
                </a:solidFill>
                <a:latin typeface="Calibri"/>
              </a:rPr>
              <a:t>Арден</a:t>
            </a:r>
            <a:r>
              <a:rPr sz="1000" b="0" i="0" u="none" strike="noStrike" dirty="0">
                <a:solidFill>
                  <a:srgbClr val="000000"/>
                </a:solidFill>
                <a:latin typeface="Calibri"/>
              </a:rPr>
              <a:t> </a:t>
            </a:r>
            <a:r>
              <a:rPr sz="1000" b="0" i="0" u="none" strike="noStrike" dirty="0" err="1">
                <a:solidFill>
                  <a:srgbClr val="000000"/>
                </a:solidFill>
                <a:latin typeface="Calibri"/>
              </a:rPr>
              <a:t>более</a:t>
            </a:r>
            <a:r>
              <a:rPr sz="1000" b="0" i="0" u="none" strike="noStrike" dirty="0">
                <a:solidFill>
                  <a:srgbClr val="000000"/>
                </a:solidFill>
                <a:latin typeface="Calibri"/>
              </a:rPr>
              <a:t> 1 700 000 </a:t>
            </a:r>
            <a:r>
              <a:rPr sz="1000" b="0" i="0" u="none" strike="noStrike" dirty="0" err="1" smtClean="0">
                <a:solidFill>
                  <a:srgbClr val="000000"/>
                </a:solidFill>
                <a:latin typeface="Calibri"/>
              </a:rPr>
              <a:t>экземпляров</a:t>
            </a:r>
            <a:r>
              <a:rPr sz="1000" b="0" i="0" u="none" strike="noStrike" dirty="0">
                <a:solidFill>
                  <a:srgbClr val="000000"/>
                </a:solidFill>
                <a:latin typeface="Calibri"/>
              </a:rPr>
              <a:t>
</a:t>
            </a:r>
            <a:r>
              <a:rPr sz="1000" b="0" i="0" u="none" strike="noStrike" dirty="0" err="1">
                <a:solidFill>
                  <a:srgbClr val="000000"/>
                </a:solidFill>
                <a:latin typeface="Calibri"/>
              </a:rPr>
              <a:t>Оформление</a:t>
            </a:r>
            <a:r>
              <a:rPr sz="1000" b="0" i="0" u="none" strike="noStrike" dirty="0">
                <a:solidFill>
                  <a:srgbClr val="000000"/>
                </a:solidFill>
                <a:latin typeface="Calibri"/>
              </a:rPr>
              <a:t> </a:t>
            </a:r>
            <a:r>
              <a:rPr sz="1000" b="0" i="0" u="none" strike="noStrike" dirty="0" err="1">
                <a:solidFill>
                  <a:srgbClr val="000000"/>
                </a:solidFill>
                <a:latin typeface="Calibri"/>
              </a:rPr>
              <a:t>от</a:t>
            </a:r>
            <a:r>
              <a:rPr sz="1000" b="0" i="0" u="none" strike="noStrike" dirty="0">
                <a:solidFill>
                  <a:srgbClr val="000000"/>
                </a:solidFill>
                <a:latin typeface="Calibri"/>
              </a:rPr>
              <a:t> </a:t>
            </a:r>
            <a:r>
              <a:rPr sz="1000" b="0" i="0" u="none" strike="noStrike" dirty="0" err="1">
                <a:solidFill>
                  <a:srgbClr val="000000"/>
                </a:solidFill>
                <a:latin typeface="Calibri"/>
              </a:rPr>
              <a:t>популярной</a:t>
            </a:r>
            <a:r>
              <a:rPr sz="1000" b="0" i="0" u="none" strike="noStrike" dirty="0">
                <a:solidFill>
                  <a:srgbClr val="000000"/>
                </a:solidFill>
                <a:latin typeface="Calibri"/>
              </a:rPr>
              <a:t> </a:t>
            </a:r>
            <a:r>
              <a:rPr sz="1000" b="0" i="0" u="none" strike="noStrike" dirty="0" err="1">
                <a:solidFill>
                  <a:srgbClr val="000000"/>
                </a:solidFill>
                <a:latin typeface="Calibri"/>
              </a:rPr>
              <a:t>художницы</a:t>
            </a:r>
            <a:r>
              <a:rPr sz="1000" b="0" i="0" u="none" strike="noStrike" dirty="0">
                <a:solidFill>
                  <a:srgbClr val="000000"/>
                </a:solidFill>
                <a:latin typeface="Calibri"/>
              </a:rPr>
              <a:t> </a:t>
            </a:r>
            <a:r>
              <a:rPr sz="1000" b="0" i="0" u="none" strike="noStrike" dirty="0" err="1">
                <a:solidFill>
                  <a:srgbClr val="000000"/>
                </a:solidFill>
                <a:latin typeface="Calibri"/>
              </a:rPr>
              <a:t>Дарьи</a:t>
            </a:r>
            <a:r>
              <a:rPr sz="1000" b="0" i="0" u="none" strike="noStrike" dirty="0">
                <a:solidFill>
                  <a:srgbClr val="000000"/>
                </a:solidFill>
                <a:latin typeface="Calibri"/>
              </a:rPr>
              <a:t> </a:t>
            </a:r>
            <a:r>
              <a:rPr sz="1000" b="0" i="0" u="none" strike="noStrike" dirty="0" err="1">
                <a:solidFill>
                  <a:srgbClr val="000000"/>
                </a:solidFill>
                <a:latin typeface="Calibri"/>
              </a:rPr>
              <a:t>Бобровой</a:t>
            </a:r>
            <a:r>
              <a:rPr sz="1000" b="0" i="0" u="none" strike="noStrike" dirty="0">
                <a:solidFill>
                  <a:srgbClr val="000000"/>
                </a:solidFill>
                <a:latin typeface="Calibri"/>
              </a:rPr>
              <a:t> </a:t>
            </a:r>
          </a:p>
        </p:txBody>
      </p:sp>
      <p:sp>
        <p:nvSpPr>
          <p:cNvPr id="12" name="TextBox 11"/>
          <p:cNvSpPr txBox="1"/>
          <p:nvPr/>
        </p:nvSpPr>
        <p:spPr>
          <a:xfrm>
            <a:off x="3238500" y="351853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851910"/>
            <a:ext cx="5905500" cy="861774"/>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Альтернативное</a:t>
            </a:r>
            <a:r>
              <a:rPr sz="1000" b="0" i="0" u="none" strike="noStrike" dirty="0">
                <a:solidFill>
                  <a:srgbClr val="000000"/>
                </a:solidFill>
                <a:latin typeface="Calibri"/>
              </a:rPr>
              <a:t> </a:t>
            </a:r>
            <a:r>
              <a:rPr sz="1000" b="0" i="0" u="none" strike="noStrike" dirty="0" err="1">
                <a:solidFill>
                  <a:srgbClr val="000000"/>
                </a:solidFill>
                <a:latin typeface="Calibri"/>
              </a:rPr>
              <a:t>современное</a:t>
            </a:r>
            <a:r>
              <a:rPr sz="1000" b="0" i="0" u="none" strike="noStrike" dirty="0">
                <a:solidFill>
                  <a:srgbClr val="000000"/>
                </a:solidFill>
                <a:latin typeface="Calibri"/>
              </a:rPr>
              <a:t> </a:t>
            </a:r>
            <a:r>
              <a:rPr sz="1000" b="0" i="0" u="none" strike="noStrike" dirty="0" err="1">
                <a:solidFill>
                  <a:srgbClr val="000000"/>
                </a:solidFill>
                <a:latin typeface="Calibri"/>
              </a:rPr>
              <a:t>время</a:t>
            </a:r>
            <a:r>
              <a:rPr sz="1000" b="0" i="0" u="none" strike="noStrike" dirty="0">
                <a:solidFill>
                  <a:srgbClr val="000000"/>
                </a:solidFill>
                <a:latin typeface="Calibri"/>
              </a:rPr>
              <a:t> и </a:t>
            </a:r>
            <a:r>
              <a:rPr sz="1000" b="0" i="0" u="none" strike="noStrike" dirty="0" err="1" smtClean="0">
                <a:solidFill>
                  <a:srgbClr val="000000"/>
                </a:solidFill>
                <a:latin typeface="Calibri"/>
              </a:rPr>
              <a:t>мифология</a:t>
            </a:r>
            <a:r>
              <a:rPr sz="1000" b="0" i="0" u="none" strike="noStrike" dirty="0">
                <a:solidFill>
                  <a:srgbClr val="000000"/>
                </a:solidFill>
                <a:latin typeface="Calibri"/>
              </a:rPr>
              <a:t>
</a:t>
            </a:r>
            <a:r>
              <a:rPr sz="1000" b="0" i="0" u="none" strike="noStrike" dirty="0" err="1">
                <a:solidFill>
                  <a:srgbClr val="000000"/>
                </a:solidFill>
                <a:latin typeface="Calibri"/>
              </a:rPr>
              <a:t>Мрачные</a:t>
            </a:r>
            <a:r>
              <a:rPr sz="1000" b="0" i="0" u="none" strike="noStrike" dirty="0">
                <a:solidFill>
                  <a:srgbClr val="000000"/>
                </a:solidFill>
                <a:latin typeface="Calibri"/>
              </a:rPr>
              <a:t> </a:t>
            </a:r>
            <a:r>
              <a:rPr sz="1000" b="0" i="0" u="none" strike="noStrike" dirty="0" err="1">
                <a:solidFill>
                  <a:srgbClr val="000000"/>
                </a:solidFill>
                <a:latin typeface="Calibri"/>
              </a:rPr>
              <a:t>древнегреческие</a:t>
            </a:r>
            <a:r>
              <a:rPr sz="1000" b="0" i="0" u="none" strike="noStrike" dirty="0">
                <a:solidFill>
                  <a:srgbClr val="000000"/>
                </a:solidFill>
                <a:latin typeface="Calibri"/>
              </a:rPr>
              <a:t> </a:t>
            </a:r>
            <a:r>
              <a:rPr sz="1000" b="0" i="0" u="none" strike="noStrike" dirty="0" err="1">
                <a:solidFill>
                  <a:srgbClr val="000000"/>
                </a:solidFill>
                <a:latin typeface="Calibri"/>
              </a:rPr>
              <a:t>боги</a:t>
            </a:r>
            <a:r>
              <a:rPr sz="1000" b="0" i="0" u="none" strike="noStrike" dirty="0">
                <a:solidFill>
                  <a:srgbClr val="000000"/>
                </a:solidFill>
                <a:latin typeface="Calibri"/>
              </a:rPr>
              <a:t> </a:t>
            </a:r>
            <a:r>
              <a:rPr sz="1000" b="0" i="0" u="none" strike="noStrike" dirty="0" err="1">
                <a:solidFill>
                  <a:srgbClr val="000000"/>
                </a:solidFill>
                <a:latin typeface="Calibri"/>
              </a:rPr>
              <a:t>первого</a:t>
            </a:r>
            <a:r>
              <a:rPr sz="1000" b="0" i="0" u="none" strike="noStrike" dirty="0">
                <a:solidFill>
                  <a:srgbClr val="000000"/>
                </a:solidFill>
                <a:latin typeface="Calibri"/>
              </a:rPr>
              <a:t> </a:t>
            </a:r>
            <a:r>
              <a:rPr sz="1000" b="0" i="0" u="none" strike="noStrike" dirty="0" err="1" smtClean="0">
                <a:solidFill>
                  <a:srgbClr val="000000"/>
                </a:solidFill>
                <a:latin typeface="Calibri"/>
              </a:rPr>
              <a:t>поколения</a:t>
            </a:r>
            <a:r>
              <a:rPr sz="1000" b="0" i="0" u="none" strike="noStrike" dirty="0">
                <a:solidFill>
                  <a:srgbClr val="000000"/>
                </a:solidFill>
                <a:latin typeface="Calibri"/>
              </a:rPr>
              <a:t>
</a:t>
            </a:r>
            <a:r>
              <a:rPr sz="1000" b="0" i="0" u="none" strike="noStrike" dirty="0" err="1">
                <a:solidFill>
                  <a:srgbClr val="000000"/>
                </a:solidFill>
                <a:latin typeface="Calibri"/>
              </a:rPr>
              <a:t>Вынужденные</a:t>
            </a:r>
            <a:r>
              <a:rPr sz="1000" b="0" i="0" u="none" strike="noStrike" dirty="0">
                <a:solidFill>
                  <a:srgbClr val="000000"/>
                </a:solidFill>
                <a:latin typeface="Calibri"/>
              </a:rPr>
              <a:t> </a:t>
            </a:r>
            <a:r>
              <a:rPr sz="1000" b="0" i="0" u="none" strike="noStrike" dirty="0" err="1" smtClean="0">
                <a:solidFill>
                  <a:srgbClr val="000000"/>
                </a:solidFill>
                <a:latin typeface="Calibri"/>
              </a:rPr>
              <a:t>союзники</a:t>
            </a:r>
            <a:r>
              <a:rPr sz="1000" b="0" i="0" u="none" strike="noStrike" dirty="0">
                <a:solidFill>
                  <a:srgbClr val="000000"/>
                </a:solidFill>
                <a:latin typeface="Calibri"/>
              </a:rPr>
              <a:t>
</a:t>
            </a:r>
            <a:r>
              <a:rPr sz="1000" b="0" i="0" u="none" strike="noStrike" dirty="0" err="1">
                <a:solidFill>
                  <a:srgbClr val="000000"/>
                </a:solidFill>
                <a:latin typeface="Calibri"/>
              </a:rPr>
              <a:t>Мир</a:t>
            </a:r>
            <a:r>
              <a:rPr sz="1000" b="0" i="0" u="none" strike="noStrike" dirty="0">
                <a:solidFill>
                  <a:srgbClr val="000000"/>
                </a:solidFill>
                <a:latin typeface="Calibri"/>
              </a:rPr>
              <a:t> </a:t>
            </a:r>
            <a:r>
              <a:rPr sz="1000" b="0" i="0" u="none" strike="noStrike" dirty="0" err="1">
                <a:solidFill>
                  <a:srgbClr val="000000"/>
                </a:solidFill>
                <a:latin typeface="Calibri"/>
              </a:rPr>
              <a:t>снов</a:t>
            </a:r>
            <a:r>
              <a:rPr sz="1000" b="0" i="0" u="none" strike="noStrike" dirty="0">
                <a:solidFill>
                  <a:srgbClr val="000000"/>
                </a:solidFill>
                <a:latin typeface="Calibri"/>
              </a:rPr>
              <a:t> и </a:t>
            </a:r>
            <a:r>
              <a:rPr sz="1000" b="0" i="0" u="none" strike="noStrike" dirty="0" err="1">
                <a:solidFill>
                  <a:srgbClr val="000000"/>
                </a:solidFill>
                <a:latin typeface="Calibri"/>
              </a:rPr>
              <a:t>иллюзий</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НЕЗАКОННОЕ ПОТРЕБЛЕНИЕ НАРКОТИЧЕСКИХ СРЕДСТВ, ПСИХОТРОПНЫХ ВЕЩЕСТВ, ИХ АНАЛОГОВ ПРИЧИНЯЕТ ... </a:t>
            </a:r>
            <a:r>
              <a:rPr sz="1000" b="0" i="1" u="none" strike="noStrike">
                <a:solidFill>
                  <a:srgbClr val="E13716"/>
                </a:solidFill>
                <a:latin typeface="Calibri"/>
                <a:hlinkClick r:id="rId4" tooltip="Посмотреть в Витрине"/>
              </a:rPr>
              <a:t>подробнее</a:t>
            </a:r>
          </a:p>
        </p:txBody>
      </p:sp>
      <p:sp>
        <p:nvSpPr>
          <p:cNvPr id="17" name="TextBox 16"/>
          <p:cNvSpPr txBox="1"/>
          <p:nvPr/>
        </p:nvSpPr>
        <p:spPr>
          <a:xfrm>
            <a:off x="3238500" y="4618434"/>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8" name="TextBox 17"/>
          <p:cNvSpPr txBox="1"/>
          <p:nvPr/>
        </p:nvSpPr>
        <p:spPr>
          <a:xfrm>
            <a:off x="3333750" y="4999434"/>
            <a:ext cx="5839883" cy="40011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Активная</a:t>
            </a:r>
            <a:r>
              <a:rPr sz="1000" b="0" i="0" u="none" strike="noStrike" dirty="0">
                <a:solidFill>
                  <a:srgbClr val="000000"/>
                </a:solidFill>
                <a:latin typeface="Calibri"/>
              </a:rPr>
              <a:t> </a:t>
            </a:r>
            <a:r>
              <a:rPr sz="1000" b="0" i="0" u="none" strike="noStrike" dirty="0" err="1">
                <a:solidFill>
                  <a:srgbClr val="000000"/>
                </a:solidFill>
                <a:latin typeface="Calibri"/>
              </a:rPr>
              <a:t>работа</a:t>
            </a:r>
            <a:r>
              <a:rPr sz="1000" b="0" i="0" u="none" strike="noStrike" dirty="0">
                <a:solidFill>
                  <a:srgbClr val="000000"/>
                </a:solidFill>
                <a:latin typeface="Calibri"/>
              </a:rPr>
              <a:t> с </a:t>
            </a:r>
            <a:r>
              <a:rPr sz="1000" b="0" i="0" u="none" strike="noStrike" dirty="0" err="1">
                <a:solidFill>
                  <a:srgbClr val="000000"/>
                </a:solidFill>
                <a:latin typeface="Calibri"/>
              </a:rPr>
              <a:t>блогерами</a:t>
            </a:r>
            <a:r>
              <a:rPr sz="1000" b="0" i="0" u="none" strike="noStrike" dirty="0">
                <a:solidFill>
                  <a:srgbClr val="000000"/>
                </a:solidFill>
                <a:latin typeface="Calibri"/>
              </a:rPr>
              <a:t>, </a:t>
            </a:r>
            <a:r>
              <a:rPr sz="1000" b="0" i="0" u="none" strike="noStrike" dirty="0" err="1">
                <a:solidFill>
                  <a:srgbClr val="000000"/>
                </a:solidFill>
                <a:latin typeface="Calibri"/>
              </a:rPr>
              <a:t>направленная</a:t>
            </a:r>
            <a:r>
              <a:rPr sz="1000" b="0" i="0" u="none" strike="noStrike" dirty="0">
                <a:solidFill>
                  <a:srgbClr val="000000"/>
                </a:solidFill>
                <a:latin typeface="Calibri"/>
              </a:rPr>
              <a:t> </a:t>
            </a:r>
            <a:r>
              <a:rPr sz="1000" b="0" i="0" u="none" strike="noStrike" dirty="0" err="1">
                <a:solidFill>
                  <a:srgbClr val="000000"/>
                </a:solidFill>
                <a:latin typeface="Calibri"/>
              </a:rPr>
              <a:t>на</a:t>
            </a:r>
            <a:r>
              <a:rPr sz="1000" b="0" i="0" u="none" strike="noStrike" dirty="0">
                <a:solidFill>
                  <a:srgbClr val="000000"/>
                </a:solidFill>
                <a:latin typeface="Calibri"/>
              </a:rPr>
              <a:t> </a:t>
            </a:r>
            <a:r>
              <a:rPr sz="1000" b="0" i="0" u="none" strike="noStrike" dirty="0" err="1">
                <a:solidFill>
                  <a:srgbClr val="000000"/>
                </a:solidFill>
                <a:latin typeface="Calibri"/>
              </a:rPr>
              <a:t>продвижение</a:t>
            </a:r>
            <a:r>
              <a:rPr sz="1000" b="0" i="0" u="none" strike="noStrike" dirty="0">
                <a:solidFill>
                  <a:srgbClr val="000000"/>
                </a:solidFill>
                <a:latin typeface="Calibri"/>
              </a:rPr>
              <a:t> </a:t>
            </a:r>
            <a:r>
              <a:rPr sz="1000" b="0" i="0" u="none" strike="noStrike" dirty="0" err="1">
                <a:solidFill>
                  <a:srgbClr val="000000"/>
                </a:solidFill>
                <a:latin typeface="Calibri"/>
              </a:rPr>
              <a:t>всего</a:t>
            </a:r>
            <a:r>
              <a:rPr sz="1000" b="0" i="0" u="none" strike="noStrike" dirty="0">
                <a:solidFill>
                  <a:srgbClr val="000000"/>
                </a:solidFill>
                <a:latin typeface="Calibri"/>
              </a:rPr>
              <a:t> </a:t>
            </a:r>
            <a:r>
              <a:rPr sz="1000" b="0" i="0" u="none" strike="noStrike" dirty="0" err="1">
                <a:solidFill>
                  <a:srgbClr val="000000"/>
                </a:solidFill>
                <a:latin typeface="Calibri"/>
              </a:rPr>
              <a:t>цикла</a:t>
            </a:r>
            <a:r>
              <a:rPr sz="1000" b="0" i="0" u="none" strike="noStrike" dirty="0">
                <a:solidFill>
                  <a:srgbClr val="000000"/>
                </a:solidFill>
                <a:latin typeface="Calibri"/>
              </a:rPr>
              <a:t>, </a:t>
            </a:r>
            <a:r>
              <a:rPr sz="1000" b="0" i="0" u="none" strike="noStrike" dirty="0" err="1">
                <a:solidFill>
                  <a:srgbClr val="000000"/>
                </a:solidFill>
                <a:latin typeface="Calibri"/>
              </a:rPr>
              <a:t>написание</a:t>
            </a:r>
            <a:r>
              <a:rPr sz="1000" b="0" i="0" u="none" strike="noStrike" dirty="0">
                <a:solidFill>
                  <a:srgbClr val="000000"/>
                </a:solidFill>
                <a:latin typeface="Calibri"/>
              </a:rPr>
              <a:t> </a:t>
            </a:r>
            <a:r>
              <a:rPr sz="1000" b="0" i="0" u="none" strike="noStrike" dirty="0" err="1">
                <a:solidFill>
                  <a:srgbClr val="000000"/>
                </a:solidFill>
                <a:latin typeface="Calibri"/>
              </a:rPr>
              <a:t>песни</a:t>
            </a:r>
            <a:r>
              <a:rPr sz="1000" b="0" i="0" u="none" strike="noStrike" dirty="0">
                <a:solidFill>
                  <a:srgbClr val="000000"/>
                </a:solidFill>
                <a:latin typeface="Calibri"/>
              </a:rPr>
              <a:t> и </a:t>
            </a:r>
            <a:r>
              <a:rPr sz="1000" b="0" i="0" u="none" strike="noStrike" dirty="0" err="1">
                <a:solidFill>
                  <a:srgbClr val="000000"/>
                </a:solidFill>
                <a:latin typeface="Calibri"/>
              </a:rPr>
              <a:t>съемка</a:t>
            </a:r>
            <a:r>
              <a:rPr sz="1000" b="0" i="0" u="none" strike="noStrike" dirty="0">
                <a:solidFill>
                  <a:srgbClr val="000000"/>
                </a:solidFill>
                <a:latin typeface="Calibri"/>
              </a:rPr>
              <a:t> </a:t>
            </a:r>
            <a:r>
              <a:rPr sz="1000" b="0" i="0" u="none" strike="noStrike" dirty="0" err="1">
                <a:solidFill>
                  <a:srgbClr val="000000"/>
                </a:solidFill>
                <a:latin typeface="Calibri"/>
              </a:rPr>
              <a:t>клипа</a:t>
            </a:r>
            <a:r>
              <a:rPr sz="1000" b="0" i="0" u="none" strike="noStrike" dirty="0">
                <a:solidFill>
                  <a:srgbClr val="000000"/>
                </a:solidFill>
                <a:latin typeface="Calibri"/>
              </a:rPr>
              <a:t> к </a:t>
            </a:r>
            <a:r>
              <a:rPr sz="1000" b="0" i="0" u="none" strike="noStrike" dirty="0" err="1">
                <a:solidFill>
                  <a:srgbClr val="000000"/>
                </a:solidFill>
                <a:latin typeface="Calibri"/>
              </a:rPr>
              <a:t>циклу</a:t>
            </a:r>
            <a:r>
              <a:rPr sz="1000" b="0" i="0" u="none" strike="noStrike" dirty="0">
                <a:solidFill>
                  <a:srgbClr val="000000"/>
                </a:solidFill>
                <a:latin typeface="Calibri"/>
              </a:rPr>
              <a:t>, </a:t>
            </a:r>
            <a:r>
              <a:rPr sz="1000" b="0" i="0" u="none" strike="noStrike" dirty="0" err="1">
                <a:solidFill>
                  <a:srgbClr val="000000"/>
                </a:solidFill>
                <a:latin typeface="Calibri"/>
              </a:rPr>
              <a:t>креативные</a:t>
            </a:r>
            <a:r>
              <a:rPr sz="1000" b="0" i="0" u="none" strike="noStrike" dirty="0">
                <a:solidFill>
                  <a:srgbClr val="000000"/>
                </a:solidFill>
                <a:latin typeface="Calibri"/>
              </a:rPr>
              <a:t> </a:t>
            </a:r>
            <a:r>
              <a:rPr sz="1000" b="0" i="0" u="none" strike="noStrike" dirty="0" err="1">
                <a:solidFill>
                  <a:srgbClr val="000000"/>
                </a:solidFill>
                <a:latin typeface="Calibri"/>
              </a:rPr>
              <a:t>видеоматериалы</a:t>
            </a:r>
            <a:r>
              <a:rPr sz="1000" b="0" i="0" u="none" strike="noStrike" dirty="0">
                <a:solidFill>
                  <a:srgbClr val="000000"/>
                </a:solidFill>
                <a:latin typeface="Calibri"/>
              </a:rPr>
              <a:t>,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креативные</a:t>
            </a:r>
            <a:r>
              <a:rPr sz="1000" b="0" i="0" u="none" strike="noStrike" dirty="0">
                <a:solidFill>
                  <a:srgbClr val="000000"/>
                </a:solidFill>
                <a:latin typeface="Calibri"/>
              </a:rPr>
              <a:t> </a:t>
            </a:r>
            <a:r>
              <a:rPr sz="1000" b="0" i="0" u="none" strike="noStrike" dirty="0" err="1">
                <a:solidFill>
                  <a:srgbClr val="000000"/>
                </a:solidFill>
                <a:latin typeface="Calibri"/>
              </a:rPr>
              <a:t>выкладки</a:t>
            </a:r>
            <a:r>
              <a:rPr sz="1000" b="0" i="0" u="none" strike="noStrike" dirty="0">
                <a:solidFill>
                  <a:srgbClr val="000000"/>
                </a:solidFill>
                <a:latin typeface="Calibri"/>
              </a:rPr>
              <a:t>, </a:t>
            </a:r>
            <a:r>
              <a:rPr sz="1000" b="0" i="0" u="none" strike="noStrike" dirty="0" err="1">
                <a:solidFill>
                  <a:srgbClr val="000000"/>
                </a:solidFill>
                <a:latin typeface="Calibri"/>
              </a:rPr>
              <a:t>коллаборации</a:t>
            </a:r>
            <a:r>
              <a:rPr sz="1000" b="0" i="0" u="none" strike="noStrike" dirty="0">
                <a:solidFill>
                  <a:srgbClr val="000000"/>
                </a:solidFill>
                <a:latin typeface="Calibri"/>
              </a:rPr>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Просто о важном. Безопасность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978-5-00250-857-0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72x90/16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28.01.2026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3448050"/>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«Просто о важном. Безопасность с Мирой и Гошей в городе и на природе»</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Знакомые герои Мира, Гоша и Бейби помогают говорить о безопасности через любимых персонажей
Без запугивания честный и поддерживающий разговор вместо страшилок и запретов
Практика для семьи вопросы после каждой истории для обсуждения и договоренностей
Широкий охват ситуаций дом, улица, дача, торговый центр, природа
Авторский подход безопасность как уважение к себе, телу и границам </a:t>
            </a:r>
          </a:p>
        </p:txBody>
      </p:sp>
      <p:sp>
        <p:nvSpPr>
          <p:cNvPr id="12" name="TextBox 11"/>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Мира</a:t>
            </a:r>
            <a:r>
              <a:rPr sz="1000" b="0" i="0" u="none" strike="noStrike" dirty="0">
                <a:solidFill>
                  <a:srgbClr val="000000"/>
                </a:solidFill>
                <a:latin typeface="Calibri"/>
              </a:rPr>
              <a:t> и </a:t>
            </a:r>
            <a:r>
              <a:rPr sz="1000" b="0" i="0" u="none" strike="noStrike" dirty="0" err="1">
                <a:solidFill>
                  <a:srgbClr val="000000"/>
                </a:solidFill>
                <a:latin typeface="Calibri"/>
              </a:rPr>
              <a:t>Гоша</a:t>
            </a:r>
            <a:r>
              <a:rPr sz="1000" b="0" i="0" u="none" strike="noStrike" dirty="0">
                <a:solidFill>
                  <a:srgbClr val="000000"/>
                </a:solidFill>
                <a:latin typeface="Calibri"/>
              </a:rPr>
              <a:t> </a:t>
            </a:r>
            <a:r>
              <a:rPr sz="1000" b="0" i="0" u="none" strike="noStrike" dirty="0" err="1">
                <a:solidFill>
                  <a:srgbClr val="000000"/>
                </a:solidFill>
                <a:latin typeface="Calibri"/>
              </a:rPr>
              <a:t>учат</a:t>
            </a:r>
            <a:r>
              <a:rPr sz="1000" b="0" i="0" u="none" strike="noStrike" dirty="0">
                <a:solidFill>
                  <a:srgbClr val="000000"/>
                </a:solidFill>
                <a:latin typeface="Calibri"/>
              </a:rPr>
              <a:t> </a:t>
            </a:r>
            <a:r>
              <a:rPr sz="1000" b="0" i="0" u="none" strike="noStrike" dirty="0" err="1">
                <a:solidFill>
                  <a:srgbClr val="000000"/>
                </a:solidFill>
                <a:latin typeface="Calibri"/>
              </a:rPr>
              <a:t>безопасности</a:t>
            </a:r>
            <a:r>
              <a:rPr sz="1000" b="0" i="0" u="none" strike="noStrike" dirty="0">
                <a:solidFill>
                  <a:srgbClr val="000000"/>
                </a:solidFill>
                <a:latin typeface="Calibri"/>
              </a:rPr>
              <a:t> 
</a:t>
            </a:r>
            <a:r>
              <a:rPr sz="1000" b="0" i="0" u="none" strike="noStrike" dirty="0" err="1">
                <a:solidFill>
                  <a:srgbClr val="000000"/>
                </a:solidFill>
                <a:latin typeface="Calibri"/>
              </a:rPr>
              <a:t>Про</a:t>
            </a:r>
            <a:r>
              <a:rPr sz="1000" b="0" i="0" u="none" strike="noStrike" dirty="0">
                <a:solidFill>
                  <a:srgbClr val="000000"/>
                </a:solidFill>
                <a:latin typeface="Calibri"/>
              </a:rPr>
              <a:t> </a:t>
            </a:r>
            <a:r>
              <a:rPr sz="1000" b="0" i="0" u="none" strike="noStrike" dirty="0" err="1">
                <a:solidFill>
                  <a:srgbClr val="000000"/>
                </a:solidFill>
                <a:latin typeface="Calibri"/>
              </a:rPr>
              <a:t>сложные</a:t>
            </a:r>
            <a:r>
              <a:rPr sz="1000" b="0" i="0" u="none" strike="noStrike" dirty="0">
                <a:solidFill>
                  <a:srgbClr val="000000"/>
                </a:solidFill>
                <a:latin typeface="Calibri"/>
              </a:rPr>
              <a:t> </a:t>
            </a:r>
            <a:r>
              <a:rPr sz="1000" b="0" i="0" u="none" strike="noStrike" dirty="0" err="1">
                <a:solidFill>
                  <a:srgbClr val="000000"/>
                </a:solidFill>
                <a:latin typeface="Calibri"/>
              </a:rPr>
              <a:t>ситуации</a:t>
            </a:r>
            <a:r>
              <a:rPr sz="1000" b="0" i="0" u="none" strike="noStrike" dirty="0">
                <a:solidFill>
                  <a:srgbClr val="000000"/>
                </a:solidFill>
                <a:latin typeface="Calibri"/>
              </a:rPr>
              <a:t>  </a:t>
            </a:r>
            <a:r>
              <a:rPr sz="1000" b="0" i="0" u="none" strike="noStrike" dirty="0" err="1">
                <a:solidFill>
                  <a:srgbClr val="000000"/>
                </a:solidFill>
                <a:latin typeface="Calibri"/>
              </a:rPr>
              <a:t>через</a:t>
            </a:r>
            <a:r>
              <a:rPr sz="1000" b="0" i="0" u="none" strike="noStrike" dirty="0">
                <a:solidFill>
                  <a:srgbClr val="000000"/>
                </a:solidFill>
                <a:latin typeface="Calibri"/>
              </a:rPr>
              <a:t> </a:t>
            </a:r>
            <a:r>
              <a:rPr sz="1000" b="0" i="0" u="none" strike="noStrike" dirty="0" err="1">
                <a:solidFill>
                  <a:srgbClr val="000000"/>
                </a:solidFill>
                <a:latin typeface="Calibri"/>
              </a:rPr>
              <a:t>примеры</a:t>
            </a:r>
            <a:r>
              <a:rPr sz="1000" b="0" i="0" u="none" strike="noStrike" dirty="0">
                <a:solidFill>
                  <a:srgbClr val="000000"/>
                </a:solidFill>
                <a:latin typeface="Calibri"/>
              </a:rPr>
              <a:t> и </a:t>
            </a:r>
            <a:r>
              <a:rPr sz="1000" b="0" i="0" u="none" strike="noStrike" dirty="0" err="1">
                <a:solidFill>
                  <a:srgbClr val="000000"/>
                </a:solidFill>
                <a:latin typeface="Calibri"/>
              </a:rPr>
              <a:t>обсуждение</a:t>
            </a:r>
            <a:r>
              <a:rPr sz="1000" b="0" i="0" u="none" strike="noStrike" dirty="0">
                <a:solidFill>
                  <a:srgbClr val="000000"/>
                </a:solidFill>
                <a:latin typeface="Calibri"/>
              </a:rPr>
              <a:t>
</a:t>
            </a:r>
            <a:r>
              <a:rPr sz="1000" b="0" i="0" u="none" strike="noStrike" dirty="0" err="1">
                <a:solidFill>
                  <a:srgbClr val="000000"/>
                </a:solidFill>
                <a:latin typeface="Calibri"/>
              </a:rPr>
              <a:t>Истории</a:t>
            </a:r>
            <a:r>
              <a:rPr sz="1000" b="0" i="0" u="none" strike="noStrike" dirty="0">
                <a:solidFill>
                  <a:srgbClr val="000000"/>
                </a:solidFill>
                <a:latin typeface="Calibri"/>
              </a:rPr>
              <a:t> с </a:t>
            </a:r>
            <a:r>
              <a:rPr sz="1000" b="0" i="0" u="none" strike="noStrike" dirty="0" err="1">
                <a:solidFill>
                  <a:srgbClr val="000000"/>
                </a:solidFill>
                <a:latin typeface="Calibri"/>
              </a:rPr>
              <a:t>вопросами</a:t>
            </a:r>
            <a:r>
              <a:rPr sz="1000" b="0" i="0" u="none" strike="noStrike" dirty="0">
                <a:solidFill>
                  <a:srgbClr val="000000"/>
                </a:solidFill>
                <a:latin typeface="Calibri"/>
              </a:rPr>
              <a:t> </a:t>
            </a:r>
            <a:r>
              <a:rPr sz="1000" b="0" i="0" u="none" strike="noStrike" dirty="0" err="1">
                <a:solidFill>
                  <a:srgbClr val="000000"/>
                </a:solidFill>
                <a:latin typeface="Calibri"/>
              </a:rPr>
              <a:t>для</a:t>
            </a:r>
            <a:r>
              <a:rPr sz="1000" b="0" i="0" u="none" strike="noStrike" dirty="0">
                <a:solidFill>
                  <a:srgbClr val="000000"/>
                </a:solidFill>
                <a:latin typeface="Calibri"/>
              </a:rPr>
              <a:t> </a:t>
            </a:r>
            <a:r>
              <a:rPr sz="1000" b="0" i="0" u="none" strike="noStrike" dirty="0" err="1">
                <a:solidFill>
                  <a:srgbClr val="000000"/>
                </a:solidFill>
                <a:latin typeface="Calibri"/>
              </a:rPr>
              <a:t>разговора</a:t>
            </a:r>
            <a:r>
              <a:rPr sz="1000" b="0" i="0" u="none" strike="noStrike" dirty="0">
                <a:solidFill>
                  <a:srgbClr val="000000"/>
                </a:solidFill>
                <a:latin typeface="Calibri"/>
              </a:rPr>
              <a:t> с </a:t>
            </a:r>
            <a:r>
              <a:rPr sz="1000" b="0" i="0" u="none" strike="noStrike" dirty="0" err="1">
                <a:solidFill>
                  <a:srgbClr val="000000"/>
                </a:solidFill>
                <a:latin typeface="Calibri"/>
              </a:rPr>
              <a:t>ребенком</a:t>
            </a:r>
            <a:r>
              <a:rPr sz="1000" b="0" i="0" u="none" strike="noStrike" dirty="0">
                <a:solidFill>
                  <a:srgbClr val="000000"/>
                </a:solidFill>
                <a:latin typeface="Calibri"/>
              </a:rPr>
              <a:t>  </a:t>
            </a:r>
            <a:r>
              <a:rPr sz="1000" b="0" i="0" u="none" strike="noStrike" dirty="0" err="1">
                <a:solidFill>
                  <a:srgbClr val="000000"/>
                </a:solidFill>
                <a:latin typeface="Calibri"/>
              </a:rPr>
              <a:t>без</a:t>
            </a:r>
            <a:r>
              <a:rPr sz="1000" b="0" i="0" u="none" strike="noStrike" dirty="0">
                <a:solidFill>
                  <a:srgbClr val="000000"/>
                </a:solidFill>
                <a:latin typeface="Calibri"/>
              </a:rPr>
              <a:t> </a:t>
            </a:r>
            <a:r>
              <a:rPr sz="1000" b="0" i="0" u="none" strike="noStrike" dirty="0" err="1">
                <a:solidFill>
                  <a:srgbClr val="000000"/>
                </a:solidFill>
                <a:latin typeface="Calibri"/>
              </a:rPr>
              <a:t>нотаций</a:t>
            </a:r>
            <a:r>
              <a:rPr sz="1000" b="0" i="0" u="none" strike="noStrike" dirty="0">
                <a:solidFill>
                  <a:srgbClr val="000000"/>
                </a:solidFill>
                <a:latin typeface="Calibri"/>
              </a:rPr>
              <a:t> и </a:t>
            </a:r>
            <a:r>
              <a:rPr sz="1000" b="0" i="0" u="none" strike="noStrike" dirty="0" err="1">
                <a:solidFill>
                  <a:srgbClr val="000000"/>
                </a:solidFill>
                <a:latin typeface="Calibri"/>
              </a:rPr>
              <a:t>запретов</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Что делать, если ты потерялся Можно ли открывать незнакомцу дверь Почему не стоит лезть на старый чердак
Новые истории Натальи Ремиш про Миру, Гошу и Бейби посвящены безопасности. На улице и на д... </a:t>
            </a:r>
            <a:r>
              <a:rPr sz="1000" b="0" i="1" u="none" strike="noStrike">
                <a:solidFill>
                  <a:srgbClr val="E13716"/>
                </a:solidFill>
                <a:latin typeface="Calibri"/>
                <a:hlinkClick r:id="rId4" tooltip="Посмотреть в Витрине"/>
              </a:rPr>
              <a:t>подробнее</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Все каналы продвижения МИФ блогеры, СМИ, таргет, рассылки 300К, соцсети. </a:t>
            </a:r>
          </a:p>
        </p:txBody>
      </p:sp>
      <p:sp>
        <p:nvSpPr>
          <p:cNvPr id="3" name="TextBox 2"/>
          <p:cNvSpPr txBox="1"/>
          <p:nvPr/>
        </p:nvSpPr>
        <p:spPr>
          <a:xfrm>
            <a:off x="476250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4" name="TextBox 3"/>
          <p:cNvSpPr txBox="1"/>
          <p:nvPr/>
        </p:nvSpPr>
        <p:spPr>
          <a:xfrm>
            <a:off x="476250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hlinkClick r:id="rId2" tooltip="Скачать или посмотреть"/>
              </a:rPr>
              <a:t>MIF00049541.pdf </a:t>
            </a:r>
            <a:r>
              <a:t/>
            </a:r>
            <a:b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Романы МИФ. Прекрасные мгновения жизни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978-5-00250-807-5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359092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800" b="1" i="0" u="none" strike="noStrike">
                <a:solidFill>
                  <a:srgbClr val="000000"/>
                </a:solidFill>
                <a:latin typeface="Calibri"/>
              </a:rPr>
              <a:t> «Книжная деревушка в Шотландии. Весна перемен»</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Новая книга в популярную серию Книжная деревушка в Шотландии, которая перенесет читателя в уютный мир, где все всегда заканчивается хорошо </a:t>
            </a:r>
          </a:p>
        </p:txBody>
      </p:sp>
      <p:sp>
        <p:nvSpPr>
          <p:cNvPr id="12" name="TextBox 11"/>
          <p:cNvSpPr txBox="1"/>
          <p:nvPr/>
        </p:nvSpPr>
        <p:spPr>
          <a:xfrm>
            <a:off x="3238500" y="332803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66141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Вторая</a:t>
            </a:r>
            <a:r>
              <a:rPr sz="1000" b="0" i="0" u="none" strike="noStrike" dirty="0">
                <a:solidFill>
                  <a:srgbClr val="000000"/>
                </a:solidFill>
                <a:latin typeface="Calibri"/>
              </a:rPr>
              <a:t> </a:t>
            </a:r>
            <a:r>
              <a:rPr sz="1000" b="0" i="0" u="none" strike="noStrike" dirty="0" err="1">
                <a:solidFill>
                  <a:srgbClr val="000000"/>
                </a:solidFill>
                <a:latin typeface="Calibri"/>
              </a:rPr>
              <a:t>книга</a:t>
            </a:r>
            <a:r>
              <a:rPr sz="1000" b="0" i="0" u="none" strike="noStrike" dirty="0">
                <a:solidFill>
                  <a:srgbClr val="000000"/>
                </a:solidFill>
                <a:latin typeface="Calibri"/>
              </a:rPr>
              <a:t> </a:t>
            </a:r>
            <a:r>
              <a:rPr sz="1000" b="0" i="0" u="none" strike="noStrike" dirty="0" err="1">
                <a:solidFill>
                  <a:srgbClr val="000000"/>
                </a:solidFill>
                <a:latin typeface="Calibri"/>
              </a:rPr>
              <a:t>серии</a:t>
            </a:r>
            <a:r>
              <a:rPr sz="1000" b="0" i="0" u="none" strike="noStrike" dirty="0">
                <a:solidFill>
                  <a:srgbClr val="000000"/>
                </a:solidFill>
                <a:latin typeface="Calibri"/>
              </a:rPr>
              <a:t> </a:t>
            </a:r>
            <a:r>
              <a:rPr sz="1000" b="0" i="0" u="none" strike="noStrike" dirty="0" err="1">
                <a:solidFill>
                  <a:srgbClr val="000000"/>
                </a:solidFill>
                <a:latin typeface="Calibri"/>
              </a:rPr>
              <a:t>Книжная</a:t>
            </a:r>
            <a:r>
              <a:rPr sz="1000" b="0" i="0" u="none" strike="noStrike" dirty="0">
                <a:solidFill>
                  <a:srgbClr val="000000"/>
                </a:solidFill>
                <a:latin typeface="Calibri"/>
              </a:rPr>
              <a:t> </a:t>
            </a:r>
            <a:r>
              <a:rPr sz="1000" b="0" i="0" u="none" strike="noStrike" dirty="0" err="1">
                <a:solidFill>
                  <a:srgbClr val="000000"/>
                </a:solidFill>
                <a:latin typeface="Calibri"/>
              </a:rPr>
              <a:t>деревушка</a:t>
            </a:r>
            <a:r>
              <a:rPr sz="1000" b="0" i="0" u="none" strike="noStrike" dirty="0">
                <a:solidFill>
                  <a:srgbClr val="000000"/>
                </a:solidFill>
                <a:latin typeface="Calibri"/>
              </a:rPr>
              <a:t> в </a:t>
            </a:r>
            <a:r>
              <a:rPr sz="1000" b="0" i="0" u="none" strike="noStrike" dirty="0" err="1">
                <a:solidFill>
                  <a:srgbClr val="000000"/>
                </a:solidFill>
                <a:latin typeface="Calibri"/>
              </a:rPr>
              <a:t>Шотландии</a:t>
            </a:r>
            <a:r>
              <a:rPr sz="1000" b="0" i="0" u="none" strike="noStrike" dirty="0">
                <a:solidFill>
                  <a:srgbClr val="000000"/>
                </a:solidFill>
                <a:latin typeface="Calibri"/>
              </a:rPr>
              <a:t>
</a:t>
            </a:r>
            <a:r>
              <a:rPr sz="1000" b="0" i="0" u="none" strike="noStrike" dirty="0" err="1">
                <a:solidFill>
                  <a:srgbClr val="000000"/>
                </a:solidFill>
                <a:latin typeface="Calibri"/>
              </a:rPr>
              <a:t>Возвращение</a:t>
            </a:r>
            <a:r>
              <a:rPr sz="1000" b="0" i="0" u="none" strike="noStrike" dirty="0">
                <a:solidFill>
                  <a:srgbClr val="000000"/>
                </a:solidFill>
                <a:latin typeface="Calibri"/>
              </a:rPr>
              <a:t> в </a:t>
            </a:r>
            <a:r>
              <a:rPr sz="1000" b="0" i="0" u="none" strike="noStrike" dirty="0" err="1">
                <a:solidFill>
                  <a:srgbClr val="000000"/>
                </a:solidFill>
                <a:latin typeface="Calibri"/>
              </a:rPr>
              <a:t>книжный</a:t>
            </a:r>
            <a:r>
              <a:rPr sz="1000" b="0" i="0" u="none" strike="noStrike" dirty="0">
                <a:solidFill>
                  <a:srgbClr val="000000"/>
                </a:solidFill>
                <a:latin typeface="Calibri"/>
              </a:rPr>
              <a:t> </a:t>
            </a:r>
            <a:r>
              <a:rPr sz="1000" b="0" i="0" u="none" strike="noStrike" dirty="0" err="1">
                <a:solidFill>
                  <a:srgbClr val="000000"/>
                </a:solidFill>
                <a:latin typeface="Calibri"/>
              </a:rPr>
              <a:t>городок</a:t>
            </a:r>
            <a:r>
              <a:rPr sz="1000" b="0" i="0" u="none" strike="noStrike" dirty="0">
                <a:solidFill>
                  <a:srgbClr val="000000"/>
                </a:solidFill>
                <a:latin typeface="Calibri"/>
              </a:rPr>
              <a:t> </a:t>
            </a:r>
            <a:r>
              <a:rPr sz="1000" b="0" i="0" u="none" strike="noStrike" dirty="0" err="1">
                <a:solidFill>
                  <a:srgbClr val="000000"/>
                </a:solidFill>
                <a:latin typeface="Calibri"/>
              </a:rPr>
              <a:t>Суинтон</a:t>
            </a:r>
            <a:r>
              <a:rPr sz="1000" b="0" i="0" u="none" strike="noStrike" dirty="0">
                <a:solidFill>
                  <a:srgbClr val="000000"/>
                </a:solidFill>
                <a:latin typeface="Calibri"/>
              </a:rPr>
              <a:t> с </a:t>
            </a:r>
            <a:r>
              <a:rPr sz="1000" b="0" i="0" u="none" strike="noStrike" dirty="0" err="1">
                <a:solidFill>
                  <a:srgbClr val="000000"/>
                </a:solidFill>
                <a:latin typeface="Calibri"/>
              </a:rPr>
              <a:t>его</a:t>
            </a:r>
            <a:r>
              <a:rPr sz="1000" b="0" i="0" u="none" strike="noStrike" dirty="0">
                <a:solidFill>
                  <a:srgbClr val="000000"/>
                </a:solidFill>
                <a:latin typeface="Calibri"/>
              </a:rPr>
              <a:t> </a:t>
            </a:r>
            <a:r>
              <a:rPr sz="1000" b="0" i="0" u="none" strike="noStrike" dirty="0" err="1">
                <a:solidFill>
                  <a:srgbClr val="000000"/>
                </a:solidFill>
                <a:latin typeface="Calibri"/>
              </a:rPr>
              <a:t>чудаковатыми</a:t>
            </a:r>
            <a:r>
              <a:rPr sz="1000" b="0" i="0" u="none" strike="noStrike" dirty="0">
                <a:solidFill>
                  <a:srgbClr val="000000"/>
                </a:solidFill>
                <a:latin typeface="Calibri"/>
              </a:rPr>
              <a:t> </a:t>
            </a:r>
            <a:r>
              <a:rPr sz="1000" b="0" i="0" u="none" strike="noStrike" dirty="0" err="1">
                <a:solidFill>
                  <a:srgbClr val="000000"/>
                </a:solidFill>
                <a:latin typeface="Calibri"/>
              </a:rPr>
              <a:t>жителями</a:t>
            </a:r>
            <a:r>
              <a:rPr sz="1000" b="0" i="0" u="none" strike="noStrike" dirty="0">
                <a:solidFill>
                  <a:srgbClr val="000000"/>
                </a:solidFill>
                <a:latin typeface="Calibri"/>
              </a:rPr>
              <a:t>
</a:t>
            </a:r>
            <a:r>
              <a:rPr sz="1000" b="0" i="0" u="none" strike="noStrike" dirty="0" err="1">
                <a:solidFill>
                  <a:srgbClr val="000000"/>
                </a:solidFill>
                <a:latin typeface="Calibri"/>
              </a:rPr>
              <a:t>Весенняя</a:t>
            </a:r>
            <a:r>
              <a:rPr sz="1000" b="0" i="0" u="none" strike="noStrike" dirty="0">
                <a:solidFill>
                  <a:srgbClr val="000000"/>
                </a:solidFill>
                <a:latin typeface="Calibri"/>
              </a:rPr>
              <a:t> </a:t>
            </a:r>
            <a:r>
              <a:rPr sz="1000" b="0" i="0" u="none" strike="noStrike" dirty="0" err="1">
                <a:solidFill>
                  <a:srgbClr val="000000"/>
                </a:solidFill>
                <a:latin typeface="Calibri"/>
              </a:rPr>
              <a:t>история</a:t>
            </a:r>
            <a:r>
              <a:rPr sz="1000" b="0" i="0" u="none" strike="noStrike" dirty="0">
                <a:solidFill>
                  <a:srgbClr val="000000"/>
                </a:solidFill>
                <a:latin typeface="Calibri"/>
              </a:rPr>
              <a:t> о </a:t>
            </a:r>
            <a:r>
              <a:rPr sz="1000" b="0" i="0" u="none" strike="noStrike" dirty="0" err="1">
                <a:solidFill>
                  <a:srgbClr val="000000"/>
                </a:solidFill>
                <a:latin typeface="Calibri"/>
              </a:rPr>
              <a:t>любви</a:t>
            </a:r>
            <a:r>
              <a:rPr sz="1000" b="0" i="0" u="none" strike="noStrike" dirty="0">
                <a:solidFill>
                  <a:srgbClr val="000000"/>
                </a:solidFill>
                <a:latin typeface="Calibri"/>
              </a:rPr>
              <a:t>, </a:t>
            </a:r>
            <a:r>
              <a:rPr sz="1000" b="0" i="0" u="none" strike="noStrike" dirty="0" err="1">
                <a:solidFill>
                  <a:srgbClr val="000000"/>
                </a:solidFill>
                <a:latin typeface="Calibri"/>
              </a:rPr>
              <a:t>тайнах</a:t>
            </a:r>
            <a:r>
              <a:rPr sz="1000" b="0" i="0" u="none" strike="noStrike" dirty="0">
                <a:solidFill>
                  <a:srgbClr val="000000"/>
                </a:solidFill>
                <a:latin typeface="Calibri"/>
              </a:rPr>
              <a:t> </a:t>
            </a:r>
            <a:r>
              <a:rPr sz="1000" b="0" i="0" u="none" strike="noStrike" dirty="0" err="1">
                <a:solidFill>
                  <a:srgbClr val="000000"/>
                </a:solidFill>
                <a:latin typeface="Calibri"/>
              </a:rPr>
              <a:t>прошлого</a:t>
            </a:r>
            <a:r>
              <a:rPr sz="1000" b="0" i="0" u="none" strike="noStrike" dirty="0">
                <a:solidFill>
                  <a:srgbClr val="000000"/>
                </a:solidFill>
                <a:latin typeface="Calibri"/>
              </a:rPr>
              <a:t> и </a:t>
            </a:r>
            <a:r>
              <a:rPr sz="1000" b="0" i="0" u="none" strike="noStrike" dirty="0" err="1">
                <a:solidFill>
                  <a:srgbClr val="000000"/>
                </a:solidFill>
                <a:latin typeface="Calibri"/>
              </a:rPr>
              <a:t>письмах</a:t>
            </a:r>
            <a:r>
              <a:rPr sz="1000" b="0" i="0" u="none" strike="noStrike" dirty="0">
                <a:solidFill>
                  <a:srgbClr val="000000"/>
                </a:solidFill>
                <a:latin typeface="Calibri"/>
              </a:rPr>
              <a:t>, </a:t>
            </a:r>
            <a:r>
              <a:rPr sz="1000" b="0" i="0" u="none" strike="noStrike" dirty="0" err="1">
                <a:solidFill>
                  <a:srgbClr val="000000"/>
                </a:solidFill>
                <a:latin typeface="Calibri"/>
              </a:rPr>
              <a:t>которые</a:t>
            </a:r>
            <a:r>
              <a:rPr sz="1000" b="0" i="0" u="none" strike="noStrike" dirty="0">
                <a:solidFill>
                  <a:srgbClr val="000000"/>
                </a:solidFill>
                <a:latin typeface="Calibri"/>
              </a:rPr>
              <a:t> </a:t>
            </a:r>
            <a:r>
              <a:rPr sz="1000" b="0" i="0" u="none" strike="noStrike" dirty="0" err="1">
                <a:solidFill>
                  <a:srgbClr val="000000"/>
                </a:solidFill>
                <a:latin typeface="Calibri"/>
              </a:rPr>
              <a:t>меняют</a:t>
            </a:r>
            <a:r>
              <a:rPr sz="1000" b="0" i="0" u="none" strike="noStrike" dirty="0">
                <a:solidFill>
                  <a:srgbClr val="000000"/>
                </a:solidFill>
                <a:latin typeface="Calibri"/>
              </a:rPr>
              <a:t> </a:t>
            </a:r>
            <a:r>
              <a:rPr sz="1000" b="0" i="0" u="none" strike="noStrike" dirty="0" err="1">
                <a:solidFill>
                  <a:srgbClr val="000000"/>
                </a:solidFill>
                <a:latin typeface="Calibri"/>
              </a:rPr>
              <a:t>судьбы</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Шона держит уютное кафе в тихом шотландском городке СуинтононСи, печет идеальные капкейки ... </a:t>
            </a:r>
            <a:r>
              <a:rPr sz="1000" b="0" i="1" u="none" strike="noStrike">
                <a:solidFill>
                  <a:srgbClr val="E13716"/>
                </a:solidFill>
                <a:latin typeface="Calibri"/>
                <a:hlinkClick r:id="rId4" tooltip="Посмотреть в Витрине"/>
              </a:rPr>
              <a:t>подробнее</a:t>
            </a:r>
          </a:p>
        </p:txBody>
      </p:sp>
      <p:sp>
        <p:nvSpPr>
          <p:cNvPr id="17" name="TextBox 16"/>
          <p:cNvSpPr txBox="1"/>
          <p:nvPr/>
        </p:nvSpPr>
        <p:spPr>
          <a:xfrm>
            <a:off x="3238500" y="447103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8" name="TextBox 17"/>
          <p:cNvSpPr txBox="1"/>
          <p:nvPr/>
        </p:nvSpPr>
        <p:spPr>
          <a:xfrm>
            <a:off x="3333750" y="4852035"/>
            <a:ext cx="5839883"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Святые Грешники. Бестселлеры Л. Дж. Шэн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978-5-04-232212-9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11.02.2026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8481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«Искренне. Безумно. Навсегда»</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Прежняя искра страсти способна разжечь любовь.
Роу
У самолюбивого и привлекательного шефповара Эмброуза Касабланкаса в жизни одна страсть  еда.
Девушки для него  помеха, особенно Калла Литвин, лучшая подруга его младшей сестры. Само е...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2809875"/>
            <a:ext cx="5905500" cy="2246769"/>
          </a:xfrm>
          <a:prstGeom prst="rect">
            <a:avLst/>
          </a:prstGeom>
        </p:spPr>
        <p:txBody>
          <a:bodyPr wrap="square">
            <a:spAutoFit/>
          </a:bodyPr>
          <a:lstStyle/>
          <a:p>
            <a:r>
              <a:rPr lang="ru-RU" sz="1000" dirty="0" smtClean="0"/>
              <a:t>"ПЕРВЫЙ ТОМ ПРОВОКАЦИОННОЙ РОМАНТИЧЕСКОЙ ТРИЛОГИИ «ЗАПРЕТНАЯ ЛЮБОВЬ» ОТ АВТОРА БЕСТСЕЛЛЕРОВ Л. ДЖ. ШЭН. Одной ночи хватит, чтобы разрушить все. Двух ошибок — чтобы начать все сначала.   Самовлюбленный, недоступный и до безумия притягательный знаменитый шеф-повар </a:t>
            </a:r>
            <a:r>
              <a:rPr lang="ru-RU" sz="1000" dirty="0" err="1" smtClean="0"/>
              <a:t>Эмброуз</a:t>
            </a:r>
            <a:r>
              <a:rPr lang="ru-RU" sz="1000" dirty="0" smtClean="0"/>
              <a:t> </a:t>
            </a:r>
            <a:r>
              <a:rPr lang="ru-RU" sz="1000" dirty="0" err="1" smtClean="0"/>
              <a:t>Касабланкас</a:t>
            </a:r>
            <a:r>
              <a:rPr lang="ru-RU" sz="1000" dirty="0" smtClean="0"/>
              <a:t> живет одной-единственной страстью — едой. Женщины — лишь досадное отвлечение, и он их на дух не переносит. Особенно </a:t>
            </a:r>
            <a:r>
              <a:rPr lang="ru-RU" sz="1000" dirty="0" err="1" smtClean="0"/>
              <a:t>Кэл</a:t>
            </a:r>
            <a:r>
              <a:rPr lang="ru-RU" sz="1000" dirty="0" smtClean="0"/>
              <a:t> Литвин, лучшую подругу своей младшей сестры. Хотя их связывает общее тайное прошлое, теперь само существование девушки — сплошная проблема: она нелепая, эксцентричная, безумно раздражающая... и от нее жарче, чем на его кухне. </a:t>
            </a:r>
            <a:r>
              <a:rPr lang="ru-RU" sz="1000" dirty="0" err="1" smtClean="0"/>
              <a:t>Кэл</a:t>
            </a:r>
            <a:r>
              <a:rPr lang="ru-RU" sz="1000" dirty="0" smtClean="0"/>
              <a:t> возвращается в родной город после смерти отца без надежд и гроша в кармане. Она вынуждена появиться на пороге нового ресторана </a:t>
            </a:r>
            <a:r>
              <a:rPr lang="ru-RU" sz="1000" dirty="0" err="1" smtClean="0"/>
              <a:t>Эмброуза</a:t>
            </a:r>
            <a:r>
              <a:rPr lang="ru-RU" sz="1000" dirty="0" smtClean="0"/>
              <a:t> в поисках работы. Для </a:t>
            </a:r>
            <a:r>
              <a:rPr lang="ru-RU" sz="1000" dirty="0" err="1" smtClean="0"/>
              <a:t>Кэл</a:t>
            </a:r>
            <a:r>
              <a:rPr lang="ru-RU" sz="1000" dirty="0" smtClean="0"/>
              <a:t> влюбиться в </a:t>
            </a:r>
            <a:r>
              <a:rPr lang="ru-RU" sz="1000" dirty="0" err="1" smtClean="0"/>
              <a:t>Эмброуза</a:t>
            </a:r>
            <a:r>
              <a:rPr lang="ru-RU" sz="1000" dirty="0" smtClean="0"/>
              <a:t> во второй раз было бы роковой ошибкой, но девушка вечно наступает на те же грабли…  _____________________________________________________________ «Добро пожаловать в историю, в которой каждые 10 страниц вы будете краснеть, хихикать над фирменным юмором Л. Дж. </a:t>
            </a:r>
            <a:r>
              <a:rPr lang="ru-RU" sz="1000" dirty="0" err="1" smtClean="0"/>
              <a:t>Шэн</a:t>
            </a:r>
            <a:r>
              <a:rPr lang="ru-RU" sz="1000" dirty="0" smtClean="0"/>
              <a:t> и плакать над травмами героев, в надежде, что они справятся с ними… Это было очень тепло и откровенно!» — </a:t>
            </a:r>
            <a:r>
              <a:rPr lang="ru-RU" sz="1000" dirty="0" err="1" smtClean="0"/>
              <a:t>easysasha</a:t>
            </a:r>
            <a:r>
              <a:rPr lang="ru-RU" sz="1000" dirty="0" smtClean="0"/>
              <a:t> за чтением"</a:t>
            </a:r>
            <a:endParaRPr lang="ru-RU" sz="10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Смерть в пионерском галстуке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978-5-04-229101-2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1148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«Пионеры не умирают»</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Уже известная серия стимулирует покупку новых томов. В книге есть связь с Великой Отечественной войной тайны военных лет, легенды со времен войны и тд, так что книга может принять участие в выкладках к 9 мая. </a:t>
            </a:r>
          </a:p>
        </p:txBody>
      </p:sp>
      <p:sp>
        <p:nvSpPr>
          <p:cNvPr id="13" name="TextBox 12"/>
          <p:cNvSpPr txBox="1"/>
          <p:nvPr/>
        </p:nvSpPr>
        <p:spPr>
          <a:xfrm>
            <a:off x="3238500" y="347662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381000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Атмосферный</a:t>
            </a:r>
            <a:r>
              <a:rPr sz="1000" b="0" i="0" u="none" strike="noStrike" dirty="0">
                <a:solidFill>
                  <a:srgbClr val="000000"/>
                </a:solidFill>
                <a:latin typeface="Calibri"/>
              </a:rPr>
              <a:t> </a:t>
            </a:r>
            <a:r>
              <a:rPr sz="1000" b="0" i="0" u="none" strike="noStrike" dirty="0" err="1">
                <a:solidFill>
                  <a:srgbClr val="000000"/>
                </a:solidFill>
                <a:latin typeface="Calibri"/>
              </a:rPr>
              <a:t>триллер</a:t>
            </a:r>
            <a:r>
              <a:rPr sz="1000" b="0" i="0" u="none" strike="noStrike" dirty="0">
                <a:solidFill>
                  <a:srgbClr val="000000"/>
                </a:solidFill>
                <a:latin typeface="Calibri"/>
              </a:rPr>
              <a:t> </a:t>
            </a:r>
            <a:r>
              <a:rPr sz="1000" b="0" i="0" u="none" strike="noStrike" dirty="0" err="1">
                <a:solidFill>
                  <a:srgbClr val="000000"/>
                </a:solidFill>
                <a:latin typeface="Calibri"/>
              </a:rPr>
              <a:t>про</a:t>
            </a:r>
            <a:r>
              <a:rPr sz="1000" b="0" i="0" u="none" strike="noStrike" dirty="0">
                <a:solidFill>
                  <a:srgbClr val="000000"/>
                </a:solidFill>
                <a:latin typeface="Calibri"/>
              </a:rPr>
              <a:t> </a:t>
            </a:r>
            <a:r>
              <a:rPr sz="1000" b="0" i="0" u="none" strike="noStrike" dirty="0" err="1">
                <a:solidFill>
                  <a:srgbClr val="000000"/>
                </a:solidFill>
                <a:latin typeface="Calibri"/>
              </a:rPr>
              <a:t>пионерский</a:t>
            </a:r>
            <a:r>
              <a:rPr sz="1000" b="0" i="0" u="none" strike="noStrike" dirty="0">
                <a:solidFill>
                  <a:srgbClr val="000000"/>
                </a:solidFill>
                <a:latin typeface="Calibri"/>
              </a:rPr>
              <a:t> </a:t>
            </a:r>
            <a:r>
              <a:rPr sz="1000" b="0" i="0" u="none" strike="noStrike" dirty="0" err="1">
                <a:solidFill>
                  <a:srgbClr val="000000"/>
                </a:solidFill>
                <a:latin typeface="Calibri"/>
              </a:rPr>
              <a:t>лагерь</a:t>
            </a:r>
            <a:r>
              <a:rPr sz="1000" b="0" i="0" u="none" strike="noStrike" dirty="0">
                <a:solidFill>
                  <a:srgbClr val="000000"/>
                </a:solidFill>
                <a:latin typeface="Calibri"/>
              </a:rPr>
              <a:t> в </a:t>
            </a:r>
            <a:r>
              <a:rPr sz="1000" b="0" i="0" u="none" strike="noStrike" dirty="0" err="1">
                <a:solidFill>
                  <a:srgbClr val="000000"/>
                </a:solidFill>
                <a:latin typeface="Calibri"/>
              </a:rPr>
              <a:t>духе</a:t>
            </a:r>
            <a:r>
              <a:rPr sz="1000" b="0" i="0" u="none" strike="noStrike" dirty="0">
                <a:solidFill>
                  <a:srgbClr val="000000"/>
                </a:solidFill>
                <a:latin typeface="Calibri"/>
              </a:rPr>
              <a:t> </a:t>
            </a:r>
            <a:r>
              <a:rPr sz="1000" b="0" i="0" u="none" strike="noStrike" dirty="0" err="1">
                <a:solidFill>
                  <a:srgbClr val="000000"/>
                </a:solidFill>
                <a:latin typeface="Calibri"/>
              </a:rPr>
              <a:t>Смерть</a:t>
            </a:r>
            <a:r>
              <a:rPr sz="1000" b="0" i="0" u="none" strike="noStrike" dirty="0">
                <a:solidFill>
                  <a:srgbClr val="000000"/>
                </a:solidFill>
                <a:latin typeface="Calibri"/>
              </a:rPr>
              <a:t> в </a:t>
            </a:r>
            <a:r>
              <a:rPr sz="1000" b="0" i="0" u="none" strike="noStrike" dirty="0" err="1">
                <a:solidFill>
                  <a:srgbClr val="000000"/>
                </a:solidFill>
                <a:latin typeface="Calibri"/>
              </a:rPr>
              <a:t>пионерском</a:t>
            </a:r>
            <a:r>
              <a:rPr sz="1000" b="0" i="0" u="none" strike="noStrike" dirty="0">
                <a:solidFill>
                  <a:srgbClr val="000000"/>
                </a:solidFill>
                <a:latin typeface="Calibri"/>
              </a:rPr>
              <a:t> </a:t>
            </a:r>
            <a:r>
              <a:rPr sz="1000" b="0" i="0" u="none" strike="noStrike" dirty="0" err="1">
                <a:solidFill>
                  <a:srgbClr val="000000"/>
                </a:solidFill>
                <a:latin typeface="Calibri"/>
              </a:rPr>
              <a:t>галстуке</a:t>
            </a:r>
            <a:r>
              <a:rPr sz="1000" b="0" i="0" u="none" strike="noStrike" dirty="0">
                <a:solidFill>
                  <a:srgbClr val="000000"/>
                </a:solidFill>
                <a:latin typeface="Calibri"/>
              </a:rPr>
              <a:t> с </a:t>
            </a:r>
            <a:r>
              <a:rPr sz="1000" b="0" i="0" u="none" strike="noStrike" dirty="0" err="1">
                <a:solidFill>
                  <a:srgbClr val="000000"/>
                </a:solidFill>
                <a:latin typeface="Calibri"/>
              </a:rPr>
              <a:t>рекомендацией</a:t>
            </a:r>
            <a:r>
              <a:rPr sz="1000" b="0" i="0" u="none" strike="noStrike" dirty="0">
                <a:solidFill>
                  <a:srgbClr val="000000"/>
                </a:solidFill>
                <a:latin typeface="Calibri"/>
              </a:rPr>
              <a:t> </a:t>
            </a:r>
            <a:r>
              <a:rPr sz="1000" b="0" i="0" u="none" strike="noStrike" dirty="0" err="1">
                <a:solidFill>
                  <a:srgbClr val="000000"/>
                </a:solidFill>
                <a:latin typeface="Calibri"/>
              </a:rPr>
              <a:t>от</a:t>
            </a:r>
            <a:r>
              <a:rPr sz="1000" b="0" i="0" u="none" strike="noStrike" dirty="0">
                <a:solidFill>
                  <a:srgbClr val="000000"/>
                </a:solidFill>
                <a:latin typeface="Calibri"/>
              </a:rPr>
              <a:t> </a:t>
            </a:r>
            <a:r>
              <a:rPr sz="1000" b="0" i="0" u="none" strike="noStrike" dirty="0" err="1">
                <a:solidFill>
                  <a:srgbClr val="000000"/>
                </a:solidFill>
                <a:latin typeface="Calibri"/>
              </a:rPr>
              <a:t>автора</a:t>
            </a:r>
            <a:r>
              <a:rPr sz="1000" b="0" i="0" u="none" strike="noStrike" dirty="0">
                <a:solidFill>
                  <a:srgbClr val="000000"/>
                </a:solidFill>
                <a:latin typeface="Calibri"/>
              </a:rPr>
              <a:t> </a:t>
            </a:r>
            <a:r>
              <a:rPr sz="1000" b="0" i="0" u="none" strike="noStrike" dirty="0" err="1">
                <a:solidFill>
                  <a:srgbClr val="000000"/>
                </a:solidFill>
                <a:latin typeface="Calibri"/>
              </a:rPr>
              <a:t>бестселлера</a:t>
            </a:r>
            <a:r>
              <a:rPr sz="1000" b="0" i="0" u="none" strike="noStrike" dirty="0">
                <a:solidFill>
                  <a:srgbClr val="000000"/>
                </a:solidFill>
                <a:latin typeface="Calibri"/>
              </a:rPr>
              <a:t>. 
</a:t>
            </a:r>
            <a:r>
              <a:rPr sz="1000" b="0" i="0" u="none" strike="noStrike" dirty="0" err="1">
                <a:solidFill>
                  <a:srgbClr val="000000"/>
                </a:solidFill>
                <a:latin typeface="Calibri"/>
              </a:rPr>
              <a:t>Смесь</a:t>
            </a:r>
            <a:r>
              <a:rPr sz="1000" b="0" i="0" u="none" strike="noStrike" dirty="0">
                <a:solidFill>
                  <a:srgbClr val="000000"/>
                </a:solidFill>
                <a:latin typeface="Calibri"/>
              </a:rPr>
              <a:t> </a:t>
            </a:r>
            <a:r>
              <a:rPr sz="1000" b="0" i="0" u="none" strike="noStrike" dirty="0" err="1">
                <a:solidFill>
                  <a:srgbClr val="000000"/>
                </a:solidFill>
                <a:latin typeface="Calibri"/>
              </a:rPr>
              <a:t>мрачных</a:t>
            </a:r>
            <a:r>
              <a:rPr sz="1000" b="0" i="0" u="none" strike="noStrike" dirty="0">
                <a:solidFill>
                  <a:srgbClr val="000000"/>
                </a:solidFill>
                <a:latin typeface="Calibri"/>
              </a:rPr>
              <a:t> </a:t>
            </a:r>
            <a:r>
              <a:rPr sz="1000" b="0" i="0" u="none" strike="noStrike" dirty="0" err="1">
                <a:solidFill>
                  <a:srgbClr val="000000"/>
                </a:solidFill>
                <a:latin typeface="Calibri"/>
              </a:rPr>
              <a:t>детских</a:t>
            </a:r>
            <a:r>
              <a:rPr sz="1000" b="0" i="0" u="none" strike="noStrike" dirty="0">
                <a:solidFill>
                  <a:srgbClr val="000000"/>
                </a:solidFill>
                <a:latin typeface="Calibri"/>
              </a:rPr>
              <a:t> </a:t>
            </a:r>
            <a:r>
              <a:rPr sz="1000" b="0" i="0" u="none" strike="noStrike" dirty="0" err="1">
                <a:solidFill>
                  <a:srgbClr val="000000"/>
                </a:solidFill>
                <a:latin typeface="Calibri"/>
              </a:rPr>
              <a:t>страшилок</a:t>
            </a:r>
            <a:r>
              <a:rPr sz="1000" b="0" i="0" u="none" strike="noStrike" dirty="0">
                <a:solidFill>
                  <a:srgbClr val="000000"/>
                </a:solidFill>
                <a:latin typeface="Calibri"/>
              </a:rPr>
              <a:t> и </a:t>
            </a:r>
            <a:r>
              <a:rPr sz="1000" b="0" i="0" u="none" strike="noStrike" dirty="0" err="1">
                <a:solidFill>
                  <a:srgbClr val="000000"/>
                </a:solidFill>
                <a:latin typeface="Calibri"/>
              </a:rPr>
              <a:t>напряженного</a:t>
            </a:r>
            <a:r>
              <a:rPr sz="1000" b="0" i="0" u="none" strike="noStrike" dirty="0">
                <a:solidFill>
                  <a:srgbClr val="000000"/>
                </a:solidFill>
                <a:latin typeface="Calibri"/>
              </a:rPr>
              <a:t>, </a:t>
            </a:r>
            <a:r>
              <a:rPr sz="1000" b="0" i="0" u="none" strike="noStrike" dirty="0" err="1">
                <a:solidFill>
                  <a:srgbClr val="000000"/>
                </a:solidFill>
                <a:latin typeface="Calibri"/>
              </a:rPr>
              <a:t>динамичного</a:t>
            </a:r>
            <a:r>
              <a:rPr sz="1000" b="0" i="0" u="none" strike="noStrike" dirty="0">
                <a:solidFill>
                  <a:srgbClr val="000000"/>
                </a:solidFill>
                <a:latin typeface="Calibri"/>
              </a:rPr>
              <a:t> </a:t>
            </a:r>
            <a:r>
              <a:rPr sz="1000" b="0" i="0" u="none" strike="noStrike" dirty="0" err="1">
                <a:solidFill>
                  <a:srgbClr val="000000"/>
                </a:solidFill>
                <a:latin typeface="Calibri"/>
              </a:rPr>
              <a:t>детективного</a:t>
            </a:r>
            <a:r>
              <a:rPr sz="1000" b="0" i="0" u="none" strike="noStrike" dirty="0">
                <a:solidFill>
                  <a:srgbClr val="000000"/>
                </a:solidFill>
                <a:latin typeface="Calibri"/>
              </a:rPr>
              <a:t> </a:t>
            </a:r>
            <a:r>
              <a:rPr sz="1000" b="0" i="0" u="none" strike="noStrike" dirty="0" err="1">
                <a:solidFill>
                  <a:srgbClr val="000000"/>
                </a:solidFill>
                <a:latin typeface="Calibri"/>
              </a:rPr>
              <a:t>сюжета</a:t>
            </a:r>
            <a:r>
              <a:rPr sz="1000" b="0" i="0" u="none" strike="noStrike" dirty="0">
                <a:solidFill>
                  <a:srgbClr val="000000"/>
                </a:solidFill>
                <a:latin typeface="Calibri"/>
              </a:rPr>
              <a:t> о </a:t>
            </a:r>
            <a:r>
              <a:rPr sz="1000" b="0" i="0" u="none" strike="noStrike" dirty="0" err="1">
                <a:solidFill>
                  <a:srgbClr val="000000"/>
                </a:solidFill>
                <a:latin typeface="Calibri"/>
              </a:rPr>
              <a:t>тайнах</a:t>
            </a:r>
            <a:r>
              <a:rPr sz="1000" b="0" i="0" u="none" strike="noStrike" dirty="0">
                <a:solidFill>
                  <a:srgbClr val="000000"/>
                </a:solidFill>
                <a:latin typeface="Calibri"/>
              </a:rPr>
              <a:t> </a:t>
            </a:r>
            <a:r>
              <a:rPr sz="1000" b="0" i="0" u="none" strike="noStrike" dirty="0" err="1">
                <a:solidFill>
                  <a:srgbClr val="000000"/>
                </a:solidFill>
                <a:latin typeface="Calibri"/>
              </a:rPr>
              <a:t>военных</a:t>
            </a:r>
            <a:r>
              <a:rPr sz="1000" b="0" i="0" u="none" strike="noStrike" dirty="0">
                <a:solidFill>
                  <a:srgbClr val="000000"/>
                </a:solidFill>
                <a:latin typeface="Calibri"/>
              </a:rPr>
              <a:t> </a:t>
            </a:r>
            <a:r>
              <a:rPr sz="1000" b="0" i="0" u="none" strike="noStrike" dirty="0" err="1">
                <a:solidFill>
                  <a:srgbClr val="000000"/>
                </a:solidFill>
                <a:latin typeface="Calibri"/>
              </a:rPr>
              <a:t>лет</a:t>
            </a:r>
            <a:r>
              <a:rPr sz="1000" b="0" i="0" u="none" strike="noStrike" dirty="0">
                <a:solidFill>
                  <a:srgbClr val="000000"/>
                </a:solidFill>
                <a:latin typeface="Calibri"/>
              </a:rPr>
              <a:t>. </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Лето 1980го
В пионерском лагере Олимпиец по ночам частенько случаются кошмарики  рассказанные перед сн... </a:t>
            </a:r>
            <a:r>
              <a:rPr sz="1000" b="0" i="1" u="none" strike="noStrike">
                <a:solidFill>
                  <a:srgbClr val="E13716"/>
                </a:solidFill>
                <a:latin typeface="Calibri"/>
                <a:hlinkClick r:id="rId5" tooltip="Посмотреть в Витрине"/>
              </a:rPr>
              <a:t>подробнее</a:t>
            </a:r>
          </a:p>
        </p:txBody>
      </p:sp>
      <p:sp>
        <p:nvSpPr>
          <p:cNvPr id="18" name="TextBox 17"/>
          <p:cNvSpPr txBox="1"/>
          <p:nvPr/>
        </p:nvSpPr>
        <p:spPr>
          <a:xfrm>
            <a:off x="3238500" y="4579892"/>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9" name="TextBox 18"/>
          <p:cNvSpPr txBox="1"/>
          <p:nvPr/>
        </p:nvSpPr>
        <p:spPr>
          <a:xfrm>
            <a:off x="3333750" y="4960892"/>
            <a:ext cx="5839883" cy="40011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Рассылка</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базе</a:t>
            </a:r>
            <a:r>
              <a:rPr sz="1000" b="0" i="0" u="none" strike="noStrike" dirty="0">
                <a:solidFill>
                  <a:srgbClr val="000000"/>
                </a:solidFill>
                <a:latin typeface="Calibri"/>
              </a:rPr>
              <a:t> СМИ и </a:t>
            </a:r>
            <a:r>
              <a:rPr sz="1000" b="0" i="0" u="none" strike="noStrike" dirty="0" err="1">
                <a:solidFill>
                  <a:srgbClr val="000000"/>
                </a:solidFill>
                <a:latin typeface="Calibri"/>
              </a:rPr>
              <a:t>блогеров</a:t>
            </a:r>
            <a:r>
              <a:rPr sz="1000" b="0" i="0" u="none" strike="noStrike" dirty="0">
                <a:solidFill>
                  <a:srgbClr val="000000"/>
                </a:solidFill>
                <a:latin typeface="Calibri"/>
              </a:rPr>
              <a:t>, </a:t>
            </a:r>
            <a:r>
              <a:rPr sz="1000" b="0" i="0" u="none" strike="noStrike" dirty="0" err="1">
                <a:solidFill>
                  <a:srgbClr val="000000"/>
                </a:solidFill>
                <a:latin typeface="Calibri"/>
              </a:rPr>
              <a:t>поддержка</a:t>
            </a:r>
            <a:r>
              <a:rPr sz="1000" b="0" i="0" u="none" strike="noStrike" dirty="0">
                <a:solidFill>
                  <a:srgbClr val="000000"/>
                </a:solidFill>
                <a:latin typeface="Calibri"/>
              </a:rPr>
              <a:t> в </a:t>
            </a:r>
            <a:r>
              <a:rPr sz="1000" b="0" i="0" u="none" strike="noStrike" dirty="0" err="1">
                <a:solidFill>
                  <a:srgbClr val="000000"/>
                </a:solidFill>
                <a:latin typeface="Calibri"/>
              </a:rPr>
              <a:t>социальных</a:t>
            </a:r>
            <a:r>
              <a:rPr sz="1000" b="0" i="0" u="none" strike="noStrike" dirty="0">
                <a:solidFill>
                  <a:srgbClr val="000000"/>
                </a:solidFill>
                <a:latin typeface="Calibri"/>
              </a:rPr>
              <a:t> </a:t>
            </a:r>
            <a:r>
              <a:rPr sz="1000" b="0" i="0" u="none" strike="noStrike" dirty="0" err="1">
                <a:solidFill>
                  <a:srgbClr val="000000"/>
                </a:solidFill>
                <a:latin typeface="Calibri"/>
              </a:rPr>
              <a:t>сетях</a:t>
            </a:r>
            <a:r>
              <a:rPr sz="1000" b="0" i="0" u="none" strike="noStrike" dirty="0">
                <a:solidFill>
                  <a:srgbClr val="000000"/>
                </a:solidFill>
                <a:latin typeface="Calibri"/>
              </a:rPr>
              <a:t> </a:t>
            </a:r>
            <a:r>
              <a:rPr sz="1000" b="0" i="0" u="none" strike="noStrike" dirty="0" err="1">
                <a:solidFill>
                  <a:srgbClr val="000000"/>
                </a:solidFill>
                <a:latin typeface="Calibri"/>
              </a:rPr>
              <a:t>редакции</a:t>
            </a:r>
            <a:r>
              <a:rPr sz="1000" b="0" i="0" u="none" strike="noStrike" dirty="0">
                <a:solidFill>
                  <a:srgbClr val="000000"/>
                </a:solidFill>
                <a:latin typeface="Calibri"/>
              </a:rPr>
              <a:t>, </a:t>
            </a:r>
            <a:r>
              <a:rPr sz="1000" b="0" i="0" u="none" strike="noStrike" dirty="0" err="1">
                <a:solidFill>
                  <a:srgbClr val="000000"/>
                </a:solidFill>
                <a:latin typeface="Calibri"/>
              </a:rPr>
              <a:t>розыгрыши</a:t>
            </a:r>
            <a:r>
              <a:rPr sz="1000" b="0" i="0" u="none" strike="noStrike" dirty="0">
                <a:solidFill>
                  <a:srgbClr val="000000"/>
                </a:solidFill>
                <a:latin typeface="Calibri"/>
              </a:rPr>
              <a:t> </a:t>
            </a:r>
            <a:r>
              <a:rPr sz="1000" b="0" i="0" u="none" strike="noStrike" dirty="0" err="1">
                <a:solidFill>
                  <a:srgbClr val="000000"/>
                </a:solidFill>
                <a:latin typeface="Calibri"/>
              </a:rPr>
              <a:t>на</a:t>
            </a:r>
            <a:r>
              <a:rPr sz="1000" b="0" i="0" u="none" strike="noStrike" dirty="0">
                <a:solidFill>
                  <a:srgbClr val="000000"/>
                </a:solidFill>
                <a:latin typeface="Calibri"/>
              </a:rPr>
              <a:t> </a:t>
            </a:r>
            <a:r>
              <a:rPr sz="1000" b="0" i="0" u="none" strike="noStrike" dirty="0" err="1">
                <a:solidFill>
                  <a:srgbClr val="000000"/>
                </a:solidFill>
                <a:latin typeface="Calibri"/>
              </a:rPr>
              <a:t>радио</a:t>
            </a:r>
            <a:r>
              <a:rPr sz="1000" b="0" i="0" u="none" strike="noStrike" dirty="0">
                <a:solidFill>
                  <a:srgbClr val="000000"/>
                </a:solidFill>
                <a:latin typeface="Calibri"/>
              </a:rPr>
              <a:t>, </a:t>
            </a:r>
            <a:r>
              <a:rPr sz="1000" b="0" i="0" u="none" strike="noStrike" dirty="0" err="1">
                <a:solidFill>
                  <a:srgbClr val="000000"/>
                </a:solidFill>
                <a:latin typeface="Calibri"/>
              </a:rPr>
              <a:t>матрицы</a:t>
            </a:r>
            <a:r>
              <a:rPr sz="1000" b="0" i="0" u="none" strike="noStrike" dirty="0">
                <a:solidFill>
                  <a:srgbClr val="000000"/>
                </a:solidFill>
                <a:latin typeface="Calibri"/>
              </a:rPr>
              <a:t> ОРС и </a:t>
            </a:r>
            <a:r>
              <a:rPr sz="1000" b="0" i="0" u="none" strike="noStrike" dirty="0" err="1">
                <a:solidFill>
                  <a:srgbClr val="000000"/>
                </a:solidFill>
                <a:latin typeface="Calibri"/>
              </a:rPr>
              <a:t>маркетплейсов</a:t>
            </a:r>
            <a:r>
              <a:rPr sz="1000" b="0" i="0" u="none" strike="noStrike" dirty="0">
                <a:solidFill>
                  <a:srgbClr val="000000"/>
                </a:solidFill>
                <a:latin typeface="Calibri"/>
              </a:rPr>
              <a:t>, </a:t>
            </a:r>
            <a:r>
              <a:rPr sz="1000" b="0" i="0" u="none" strike="noStrike" dirty="0" err="1">
                <a:solidFill>
                  <a:srgbClr val="000000"/>
                </a:solidFill>
                <a:latin typeface="Calibri"/>
              </a:rPr>
              <a:t>таргетированная</a:t>
            </a:r>
            <a:r>
              <a:rPr sz="1000" b="0" i="0" u="none" strike="noStrike" dirty="0">
                <a:solidFill>
                  <a:srgbClr val="000000"/>
                </a:solidFill>
                <a:latin typeface="Calibri"/>
              </a:rPr>
              <a:t> </a:t>
            </a:r>
            <a:r>
              <a:rPr sz="1000" b="0" i="0" u="none" strike="noStrike" dirty="0" err="1">
                <a:solidFill>
                  <a:srgbClr val="000000"/>
                </a:solidFill>
                <a:latin typeface="Calibri"/>
              </a:rPr>
              <a:t>реклама</a:t>
            </a:r>
            <a:r>
              <a:rPr sz="1000" b="0" i="0" u="none" strike="noStrike" dirty="0">
                <a:solidFill>
                  <a:srgbClr val="000000"/>
                </a:solidFill>
                <a:latin typeface="Calibri"/>
              </a:rPr>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Смысл жизни. Трогательные истории о том, как найти себя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978-5-04-228898-2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70x100/32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48615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«Выход 8. Одно решение может изменить все»</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Каждый день он проходит один и тот же подземный переход и видит один и тот же указатель Выход 8. Но однажды привычная дорога ломается  коридор превращается в бесконечный лабиринт, где реальность ведёт себя неправильно, а малейшая аномалия может стоить жизни. Чтобы вырваться, мало запомнить правила придётс...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2994660"/>
            <a:ext cx="5905500" cy="1785104"/>
          </a:xfrm>
          <a:prstGeom prst="rect">
            <a:avLst/>
          </a:prstGeom>
        </p:spPr>
        <p:txBody>
          <a:bodyPr wrap="square">
            <a:spAutoFit/>
          </a:bodyPr>
          <a:lstStyle/>
          <a:p>
            <a:r>
              <a:rPr lang="ru-RU" sz="1000" dirty="0" smtClean="0"/>
              <a:t>"Выхода нет… или он лишь кажется недостижимым? Добро пожаловать в лабиринт, где каждый поворот — новая ловушка для разума, а единственный шанс спастись — научиться видеть аномалии. Коридоры метро сливаются в один нескончаемый круг, за каждым углом подстерегают странные фигуры и собственные страхи, а неправильно выбранный маршрут снова возвращает к началу. Здесь всё, что ты когда-либо боялся забыть, выходит из тени и требует ответа. Главный герой отчаянно ищет путь к свободе — но «Выход 8» обманчив и коварен. Вместе с потерянным мальчиком и призраками прошлого он вынужден разгадывать загадки, отличать реальность от иллюзии и противостоять собственному раскаянию. Сможет ли он выбраться на свет или навсегда останется пленником? Этот роман — не просто психологический триллер с элементами </a:t>
            </a:r>
            <a:r>
              <a:rPr lang="ru-RU" sz="1000" dirty="0" err="1" smtClean="0"/>
              <a:t>хоррора</a:t>
            </a:r>
            <a:r>
              <a:rPr lang="ru-RU" sz="1000" dirty="0" smtClean="0"/>
              <a:t> и мистики, но и глубокое путешествие внутрь себя — в характерном стиле японского автора </a:t>
            </a:r>
            <a:r>
              <a:rPr lang="ru-RU" sz="1000" dirty="0" err="1" smtClean="0"/>
              <a:t>Гэнки</a:t>
            </a:r>
            <a:r>
              <a:rPr lang="ru-RU" sz="1000" dirty="0" smtClean="0"/>
              <a:t> </a:t>
            </a:r>
            <a:r>
              <a:rPr lang="ru-RU" sz="1000" dirty="0" err="1" smtClean="0"/>
              <a:t>Кавамуры</a:t>
            </a:r>
            <a:r>
              <a:rPr lang="ru-RU" sz="1000" dirty="0" smtClean="0"/>
              <a:t>. Каждый читатель найдёт здесь свои аномалии — и свой шанс на спасение."</a:t>
            </a:r>
            <a:endParaRPr lang="ru-RU" sz="1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33375" y="333375"/>
          <a:ext cx="8534400" cy="319659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Серия</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Автор</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Название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Freedom. Пионовый терем. Молодежная проза Китая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Су Та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Красные вина зеленые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978-5-04-212070-1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Freedom. Проза Софи Анри. Миры магии и любви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Софи Анри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Игры королей. Принцесса Ардена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978-5-04-231234-2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Freedom. Сы Нань. Бестселлеры китайской литературы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Цинхань Цэцэ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Сы Нань: Чудесные механизмы Том 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978-5-04-226186-2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New Adult. Темная романтика Алисы Джукич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Алиса Джукич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Яд ночи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978-5-04-232423-9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13000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Tok. Мышеловка. В лучших традициях классики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Бенедикт Браун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Снежная ловушка мистера Куина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978-5-04-221332-8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04.02.2026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853.00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Tok. Национальный бестселлер. Япония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Канаэ Минато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Белоснежка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978-5-04-221225-3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886.00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4010278191"/>
              </p:ext>
            </p:extLst>
          </p:nvPr>
        </p:nvGraphicFramePr>
        <p:xfrm>
          <a:off x="333375" y="3529965"/>
          <a:ext cx="8534400" cy="283464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Tok</a:t>
                      </a:r>
                      <a:r>
                        <a:rPr sz="1000" b="0" i="0" u="none" strike="noStrike" dirty="0">
                          <a:solidFill>
                            <a:srgbClr val="000000"/>
                          </a:solidFill>
                          <a:latin typeface="Calibri"/>
                        </a:rPr>
                        <a:t>. </a:t>
                      </a:r>
                      <a:r>
                        <a:rPr sz="1000" b="0" i="0" u="none" strike="noStrike" dirty="0" err="1">
                          <a:solidFill>
                            <a:srgbClr val="000000"/>
                          </a:solidFill>
                          <a:latin typeface="Calibri"/>
                        </a:rPr>
                        <a:t>Убийства</a:t>
                      </a:r>
                      <a:r>
                        <a:rPr sz="1000" b="0" i="0" u="none" strike="noStrike" dirty="0">
                          <a:solidFill>
                            <a:srgbClr val="000000"/>
                          </a:solidFill>
                          <a:latin typeface="Calibri"/>
                        </a:rPr>
                        <a:t> и </a:t>
                      </a:r>
                      <a:r>
                        <a:rPr sz="1000" b="0" i="0" u="none" strike="noStrike" dirty="0" err="1">
                          <a:solidFill>
                            <a:srgbClr val="000000"/>
                          </a:solidFill>
                          <a:latin typeface="Calibri"/>
                        </a:rPr>
                        <a:t>кексики</a:t>
                      </a:r>
                      <a:r>
                        <a:rPr sz="1000" b="0" i="0" u="none" strike="noStrike" dirty="0">
                          <a:solidFill>
                            <a:srgbClr val="000000"/>
                          </a:solidFill>
                          <a:latin typeface="Calibri"/>
                        </a:rPr>
                        <a:t>. </a:t>
                      </a:r>
                      <a:r>
                        <a:rPr sz="1000" b="0" i="0" u="none" strike="noStrike" dirty="0" err="1">
                          <a:solidFill>
                            <a:srgbClr val="000000"/>
                          </a:solidFill>
                          <a:latin typeface="Calibri"/>
                        </a:rPr>
                        <a:t>Душевные</a:t>
                      </a:r>
                      <a:r>
                        <a:rPr sz="1000" b="0" i="0" u="none" strike="noStrike" dirty="0">
                          <a:solidFill>
                            <a:srgbClr val="000000"/>
                          </a:solidFill>
                          <a:latin typeface="Calibri"/>
                        </a:rPr>
                        <a:t> </a:t>
                      </a:r>
                      <a:r>
                        <a:rPr sz="1000" b="0" i="0" u="none" strike="noStrike" dirty="0" err="1">
                          <a:solidFill>
                            <a:srgbClr val="000000"/>
                          </a:solidFill>
                          <a:latin typeface="Calibri"/>
                        </a:rPr>
                        <a:t>истории</a:t>
                      </a:r>
                      <a:r>
                        <a:rPr sz="1000" b="0" i="0" u="none" strike="noStrike" dirty="0">
                          <a:solidFill>
                            <a:srgbClr val="000000"/>
                          </a:solidFill>
                          <a:latin typeface="Calibri"/>
                        </a:rPr>
                        <a:t> </a:t>
                      </a:r>
                      <a:r>
                        <a:rPr sz="1000" b="0" i="0" u="none" strike="noStrike" dirty="0" err="1">
                          <a:solidFill>
                            <a:srgbClr val="000000"/>
                          </a:solidFill>
                          <a:latin typeface="Calibri"/>
                        </a:rPr>
                        <a:t>про</a:t>
                      </a:r>
                      <a:r>
                        <a:rPr sz="1000" b="0" i="0" u="none" strike="noStrike" dirty="0">
                          <a:solidFill>
                            <a:srgbClr val="000000"/>
                          </a:solidFill>
                          <a:latin typeface="Calibri"/>
                        </a:rPr>
                        <a:t> </a:t>
                      </a:r>
                      <a:r>
                        <a:rPr sz="1000" b="0" i="0" u="none" strike="noStrike" dirty="0" err="1">
                          <a:solidFill>
                            <a:srgbClr val="000000"/>
                          </a:solidFill>
                          <a:latin typeface="Calibri"/>
                        </a:rPr>
                        <a:t>убийства</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Кристен Перрин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Подстава от бабули. Руководство по раскрытию собственного убийства (#2)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978-5-04-234136-6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Tok. Фудосан-мистери. Расследования по чертежам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Укэцу</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Странные</a:t>
                      </a:r>
                      <a:r>
                        <a:rPr sz="1000" b="0" i="0" u="none" strike="noStrike" dirty="0">
                          <a:solidFill>
                            <a:srgbClr val="000000"/>
                          </a:solidFill>
                          <a:latin typeface="Calibri"/>
                        </a:rPr>
                        <a:t> </a:t>
                      </a:r>
                      <a:r>
                        <a:rPr sz="1000" b="0" i="0" u="none" strike="noStrike" dirty="0" err="1">
                          <a:solidFill>
                            <a:srgbClr val="000000"/>
                          </a:solidFill>
                          <a:latin typeface="Calibri"/>
                        </a:rPr>
                        <a:t>картинки</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978-5-04-225746-9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Woorieverse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Woorie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Смысл</a:t>
                      </a:r>
                      <a:r>
                        <a:rPr sz="1000" b="0" i="0" u="none" strike="noStrike" dirty="0">
                          <a:solidFill>
                            <a:srgbClr val="000000"/>
                          </a:solidFill>
                          <a:latin typeface="Calibri"/>
                        </a:rPr>
                        <a:t>. </a:t>
                      </a:r>
                      <a:r>
                        <a:rPr sz="1000" b="0" i="0" u="none" strike="noStrike" dirty="0" err="1">
                          <a:solidFill>
                            <a:srgbClr val="000000"/>
                          </a:solidFill>
                          <a:latin typeface="Calibri"/>
                        </a:rPr>
                        <a:t>Том</a:t>
                      </a:r>
                      <a:r>
                        <a:rPr sz="1000" b="0" i="0" u="none" strike="noStrike" dirty="0">
                          <a:solidFill>
                            <a:srgbClr val="000000"/>
                          </a:solidFill>
                          <a:latin typeface="Calibri"/>
                        </a:rPr>
                        <a:t> 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978-5-04-229399-3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1 021.00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Young Adult. Азиатские миры Люциды Аквилы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Люцида Аквила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Система для друзей. Том 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978-5-04-233104-6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60x92/16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Young Adult. В плену чувств. Сенсационные романы Эмилии Грин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Эмилия Грин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Шипы первой любви. Отличница (#2)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978-5-04-175623-9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12.02.2026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Young Adult. Инстахит. Романтика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Алекс Хилл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Я бы тебя не загадала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978-5-04-226221-0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Страшно интересная Россия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978-5-00250-885-3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84x110/32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«Страшно интересная Россия. Народные суеверия, котики Романовых и птица вещая»</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Историкокультурологический анализ истории России  от Древней Руси до Российской Империи. Исследование суеверий, языка, внешности, археологических находок, русской мифологии и распространенных исторических заблуждений. </a:t>
            </a:r>
          </a:p>
        </p:txBody>
      </p:sp>
      <p:sp>
        <p:nvSpPr>
          <p:cNvPr id="12" name="TextBox 11"/>
          <p:cNvSpPr txBox="1"/>
          <p:nvPr/>
        </p:nvSpPr>
        <p:spPr>
          <a:xfrm>
            <a:off x="3238500" y="337566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70903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Забытые факты и тайны   от Руси до Российской Империи
Суеверия, русская хтонь, исторические заблуждения
От авторов Интимная Русь, Средневековье на Руси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Хотите</a:t>
            </a:r>
            <a:r>
              <a:rPr sz="1000" b="0" i="0" u="none" strike="noStrike" dirty="0">
                <a:solidFill>
                  <a:srgbClr val="000000"/>
                </a:solidFill>
                <a:latin typeface="Calibri"/>
              </a:rPr>
              <a:t> </a:t>
            </a:r>
            <a:r>
              <a:rPr sz="1000" b="0" i="0" u="none" strike="noStrike" dirty="0" err="1">
                <a:solidFill>
                  <a:srgbClr val="000000"/>
                </a:solidFill>
                <a:latin typeface="Calibri"/>
              </a:rPr>
              <a:t>узнать</a:t>
            </a:r>
            <a:r>
              <a:rPr sz="1000" b="0" i="0" u="none" strike="noStrike" dirty="0">
                <a:solidFill>
                  <a:srgbClr val="000000"/>
                </a:solidFill>
                <a:latin typeface="Calibri"/>
              </a:rPr>
              <a:t> </a:t>
            </a:r>
            <a:r>
              <a:rPr sz="1000" b="0" i="0" u="none" strike="noStrike" dirty="0" err="1">
                <a:solidFill>
                  <a:srgbClr val="000000"/>
                </a:solidFill>
                <a:latin typeface="Calibri"/>
              </a:rPr>
              <a:t>об</a:t>
            </a:r>
            <a:r>
              <a:rPr sz="1000" b="0" i="0" u="none" strike="noStrike" dirty="0">
                <a:solidFill>
                  <a:srgbClr val="000000"/>
                </a:solidFill>
                <a:latin typeface="Calibri"/>
              </a:rPr>
              <a:t> </a:t>
            </a:r>
            <a:r>
              <a:rPr sz="1000" b="0" i="0" u="none" strike="noStrike" dirty="0" err="1">
                <a:solidFill>
                  <a:srgbClr val="000000"/>
                </a:solidFill>
                <a:latin typeface="Calibri"/>
              </a:rPr>
              <a:t>истории</a:t>
            </a:r>
            <a:r>
              <a:rPr sz="1000" b="0" i="0" u="none" strike="noStrike" dirty="0">
                <a:solidFill>
                  <a:srgbClr val="000000"/>
                </a:solidFill>
                <a:latin typeface="Calibri"/>
              </a:rPr>
              <a:t> </a:t>
            </a:r>
            <a:r>
              <a:rPr sz="1000" b="0" i="0" u="none" strike="noStrike" dirty="0" err="1">
                <a:solidFill>
                  <a:srgbClr val="000000"/>
                </a:solidFill>
                <a:latin typeface="Calibri"/>
              </a:rPr>
              <a:t>то</a:t>
            </a:r>
            <a:r>
              <a:rPr sz="1000" b="0" i="0" u="none" strike="noStrike" dirty="0">
                <a:solidFill>
                  <a:srgbClr val="000000"/>
                </a:solidFill>
                <a:latin typeface="Calibri"/>
              </a:rPr>
              <a:t>, о </a:t>
            </a:r>
            <a:r>
              <a:rPr sz="1000" b="0" i="0" u="none" strike="noStrike" dirty="0" err="1">
                <a:solidFill>
                  <a:srgbClr val="000000"/>
                </a:solidFill>
                <a:latin typeface="Calibri"/>
              </a:rPr>
              <a:t>чем</a:t>
            </a:r>
            <a:r>
              <a:rPr sz="1000" b="0" i="0" u="none" strike="noStrike" dirty="0">
                <a:solidFill>
                  <a:srgbClr val="000000"/>
                </a:solidFill>
                <a:latin typeface="Calibri"/>
              </a:rPr>
              <a:t> </a:t>
            </a:r>
            <a:r>
              <a:rPr sz="1000" b="0" i="0" u="none" strike="noStrike" dirty="0" err="1">
                <a:solidFill>
                  <a:srgbClr val="000000"/>
                </a:solidFill>
                <a:latin typeface="Calibri"/>
              </a:rPr>
              <a:t>не</a:t>
            </a:r>
            <a:r>
              <a:rPr sz="1000" b="0" i="0" u="none" strike="noStrike" dirty="0">
                <a:solidFill>
                  <a:srgbClr val="000000"/>
                </a:solidFill>
                <a:latin typeface="Calibri"/>
              </a:rPr>
              <a:t> </a:t>
            </a:r>
            <a:r>
              <a:rPr sz="1000" b="0" i="0" u="none" strike="noStrike" dirty="0" err="1">
                <a:solidFill>
                  <a:srgbClr val="000000"/>
                </a:solidFill>
                <a:latin typeface="Calibri"/>
              </a:rPr>
              <a:t>пишут</a:t>
            </a:r>
            <a:r>
              <a:rPr sz="1000" b="0" i="0" u="none" strike="noStrike" dirty="0">
                <a:solidFill>
                  <a:srgbClr val="000000"/>
                </a:solidFill>
                <a:latin typeface="Calibri"/>
              </a:rPr>
              <a:t> в </a:t>
            </a:r>
            <a:r>
              <a:rPr sz="1000" b="0" i="0" u="none" strike="noStrike" dirty="0" err="1">
                <a:solidFill>
                  <a:srgbClr val="000000"/>
                </a:solidFill>
                <a:latin typeface="Calibri"/>
              </a:rPr>
              <a:t>учебниках</a:t>
            </a:r>
            <a:r>
              <a:rPr sz="1000" b="0" i="0" u="none" strike="noStrike" dirty="0">
                <a:solidFill>
                  <a:srgbClr val="000000"/>
                </a:solidFill>
                <a:latin typeface="Calibri"/>
              </a:rPr>
              <a:t> </a:t>
            </a:r>
            <a:r>
              <a:rPr sz="1000" b="0" i="0" u="none" strike="noStrike" dirty="0" err="1">
                <a:solidFill>
                  <a:srgbClr val="000000"/>
                </a:solidFill>
                <a:latin typeface="Calibri"/>
              </a:rPr>
              <a:t>Эта</a:t>
            </a:r>
            <a:r>
              <a:rPr sz="1000" b="0" i="0" u="none" strike="noStrike" dirty="0">
                <a:solidFill>
                  <a:srgbClr val="000000"/>
                </a:solidFill>
                <a:latin typeface="Calibri"/>
              </a:rPr>
              <a:t> </a:t>
            </a:r>
            <a:r>
              <a:rPr sz="1000" b="0" i="0" u="none" strike="noStrike" dirty="0" err="1">
                <a:solidFill>
                  <a:srgbClr val="000000"/>
                </a:solidFill>
                <a:latin typeface="Calibri"/>
              </a:rPr>
              <a:t>книга</a:t>
            </a:r>
            <a:r>
              <a:rPr sz="1000" b="0" i="0" u="none" strike="noStrike" dirty="0">
                <a:solidFill>
                  <a:srgbClr val="000000"/>
                </a:solidFill>
                <a:latin typeface="Calibri"/>
              </a:rPr>
              <a:t>  </a:t>
            </a:r>
            <a:r>
              <a:rPr sz="1000" b="0" i="0" u="none" strike="noStrike" dirty="0" err="1">
                <a:solidFill>
                  <a:srgbClr val="000000"/>
                </a:solidFill>
                <a:latin typeface="Calibri"/>
              </a:rPr>
              <a:t>погружение</a:t>
            </a:r>
            <a:r>
              <a:rPr sz="1000" b="0" i="0" u="none" strike="noStrike" dirty="0">
                <a:solidFill>
                  <a:srgbClr val="000000"/>
                </a:solidFill>
                <a:latin typeface="Calibri"/>
              </a:rPr>
              <a:t> в </a:t>
            </a:r>
            <a:r>
              <a:rPr sz="1000" b="0" i="0" u="none" strike="noStrike" dirty="0" err="1">
                <a:solidFill>
                  <a:srgbClr val="000000"/>
                </a:solidFill>
                <a:latin typeface="Calibri"/>
              </a:rPr>
              <a:t>прошлое</a:t>
            </a:r>
            <a:r>
              <a:rPr sz="1000" b="0" i="0" u="none" strike="noStrike" dirty="0">
                <a:solidFill>
                  <a:srgbClr val="000000"/>
                </a:solidFill>
                <a:latin typeface="Calibri"/>
              </a:rPr>
              <a:t> </a:t>
            </a:r>
            <a:r>
              <a:rPr sz="1000" b="0" i="0" u="none" strike="noStrike" dirty="0" err="1">
                <a:solidFill>
                  <a:srgbClr val="000000"/>
                </a:solidFill>
                <a:latin typeface="Calibri"/>
              </a:rPr>
              <a:t>Ро</a:t>
            </a:r>
            <a:r>
              <a:rPr sz="1000" b="0" i="0" u="none" strike="noStrike" dirty="0">
                <a:solidFill>
                  <a:srgbClr val="000000"/>
                </a:solidFill>
                <a:latin typeface="Calibri"/>
              </a:rPr>
              <a:t>... </a:t>
            </a:r>
            <a:r>
              <a:rPr sz="1000" b="0" i="1" u="none" strike="noStrike" dirty="0" err="1">
                <a:solidFill>
                  <a:srgbClr val="E13716"/>
                </a:solidFill>
                <a:latin typeface="Calibri"/>
                <a:hlinkClick r:id="rId4" tooltip="Посмотреть в Витрине"/>
              </a:rPr>
              <a:t>подробнее</a:t>
            </a:r>
            <a:endParaRPr sz="1000" b="0" i="1" u="none" strike="noStrike" dirty="0">
              <a:solidFill>
                <a:srgbClr val="E13716"/>
              </a:solidFill>
              <a:latin typeface="Calibri"/>
              <a:hlinkClick r:id="rId4" tooltip="Посмотреть в Витрине"/>
            </a:endParaRPr>
          </a:p>
        </p:txBody>
      </p:sp>
      <p:pic>
        <p:nvPicPr>
          <p:cNvPr id="17" name="Рисунок 16"/>
          <p:cNvPicPr>
            <a:picLocks noChangeAspect="1"/>
          </p:cNvPicPr>
          <p:nvPr/>
        </p:nvPicPr>
        <p:blipFill>
          <a:blip r:embed="rId5"/>
          <a:stretch>
            <a:fillRect/>
          </a:stretch>
        </p:blipFill>
        <p:spPr>
          <a:xfrm>
            <a:off x="322589" y="1666875"/>
            <a:ext cx="2629618" cy="3940045"/>
          </a:xfrm>
          <a:prstGeom prst="rect">
            <a:avLst/>
          </a:prstGeom>
        </p:spPr>
      </p:pic>
      <p:sp>
        <p:nvSpPr>
          <p:cNvPr id="18" name="TextBox 17"/>
          <p:cNvSpPr txBox="1"/>
          <p:nvPr/>
        </p:nvSpPr>
        <p:spPr>
          <a:xfrm>
            <a:off x="3238500" y="437578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9" name="TextBox 18"/>
          <p:cNvSpPr txBox="1"/>
          <p:nvPr/>
        </p:nvSpPr>
        <p:spPr>
          <a:xfrm>
            <a:off x="3333750" y="4756785"/>
            <a:ext cx="5777120"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
        <p:nvSpPr>
          <p:cNvPr id="20" name="TextBox 19"/>
          <p:cNvSpPr txBox="1"/>
          <p:nvPr/>
        </p:nvSpPr>
        <p:spPr>
          <a:xfrm>
            <a:off x="0" y="5762625"/>
            <a:ext cx="314325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dirty="0" err="1">
                <a:solidFill>
                  <a:srgbClr val="FFFFFF"/>
                </a:solidFill>
                <a:latin typeface="Calibri"/>
              </a:rPr>
              <a:t>Примеры</a:t>
            </a:r>
            <a:r>
              <a:rPr sz="1200" b="1" i="0" u="none" strike="noStrike" dirty="0">
                <a:solidFill>
                  <a:srgbClr val="FFFFFF"/>
                </a:solidFill>
                <a:latin typeface="Calibri"/>
              </a:rPr>
              <a:t> </a:t>
            </a:r>
            <a:r>
              <a:rPr sz="1200" b="1" i="0" u="none" strike="noStrike" dirty="0" err="1">
                <a:solidFill>
                  <a:srgbClr val="FFFFFF"/>
                </a:solidFill>
                <a:latin typeface="Calibri"/>
              </a:rPr>
              <a:t>разворотов</a:t>
            </a:r>
            <a:r>
              <a:rPr sz="1200" b="1" i="0" u="none" strike="noStrike" dirty="0">
                <a:solidFill>
                  <a:srgbClr val="FFFFFF"/>
                </a:solidFill>
                <a:latin typeface="Calibri"/>
              </a:rPr>
              <a:t> </a:t>
            </a:r>
            <a:r>
              <a:rPr sz="1200" b="1" i="0" u="none" strike="noStrike" dirty="0" err="1">
                <a:solidFill>
                  <a:srgbClr val="FFFFFF"/>
                </a:solidFill>
                <a:latin typeface="Calibri"/>
              </a:rPr>
              <a:t>для</a:t>
            </a:r>
            <a:r>
              <a:rPr sz="1200" b="1" i="0" u="none" strike="noStrike" dirty="0">
                <a:solidFill>
                  <a:srgbClr val="FFFFFF"/>
                </a:solidFill>
                <a:latin typeface="Calibri"/>
              </a:rPr>
              <a:t> </a:t>
            </a:r>
            <a:r>
              <a:rPr sz="1200" b="1" i="0" u="none" strike="noStrike" dirty="0" err="1">
                <a:solidFill>
                  <a:srgbClr val="FFFFFF"/>
                </a:solidFill>
                <a:latin typeface="Calibri"/>
              </a:rPr>
              <a:t>цветных</a:t>
            </a:r>
            <a:r>
              <a:rPr sz="1200" b="1" i="0" u="none" strike="noStrike" dirty="0">
                <a:solidFill>
                  <a:srgbClr val="FFFFFF"/>
                </a:solidFill>
                <a:latin typeface="Calibri"/>
              </a:rPr>
              <a:t> </a:t>
            </a:r>
            <a:r>
              <a:rPr sz="1200" b="1" i="0" u="none" strike="noStrike" dirty="0" err="1">
                <a:solidFill>
                  <a:srgbClr val="FFFFFF"/>
                </a:solidFill>
                <a:latin typeface="Calibri"/>
              </a:rPr>
              <a:t>изданий</a:t>
            </a:r>
            <a:r>
              <a:rPr sz="1200" b="1" i="0" u="none" strike="noStrike" dirty="0">
                <a:solidFill>
                  <a:srgbClr val="FFFFFF"/>
                </a:solidFill>
                <a:latin typeface="Calibri"/>
              </a:rPr>
              <a:t>:</a:t>
            </a:r>
          </a:p>
        </p:txBody>
      </p:sp>
      <p:sp>
        <p:nvSpPr>
          <p:cNvPr id="21" name="TextBox 20"/>
          <p:cNvSpPr txBox="1"/>
          <p:nvPr/>
        </p:nvSpPr>
        <p:spPr>
          <a:xfrm>
            <a:off x="0" y="6143625"/>
            <a:ext cx="3074918" cy="52322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hlinkClick r:id="rId6" tooltip="Скачать или посмотреть"/>
              </a:rPr>
              <a:t>MIF00049804.pdf </a:t>
            </a:r>
            <a:r>
              <a:rPr dirty="0"/>
              <a:t/>
            </a:r>
            <a:br>
              <a:rPr dirty="0"/>
            </a:br>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Татьяна Корсакова. Королева мистического романа. Новое оформление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978-5-04-215300-6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6717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«Лисье золото»</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Атмосферная семейная сагатриллер, где каждый из алчных наследников могущественного олигарха готов на всё ради доли в состоянии.
2.	Загадочная героиня Ю  сильная и колючая девушка из детдома, которая чует золото и отлично дерётся, но не знает своей родословной.
3.	Древние легенды Приамурья, где мистика становится реальностью полуночные псы меняют облик, а золотой лисий череп хранит дьявольскую тайну.
4.	Суровый и величественный Дальний Восток, где та</a:t>
            </a:r>
          </a:p>
        </p:txBody>
      </p:sp>
      <p:sp>
        <p:nvSpPr>
          <p:cNvPr id="13" name="TextBox 12"/>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Атмосферная семейная сагатриллер, где каждый из алчных наследников могущественного олигарха готов на всё ради доли в состоянии.
2. Загадочная героиня Ю  сильная и колючая девушка из детдома, которая чует золото и отлично дерётся, но не знает своей родословной.
3. Древние легенды Приамурья, где мистика становится реальностью полуночные псы меняют облик, а золотой лисий череп хранит дьявольскую тайну.
4. Суровый и величественный Дальний Восток, где та</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Кто она такая  девушка из забытого богом поселка старателей, не знавшая своих родителей, воспитанная тайгой, дедом и суровой директрисой приюта Она и сама не может ответить на этот вопрос. Воительница с белоснежными волосами, кроме прочих удивительных способностей умеющая чувствовать золото,  бесценная до...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Хиты российских вебтунов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978-5-04-213877-5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1 921.00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9243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«Зайчик 2. Комикс. Том 2. Зов из темноты»</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 Расширение вселенной Зайчика Дмитрия Мордаса
 Действие происходит спустя 25 лет после событий, описанных в рассказе Зайчик.
 Комикс создан при участии Д. Мордаса и имеет множество отсылок к будущему роману по Зайчику, а также такие детали сюжета рассказа, которые не были освещены в популярной хоррористории.
 Над изданием работали художники, создавшие комикс по Зайчику, вышедший в 2024 году, а также новые иллюстраторы студии BlackPurpur. </a:t>
            </a:r>
          </a:p>
        </p:txBody>
      </p:sp>
      <p:sp>
        <p:nvSpPr>
          <p:cNvPr id="13" name="TextBox 12"/>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Зайчик 2  расширение вселенной Зайчика Дмитрия Мордаса
Время пришло. Зло окончательно пробудилось и приступает к решительным действиям, и только сильные духом смогут противостоять ему
</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Василиса и Кирилл, сами того не осознавая, оказываются в центре противостояния потусторонних сил. Кирилл фактически уже не принадлежит себе, он становится совсем другим. Васю все больше затягивают ночные кошмары, которые на самом деле являются предостережением. Встреча с Олей дает новый виток развития соб...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Поддержка в социальных сетях издательства и в тематических группах анонсы, подборки, розыгрыши. 2. Платные интеграции у крупных блогеров. 3. Рассылка книги популярным книжным и lifestyle блогерам с дальнейшими обзорами. 4. Анонсирующая рассылка книги по актуальной базе СМИ и базе книжных блогеров, инициация публикаций, обзоров, отзывов. 5. Контентное наполнение карточки товара на всех площадках интернет магазинов.  ... </a:t>
            </a:r>
            <a:r>
              <a:rPr sz="1000" b="0" i="1" u="none" strike="noStrike">
                <a:solidFill>
                  <a:srgbClr val="E13716"/>
                </a:solidFill>
                <a:latin typeface="Calibri"/>
                <a:hlinkClick r:id="rId2" tooltip="Посмотреть в Витрине"/>
              </a:rPr>
              <a:t>подробнее</a:t>
            </a:r>
          </a:p>
        </p:txBody>
      </p:sp>
      <p:sp>
        <p:nvSpPr>
          <p:cNvPr id="3" name="TextBox 2"/>
          <p:cNvSpPr txBox="1"/>
          <p:nvPr/>
        </p:nvSpPr>
        <p:spPr>
          <a:xfrm>
            <a:off x="476250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4" name="TextBox 3"/>
          <p:cNvSpPr txBox="1"/>
          <p:nvPr/>
        </p:nvSpPr>
        <p:spPr>
          <a:xfrm>
            <a:off x="476250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hlinkClick r:id="rId3" tooltip="Скачать или посмотреть"/>
              </a:rPr>
              <a:t>ITD000000001422598.pdf </a:t>
            </a:r>
            <a:r>
              <a:t/>
            </a:r>
            <a:b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Чебурашка (сериал). Официальные издания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978-5-04-205994-0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18.02.2026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1 001.00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600450"/>
          </a:xfrm>
          <a:prstGeom prst="rect">
            <a:avLst/>
          </a:prstGeom>
        </p:spPr>
      </p:pic>
      <p:sp>
        <p:nvSpPr>
          <p:cNvPr id="10" name="TextBox 9"/>
          <p:cNvSpPr txBox="1"/>
          <p:nvPr/>
        </p:nvSpPr>
        <p:spPr>
          <a:xfrm>
            <a:off x="3143250" y="1666875"/>
            <a:ext cx="6000750" cy="40011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dirty="0">
                <a:solidFill>
                  <a:srgbClr val="000000"/>
                </a:solidFill>
                <a:latin typeface="Calibri"/>
              </a:rPr>
              <a:t> «</a:t>
            </a:r>
            <a:r>
              <a:rPr sz="2000" b="1" i="0" u="none" strike="noStrike" dirty="0" err="1">
                <a:solidFill>
                  <a:srgbClr val="000000"/>
                </a:solidFill>
                <a:latin typeface="Calibri"/>
              </a:rPr>
              <a:t>Чебурашка</a:t>
            </a:r>
            <a:r>
              <a:rPr sz="2000" b="1" i="0" u="none" strike="noStrike" dirty="0">
                <a:solidFill>
                  <a:srgbClr val="000000"/>
                </a:solidFill>
                <a:latin typeface="Calibri"/>
              </a:rPr>
              <a:t>. </a:t>
            </a:r>
            <a:r>
              <a:rPr sz="2000" b="1" i="0" u="none" strike="noStrike" dirty="0" err="1">
                <a:solidFill>
                  <a:srgbClr val="000000"/>
                </a:solidFill>
                <a:latin typeface="Calibri"/>
              </a:rPr>
              <a:t>Большая</a:t>
            </a:r>
            <a:r>
              <a:rPr sz="2000" b="1" i="0" u="none" strike="noStrike" dirty="0">
                <a:solidFill>
                  <a:srgbClr val="000000"/>
                </a:solidFill>
                <a:latin typeface="Calibri"/>
              </a:rPr>
              <a:t> </a:t>
            </a:r>
            <a:r>
              <a:rPr sz="2000" b="1" i="0" u="none" strike="noStrike" dirty="0" err="1">
                <a:solidFill>
                  <a:srgbClr val="000000"/>
                </a:solidFill>
                <a:latin typeface="Calibri"/>
              </a:rPr>
              <a:t>книга</a:t>
            </a:r>
            <a:r>
              <a:rPr sz="2000" b="1" i="0" u="none" strike="noStrike" dirty="0">
                <a:solidFill>
                  <a:srgbClr val="000000"/>
                </a:solidFill>
                <a:latin typeface="Calibri"/>
              </a:rPr>
              <a:t> "</a:t>
            </a:r>
            <a:r>
              <a:rPr sz="2000" b="1" i="0" u="none" strike="noStrike" dirty="0" err="1">
                <a:solidFill>
                  <a:srgbClr val="000000"/>
                </a:solidFill>
                <a:latin typeface="Calibri"/>
              </a:rPr>
              <a:t>Бюро</a:t>
            </a:r>
            <a:r>
              <a:rPr sz="2000" b="1" i="0" u="none" strike="noStrike" dirty="0">
                <a:solidFill>
                  <a:srgbClr val="000000"/>
                </a:solidFill>
                <a:latin typeface="Calibri"/>
              </a:rPr>
              <a:t> </a:t>
            </a:r>
            <a:r>
              <a:rPr sz="2000" b="1" i="0" u="none" strike="noStrike" dirty="0" err="1">
                <a:solidFill>
                  <a:srgbClr val="000000"/>
                </a:solidFill>
                <a:latin typeface="Calibri"/>
              </a:rPr>
              <a:t>Добрых</a:t>
            </a:r>
            <a:r>
              <a:rPr sz="2000" b="1" i="0" u="none" strike="noStrike" dirty="0">
                <a:solidFill>
                  <a:srgbClr val="000000"/>
                </a:solidFill>
                <a:latin typeface="Calibri"/>
              </a:rPr>
              <a:t> </a:t>
            </a:r>
            <a:r>
              <a:rPr sz="2000" b="1" i="0" u="none" strike="noStrike" dirty="0" err="1">
                <a:solidFill>
                  <a:srgbClr val="000000"/>
                </a:solidFill>
                <a:latin typeface="Calibri"/>
              </a:rPr>
              <a:t>Дел</a:t>
            </a:r>
            <a:r>
              <a:rPr sz="2000" b="1" i="0" u="none" strike="noStrike" dirty="0">
                <a:solidFill>
                  <a:srgbClr val="000000"/>
                </a:solidFill>
                <a:latin typeface="Calibri"/>
              </a:rPr>
              <a:t>"»</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этой книге  10 забавных историй о приключениях Чебурашки, крокодила Гены, старушки Шапокляк и других жителей города
Какими поручениями занимается Бюро Добрых Дел
Что друзья добавили в раствор, чтобы мыльные пузыри не лопались...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2809875"/>
            <a:ext cx="5905500" cy="1785104"/>
          </a:xfrm>
          <a:prstGeom prst="rect">
            <a:avLst/>
          </a:prstGeom>
        </p:spPr>
        <p:txBody>
          <a:bodyPr wrap="square">
            <a:spAutoFit/>
          </a:bodyPr>
          <a:lstStyle/>
          <a:p>
            <a:r>
              <a:rPr lang="ru-RU" sz="1000" dirty="0" smtClean="0"/>
              <a:t>"Встречайте героев любимого мультсериала в книжном формате! Текст адаптирован для детского восприятия, а красочные иллюстрации из мультфильма захватывают внимание ребёнка с первой страницы. Большой формат, тиснение фольгой на обложке и мелованная бумага — всё это делает книгу прекрасным подарком для фаната.  В книге собрано 10 увлекательных рассказов про Чебурашку, крокодила Гену, старушку Шапокляк и других жителей города. Что друзья добавили в раствор, чтобы мыльные пузыри не лопались? Где Чебурашка и Гена учились кататься на коньках? А кто такой </a:t>
            </a:r>
            <a:r>
              <a:rPr lang="ru-RU" sz="1000" dirty="0" err="1" smtClean="0"/>
              <a:t>Шебуршавчик</a:t>
            </a:r>
            <a:r>
              <a:rPr lang="ru-RU" sz="1000" dirty="0" smtClean="0"/>
              <a:t>? Чтобы узнать это, читайте весёлые и занимательные истории нашего сборника! Книги серии «Чебурашка (сериал). Официальные издания» — это отличная альтернатива просмотру мультфильмов. Подходит как для совместного, так и для первого самостоятельного чтения. Читайте поучительные истории с любимыми героями из мультфильма «Чебурашка» и прививайте малышу любовь к чтению с самых ранних лет!"</a:t>
            </a:r>
            <a:endParaRPr lang="ru-RU" sz="1000" dirty="0"/>
          </a:p>
        </p:txBody>
      </p:sp>
      <p:sp>
        <p:nvSpPr>
          <p:cNvPr id="17" name="TextBox 16"/>
          <p:cNvSpPr txBox="1"/>
          <p:nvPr/>
        </p:nvSpPr>
        <p:spPr>
          <a:xfrm>
            <a:off x="3238500" y="4723312"/>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18" name="TextBox 17"/>
          <p:cNvSpPr txBox="1"/>
          <p:nvPr/>
        </p:nvSpPr>
        <p:spPr>
          <a:xfrm>
            <a:off x="3238500" y="5104312"/>
            <a:ext cx="5839883" cy="52322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hlinkClick r:id="rId7" tooltip="Скачать или посмотреть"/>
              </a:rPr>
              <a:t>ITD000000001402015.pdf </a:t>
            </a:r>
            <a:r>
              <a:rPr dirty="0"/>
              <a:t/>
            </a:r>
            <a:br>
              <a:rPr dirty="0"/>
            </a:b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12+</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Четверка из Трясины. Детективы для подростков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978-5-04-220904-8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679.00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0767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«Призрак Луна-парка»</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Друзьядетективы Артур, Роза, Виола и Люк приехали в столицу на каникулы. Помимо осмотра достопримечательностей они собирались отметить пятнадцатый день рождения Розы. Только в празднование вмешался призрак. 
У ребят есть доказательства  фотографии, на которых белесый силуэт носится по Лунапарку. Друзья в ... </a:t>
            </a:r>
            <a:r>
              <a:rPr sz="1000" b="0" i="1" u="none" strike="noStrike">
                <a:solidFill>
                  <a:srgbClr val="E13716"/>
                </a:solidFill>
                <a:latin typeface="Calibri"/>
                <a:hlinkClick r:id="rId5" tooltip="Посмотреть в Витрине"/>
              </a:rPr>
              <a:t>подробнее</a:t>
            </a:r>
          </a:p>
        </p:txBody>
      </p:sp>
      <p:sp>
        <p:nvSpPr>
          <p:cNvPr id="16" name="Прямоугольник 15"/>
          <p:cNvSpPr/>
          <p:nvPr/>
        </p:nvSpPr>
        <p:spPr>
          <a:xfrm>
            <a:off x="3238500" y="2918145"/>
            <a:ext cx="5905500" cy="1785104"/>
          </a:xfrm>
          <a:prstGeom prst="rect">
            <a:avLst/>
          </a:prstGeom>
        </p:spPr>
        <p:txBody>
          <a:bodyPr wrap="square">
            <a:spAutoFit/>
          </a:bodyPr>
          <a:lstStyle/>
          <a:p>
            <a:r>
              <a:rPr lang="ru-RU" sz="1000" dirty="0" smtClean="0"/>
              <a:t>"Продолжение популярной серии про четверых друзей! Стоило всего один раз четырнадцатилетним Артуру, Розе, Виоле и Люку поступить как настоящие детективы и найти преступников, угрожавших их родному городку, как спокойная жизнь друзей закончилась. Их словно преследуют загадки, требующие </a:t>
            </a:r>
            <a:r>
              <a:rPr lang="ru-RU" sz="1000" dirty="0" err="1" smtClean="0"/>
              <a:t>разрешения.На</a:t>
            </a:r>
            <a:r>
              <a:rPr lang="ru-RU" sz="1000" dirty="0" smtClean="0"/>
              <a:t> этот раз друзья обнаружили, что по столичному Луна-парку разгуливает… призрак. Он появляется только после закрытия и носится по всему парку, а значит, это не беглец из аттракциона «Комната страха». Кое-кто из ребят думает, что это настоящий призрак, но большинство уверено, что привидений не существует. Кто из них прав? Расследование </a:t>
            </a:r>
            <a:r>
              <a:rPr lang="ru-RU" sz="1000" dirty="0" err="1" smtClean="0"/>
              <a:t>покажет!Гульшат</a:t>
            </a:r>
            <a:r>
              <a:rPr lang="ru-RU" sz="1000" dirty="0" smtClean="0"/>
              <a:t> </a:t>
            </a:r>
            <a:r>
              <a:rPr lang="ru-RU" sz="1000" dirty="0" err="1" smtClean="0"/>
              <a:t>Абдеева</a:t>
            </a:r>
            <a:r>
              <a:rPr lang="ru-RU" sz="1000" dirty="0" smtClean="0"/>
              <a:t> - автор книг для детей и подростков, лауреат множества литературных премий. Её детективы увлекательны и полны неожиданных сюжетных поворотов в лучших традициях жанра. Для любителей книг </a:t>
            </a:r>
            <a:r>
              <a:rPr lang="ru-RU" sz="1000" dirty="0" err="1" smtClean="0"/>
              <a:t>Энид</a:t>
            </a:r>
            <a:r>
              <a:rPr lang="ru-RU" sz="1000" dirty="0" smtClean="0"/>
              <a:t> </a:t>
            </a:r>
            <a:r>
              <a:rPr lang="ru-RU" sz="1000" dirty="0" err="1" smtClean="0"/>
              <a:t>Блайтон</a:t>
            </a:r>
            <a:r>
              <a:rPr lang="ru-RU" sz="1000" dirty="0" smtClean="0"/>
              <a:t>, поклонников «Золота скифов» Дмитрия Емца и тех, кто вырос на серии про </a:t>
            </a:r>
            <a:r>
              <a:rPr lang="ru-RU" sz="1000" dirty="0" err="1" smtClean="0"/>
              <a:t>Мейзи</a:t>
            </a:r>
            <a:r>
              <a:rPr lang="ru-RU" sz="1000" dirty="0" smtClean="0"/>
              <a:t> </a:t>
            </a:r>
            <a:r>
              <a:rPr lang="ru-RU" sz="1000" dirty="0" err="1" smtClean="0"/>
              <a:t>Хитчинс</a:t>
            </a:r>
            <a:r>
              <a:rPr lang="ru-RU" sz="1000" dirty="0" smtClean="0"/>
              <a:t> </a:t>
            </a:r>
            <a:r>
              <a:rPr lang="ru-RU" sz="1000" dirty="0" err="1" smtClean="0"/>
              <a:t>Холли</a:t>
            </a:r>
            <a:r>
              <a:rPr lang="ru-RU" sz="1000" dirty="0" smtClean="0"/>
              <a:t> </a:t>
            </a:r>
            <a:r>
              <a:rPr lang="ru-RU" sz="1000" dirty="0" err="1" smtClean="0"/>
              <a:t>Вебб</a:t>
            </a:r>
            <a:r>
              <a:rPr lang="ru-RU" sz="1000" dirty="0" smtClean="0"/>
              <a:t>. Книга подходит для читателей от 10 лет."</a:t>
            </a:r>
            <a:endParaRPr lang="ru-RU" sz="10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Эксперимент любви. Романтическое фэнтези Сии Тони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978-5-04-221046-4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25.01.2026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404812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«Система: Перерождение»</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Топовый автор, книги постоянно допечатываются. Новинка от популярного автора Сии Тони Внутри книги вас ждут необычный авторский мир, слоуберн, запретная любовь, фиктивные отношения и вынужденное сожительство
Действие Система Перерождение происходит спустя двадцать лет после событий основной трилогии Новые герои, новые тайны, новая любовь В телеграмканале Сии Тони почти 9 тысяч поклонников ее творчества httpst.mesiatony
Более 16 тысяч подписчиков в тикто</a:t>
            </a:r>
          </a:p>
        </p:txBody>
      </p:sp>
      <p:sp>
        <p:nvSpPr>
          <p:cNvPr id="12" name="TextBox 11"/>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Новинка от автора бестселлеров Сии Тони Действие Система Перерождение происходит спустя двадцать лет после событий основной трилогии Внутри книги вас ждёт необычный авторский мир, слоуберн, запретная любовь, фиктивные отношения и вынужденное сожительство Новые герои, новые тайны, новая любовь
Вернитесь в мир Системы вместе с Астеллией и Лиром В подарок для читателей вложены два сюжетных арта на мелованной бумаге
Аковам поглощён хаосом. Демоны держат г</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Аковам поглощён хаосом. Демоны держат город в страхе и служители правопорядка перед ними бессильны. Астеллия, будущая студентка государственной академии, мечтает о спокойной и тихой жизни. Но есть проблема. Она  демон.
  Её тайну раскрывает служитель правопорядка Лириадор, чья миссия  расследовать таинств... </a:t>
            </a:r>
            <a:r>
              <a:rPr sz="1000" b="0" i="1" u="none" strike="noStrike">
                <a:solidFill>
                  <a:srgbClr val="E13716"/>
                </a:solidFill>
                <a:latin typeface="Calibri"/>
                <a:hlinkClick r:id="rId4" tooltip="Посмотреть в Витрине"/>
              </a:rPr>
              <a:t>подробнее</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52500"/>
            <a:ext cx="8572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8477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Интернет, SMM 1. Поддержка в социальных сетях издательства и в тематических группах анонсы, розыгрыши. 2. Таргетированная реклама на книгу, а также включение в подборки для таргета. 3. Рассылка книги популярным книжным и lifestyle блогерам с дальнейшими обзорами. PR 1. Анонсирующая рассылка книги по актуальной базе СМИ и базе книжных блогеров, инициация публикаций, обзоров, отзывов. 2. Включение книги в подборки на СМИ . 3. Розыгрыши на радио . Трейдмаркетинг 1. Включение книги в ежемесячную презентацию новинок. 2. Включение в контентные матрицы для сайтов и социальных сетей ключевых книжных магазинов. ... </a:t>
            </a:r>
            <a:r>
              <a:rPr sz="1000" b="0" i="1" u="none" strike="noStrike">
                <a:solidFill>
                  <a:srgbClr val="E13716"/>
                </a:solidFill>
                <a:latin typeface="Calibri"/>
                <a:hlinkClick r:id="rId2" tooltip="Посмотреть в Витрине"/>
              </a:rPr>
              <a:t>подробнее</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0+</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Эмиль, Марго и друзья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978-5-00250-856-3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296227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«Эмиль и Марго. Каменный монстр. Книга для первого чтения»</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Формат первого чтения короткие рассказы, крупный шрифт, юмор
Продолжение любимой серии про Эмиля и Марго  еще больше монстриков и загадок
Истории, где добро и смех всегда побеждают чары
Яркие иллюстрации, которые хочется рассматривать снова и снова
Книга, с которой дети учатся читать и влюбляются в чтение </a:t>
            </a:r>
          </a:p>
        </p:txBody>
      </p:sp>
      <p:sp>
        <p:nvSpPr>
          <p:cNvPr id="12" name="TextBox 11"/>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Новые приключения Эмиля и Марго в формате рассказа
Замок, где все вдруг стали каменными
Эмиль, Марго и монстрики спешат на выручку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Вторая книга приключений Эмиля и Марго и их друзеймонстриков  в формате рассказов для первого чтения. Отлично подойдет для детей, которые только учатся читать.
Героям предстоит спасти обитателей замка, ведь злой монстр Горгон превратил их в камень св... </a:t>
            </a:r>
            <a:r>
              <a:rPr sz="1000" b="0" i="1" u="none" strike="noStrike">
                <a:solidFill>
                  <a:srgbClr val="E13716"/>
                </a:solidFill>
                <a:latin typeface="Calibri"/>
                <a:hlinkClick r:id="rId4" tooltip="Посмотреть в Витрине"/>
              </a:rPr>
              <a:t>подробнее</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Все каналы продвижения МИФ блогеры, СМИ, таргет, рассылки 300К, соцсети. </a:t>
            </a:r>
          </a:p>
        </p:txBody>
      </p:sp>
      <p:sp>
        <p:nvSpPr>
          <p:cNvPr id="3" name="TextBox 2"/>
          <p:cNvSpPr txBox="1"/>
          <p:nvPr/>
        </p:nvSpPr>
        <p:spPr>
          <a:xfrm>
            <a:off x="476250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4" name="TextBox 3"/>
          <p:cNvSpPr txBox="1"/>
          <p:nvPr/>
        </p:nvSpPr>
        <p:spPr>
          <a:xfrm>
            <a:off x="476250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hlinkClick r:id="rId2" tooltip="Скачать или посмотреть"/>
              </a:rPr>
              <a:t>MIF00049542.pdf </a:t>
            </a:r>
            <a:r>
              <a:t/>
            </a:r>
            <a:b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33375" y="333375"/>
          <a:ext cx="8534400" cy="319659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Серия</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Автор</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Название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Young Adult. Инстахит. Романтика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Ася Лавринович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Что скрывает Диана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978-5-04-230136-0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21.02.2026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Young Adult. Книжный бунт. Фантастика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Алекс Анжело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Соль и Грезы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978-5-04-234569-2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Young Adult. Немецкие фэнтези-бестселлеры Мары Вульф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Мара Вульф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Хроники зодиака. Дом Вечности (#1)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978-5-04-225043-9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Альтернативная Российская империя. Расследования механического сыщика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Тимур Суворкин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Три похищенных солнца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978-5-04-235809-8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Великие люди великой страны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Мальчики, прославившие Россию. Книга 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978-5-04-210810-5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596.00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Великие люди великой страны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Девочки, прославившие Россию. Книга 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978-5-04-197687-3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712.00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806128840"/>
              </p:ext>
            </p:extLst>
          </p:nvPr>
        </p:nvGraphicFramePr>
        <p:xfrm>
          <a:off x="333375" y="3529965"/>
          <a:ext cx="8534400" cy="313944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Вселенные</a:t>
                      </a:r>
                      <a:r>
                        <a:rPr sz="1000" b="0" i="0" u="none" strike="noStrike" dirty="0">
                          <a:solidFill>
                            <a:srgbClr val="000000"/>
                          </a:solidFill>
                          <a:latin typeface="Calibri"/>
                        </a:rPr>
                        <a:t> </a:t>
                      </a:r>
                      <a:r>
                        <a:rPr sz="1000" b="0" i="0" u="none" strike="noStrike" dirty="0" err="1">
                          <a:solidFill>
                            <a:srgbClr val="000000"/>
                          </a:solidFill>
                          <a:latin typeface="Calibri"/>
                        </a:rPr>
                        <a:t>ужасов</a:t>
                      </a:r>
                      <a:r>
                        <a:rPr sz="1000" b="0" i="0" u="none" strike="noStrike" dirty="0">
                          <a:solidFill>
                            <a:srgbClr val="000000"/>
                          </a:solidFill>
                          <a:latin typeface="Calibri"/>
                        </a:rPr>
                        <a:t> </a:t>
                      </a:r>
                      <a:r>
                        <a:rPr sz="1000" b="0" i="0" u="none" strike="noStrike" dirty="0" err="1">
                          <a:solidFill>
                            <a:srgbClr val="000000"/>
                          </a:solidFill>
                          <a:latin typeface="Calibri"/>
                        </a:rPr>
                        <a:t>Влада</a:t>
                      </a:r>
                      <a:r>
                        <a:rPr sz="1000" b="0" i="0" u="none" strike="noStrike" dirty="0">
                          <a:solidFill>
                            <a:srgbClr val="000000"/>
                          </a:solidFill>
                          <a:latin typeface="Calibri"/>
                        </a:rPr>
                        <a:t> </a:t>
                      </a:r>
                      <a:r>
                        <a:rPr sz="1000" b="0" i="0" u="none" strike="noStrike" dirty="0" err="1">
                          <a:solidFill>
                            <a:srgbClr val="000000"/>
                          </a:solidFill>
                          <a:latin typeface="Calibri"/>
                        </a:rPr>
                        <a:t>Райбера</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Влад Райбер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Магазин жутких игрушек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978-5-04-227146-5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30.12.2025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dirty="0" err="1">
                          <a:solidFill>
                            <a:srgbClr val="000000"/>
                          </a:solidFill>
                          <a:latin typeface="Calibri"/>
                        </a:rPr>
                        <a:t>Вселенные</a:t>
                      </a:r>
                      <a:r>
                        <a:rPr sz="1000" b="0" i="0" u="none" strike="noStrike" dirty="0">
                          <a:solidFill>
                            <a:srgbClr val="000000"/>
                          </a:solidFill>
                          <a:latin typeface="Calibri"/>
                        </a:rPr>
                        <a:t> </a:t>
                      </a:r>
                      <a:r>
                        <a:rPr sz="1000" b="0" i="0" u="none" strike="noStrike" dirty="0" err="1">
                          <a:solidFill>
                            <a:srgbClr val="000000"/>
                          </a:solidFill>
                          <a:latin typeface="Calibri"/>
                        </a:rPr>
                        <a:t>ужасов</a:t>
                      </a:r>
                      <a:r>
                        <a:rPr sz="1000" b="0" i="0" u="none" strike="noStrike" dirty="0">
                          <a:solidFill>
                            <a:srgbClr val="000000"/>
                          </a:solidFill>
                          <a:latin typeface="Calibri"/>
                        </a:rPr>
                        <a:t> </a:t>
                      </a:r>
                      <a:r>
                        <a:rPr sz="1000" b="0" i="0" u="none" strike="noStrike" dirty="0" err="1">
                          <a:solidFill>
                            <a:srgbClr val="000000"/>
                          </a:solidFill>
                          <a:latin typeface="Calibri"/>
                        </a:rPr>
                        <a:t>Влада</a:t>
                      </a:r>
                      <a:r>
                        <a:rPr sz="1000" b="0" i="0" u="none" strike="noStrike" dirty="0">
                          <a:solidFill>
                            <a:srgbClr val="000000"/>
                          </a:solidFill>
                          <a:latin typeface="Calibri"/>
                        </a:rPr>
                        <a:t> </a:t>
                      </a:r>
                      <a:r>
                        <a:rPr sz="1000" b="0" i="0" u="none" strike="noStrike" dirty="0" err="1">
                          <a:solidFill>
                            <a:srgbClr val="000000"/>
                          </a:solidFill>
                          <a:latin typeface="Calibri"/>
                        </a:rPr>
                        <a:t>Райбера</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Влад</a:t>
                      </a:r>
                      <a:r>
                        <a:rPr sz="1000" b="0" i="0" u="none" strike="noStrike" dirty="0">
                          <a:solidFill>
                            <a:srgbClr val="000000"/>
                          </a:solidFill>
                          <a:latin typeface="Calibri"/>
                        </a:rPr>
                        <a:t> </a:t>
                      </a:r>
                      <a:r>
                        <a:rPr sz="1000" b="0" i="0" u="none" strike="noStrike" dirty="0" err="1">
                          <a:solidFill>
                            <a:srgbClr val="000000"/>
                          </a:solidFill>
                          <a:latin typeface="Calibri"/>
                        </a:rPr>
                        <a:t>Райбер</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Тёмная сеть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978-5-04-231235-9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Детективы с авантюрой Татьяны и Анны Поляковых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Татьяна и Анна Поляковы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Тайна</a:t>
                      </a:r>
                      <a:r>
                        <a:rPr sz="1000" b="0" i="0" u="none" strike="noStrike" dirty="0">
                          <a:solidFill>
                            <a:srgbClr val="000000"/>
                          </a:solidFill>
                          <a:latin typeface="Calibri"/>
                        </a:rPr>
                        <a:t> </a:t>
                      </a:r>
                      <a:r>
                        <a:rPr sz="1000" b="0" i="0" u="none" strike="noStrike" dirty="0" err="1">
                          <a:solidFill>
                            <a:srgbClr val="000000"/>
                          </a:solidFill>
                          <a:latin typeface="Calibri"/>
                        </a:rPr>
                        <a:t>против</a:t>
                      </a:r>
                      <a:r>
                        <a:rPr sz="1000" b="0" i="0" u="none" strike="noStrike" dirty="0">
                          <a:solidFill>
                            <a:srgbClr val="000000"/>
                          </a:solidFill>
                          <a:latin typeface="Calibri"/>
                        </a:rPr>
                        <a:t> </a:t>
                      </a:r>
                      <a:r>
                        <a:rPr sz="1000" b="0" i="0" u="none" strike="noStrike" dirty="0" err="1">
                          <a:solidFill>
                            <a:srgbClr val="000000"/>
                          </a:solidFill>
                          <a:latin typeface="Calibri"/>
                        </a:rPr>
                        <a:t>всех</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978-5-04-233776-5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Елена Крыгина представляет. Рекомендации топ-визажиста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Елена Крыгина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О </a:t>
                      </a:r>
                      <a:r>
                        <a:rPr sz="1000" b="0" i="0" u="none" strike="noStrike" dirty="0" err="1">
                          <a:solidFill>
                            <a:srgbClr val="000000"/>
                          </a:solidFill>
                          <a:latin typeface="Calibri"/>
                        </a:rPr>
                        <a:t>красоте</a:t>
                      </a:r>
                      <a:r>
                        <a:rPr sz="1000" b="0" i="0" u="none" strike="noStrike" dirty="0">
                          <a:solidFill>
                            <a:srgbClr val="000000"/>
                          </a:solidFill>
                          <a:latin typeface="Calibri"/>
                        </a:rPr>
                        <a:t> и </a:t>
                      </a:r>
                      <a:r>
                        <a:rPr sz="1000" b="0" i="0" u="none" strike="noStrike" dirty="0" err="1">
                          <a:solidFill>
                            <a:srgbClr val="000000"/>
                          </a:solidFill>
                          <a:latin typeface="Calibri"/>
                        </a:rPr>
                        <a:t>любви</a:t>
                      </a:r>
                      <a:r>
                        <a:rPr sz="1000" b="0" i="0" u="none" strike="noStrike" dirty="0">
                          <a:solidFill>
                            <a:srgbClr val="000000"/>
                          </a:solidFill>
                          <a:latin typeface="Calibri"/>
                        </a:rPr>
                        <a:t> к </a:t>
                      </a:r>
                      <a:r>
                        <a:rPr sz="1000" b="0" i="0" u="none" strike="noStrike" dirty="0" err="1">
                          <a:solidFill>
                            <a:srgbClr val="000000"/>
                          </a:solidFill>
                          <a:latin typeface="Calibri"/>
                        </a:rPr>
                        <a:t>себе</a:t>
                      </a:r>
                      <a:r>
                        <a:rPr sz="1000" b="0" i="0" u="none" strike="noStrike" dirty="0">
                          <a:solidFill>
                            <a:srgbClr val="000000"/>
                          </a:solidFill>
                          <a:latin typeface="Calibri"/>
                        </a:rPr>
                        <a:t>. </a:t>
                      </a:r>
                      <a:r>
                        <a:rPr sz="1000" b="0" i="0" u="none" strike="noStrike" dirty="0" err="1">
                          <a:solidFill>
                            <a:srgbClr val="000000"/>
                          </a:solidFill>
                          <a:latin typeface="Calibri"/>
                        </a:rPr>
                        <a:t>Уход</a:t>
                      </a:r>
                      <a:r>
                        <a:rPr sz="1000" b="0" i="0" u="none" strike="noStrike" dirty="0">
                          <a:solidFill>
                            <a:srgbClr val="000000"/>
                          </a:solidFill>
                          <a:latin typeface="Calibri"/>
                        </a:rPr>
                        <a:t> </a:t>
                      </a:r>
                      <a:r>
                        <a:rPr sz="1000" b="0" i="0" u="none" strike="noStrike" dirty="0" err="1">
                          <a:solidFill>
                            <a:srgbClr val="000000"/>
                          </a:solidFill>
                          <a:latin typeface="Calibri"/>
                        </a:rPr>
                        <a:t>за</a:t>
                      </a:r>
                      <a:r>
                        <a:rPr sz="1000" b="0" i="0" u="none" strike="noStrike" dirty="0">
                          <a:solidFill>
                            <a:srgbClr val="000000"/>
                          </a:solidFill>
                          <a:latin typeface="Calibri"/>
                        </a:rPr>
                        <a:t> </a:t>
                      </a:r>
                      <a:r>
                        <a:rPr sz="1000" b="0" i="0" u="none" strike="noStrike" dirty="0" err="1">
                          <a:solidFill>
                            <a:srgbClr val="000000"/>
                          </a:solidFill>
                          <a:latin typeface="Calibri"/>
                        </a:rPr>
                        <a:t>кожей</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978-5-04-095648-7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84x100/16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Жизнь без дублей. Просто о непростом с Ташей Муляр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Таша Муляр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Найти Аглавру. Роман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978-5-04-232252-5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Злодейский путь!..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Злодейский путь!.. Том 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978-5-00250-769-6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64x94/16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Хит"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6+</a:t>
            </a:r>
          </a:p>
        </p:txBody>
      </p:sp>
      <p:graphicFrame>
        <p:nvGraphicFramePr>
          <p:cNvPr id="4" name="Таблица 3"/>
          <p:cNvGraphicFramePr>
            <a:graphicFrameLocks noGrp="1"/>
          </p:cNvGraphicFramePr>
          <p:nvPr/>
        </p:nvGraphicFramePr>
        <p:xfrm>
          <a:off x="3238500" y="190500"/>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Эмиль, Марго и друзья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978-5-00250-466-4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16.01.2026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2952750"/>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800" b="1" i="0" u="none" strike="noStrike">
                <a:solidFill>
                  <a:srgbClr val="000000"/>
                </a:solidFill>
                <a:latin typeface="Calibri"/>
              </a:rPr>
              <a:t> «Школа монстров. Том 1. Первый раз в страшный класс»</a:t>
            </a:r>
          </a:p>
        </p:txBody>
      </p:sp>
      <p:sp>
        <p:nvSpPr>
          <p:cNvPr id="10" name="TextBox 9"/>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Аналог наших бестселлеров Эмиль и Марго
Популярная тема среди детей  монстры
Истории добрые и смешные, при этом смогут рассмешить как детей, так и взрослых.
Отличное визуальное оформление хорошо проработаны детали, выражения лиц героев, эмоции очень живые и понятные без слов. </a:t>
            </a:r>
          </a:p>
        </p:txBody>
      </p:sp>
      <p:sp>
        <p:nvSpPr>
          <p:cNvPr id="12" name="TextBox 11"/>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Страшно смешной комикс про школу, дружбу и монстров
Шалости, проказы и секрет, который нельзя раскрывать
Для поклонников комиксовбестселлеров Эмиль и Марго </a:t>
            </a:r>
          </a:p>
        </p:txBody>
      </p:sp>
      <p:sp>
        <p:nvSpPr>
          <p:cNvPr id="14" name="TextBox 13"/>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Начало приключений мальчика Поля в школе монстров  страшно смешной комикс для поклонников серии Эмиль и Марго.
Первый день в новой школе Волнительно Не то слово А уж Полю приходится понервничать не на ... </a:t>
            </a:r>
            <a:r>
              <a:rPr sz="1000" b="0" i="1" u="none" strike="noStrike">
                <a:solidFill>
                  <a:srgbClr val="E13716"/>
                </a:solidFill>
                <a:latin typeface="Calibri"/>
                <a:hlinkClick r:id="rId4" tooltip="Посмотреть в Витрине"/>
              </a:rPr>
              <a:t>подробнее</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Все каналы продвижения МИФ блогеры, СМИ, таргет, рассылки 300К, соцсети. </a:t>
            </a:r>
          </a:p>
        </p:txBody>
      </p:sp>
      <p:sp>
        <p:nvSpPr>
          <p:cNvPr id="3" name="TextBox 2"/>
          <p:cNvSpPr txBox="1"/>
          <p:nvPr/>
        </p:nvSpPr>
        <p:spPr>
          <a:xfrm>
            <a:off x="4762500" y="952500"/>
            <a:ext cx="4381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4" name="TextBox 3"/>
          <p:cNvSpPr txBox="1"/>
          <p:nvPr/>
        </p:nvSpPr>
        <p:spPr>
          <a:xfrm>
            <a:off x="476250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hlinkClick r:id="rId2" tooltip="Скачать или посмотреть"/>
              </a:rPr>
              <a:t>MIF00048664.pdf </a:t>
            </a:r>
            <a:r>
              <a:t/>
            </a:r>
            <a:b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Хит"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76200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Я — женщина. Любовно-исторический роман Элеоноры Гильм (покет большого формата)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76200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978-5-04-231898-6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11000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4114800"/>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«Багряный рассвет»</a:t>
            </a:r>
          </a:p>
        </p:txBody>
      </p:sp>
      <p:sp>
        <p:nvSpPr>
          <p:cNvPr id="11" name="TextBox 10"/>
          <p:cNvSpPr txBox="1"/>
          <p:nvPr/>
        </p:nvSpPr>
        <p:spPr>
          <a:xfrm>
            <a:off x="3238500" y="2476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2" name="TextBox 11"/>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Серия Женская сага  очень хорошо продается 
2. Акцент на историзм и традиционные ценности 
3. Интересный сеттинг быт и мышление людей Сибири XVIXVII веков. 
</a:t>
            </a:r>
          </a:p>
        </p:txBody>
      </p:sp>
      <p:sp>
        <p:nvSpPr>
          <p:cNvPr id="13" name="TextBox 12"/>
          <p:cNvSpPr txBox="1"/>
          <p:nvPr/>
        </p:nvSpPr>
        <p:spPr>
          <a:xfrm>
            <a:off x="3238500" y="4000500"/>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4" name="TextBox 13"/>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0. Для тек, кто уже любит книги Гильм
1. Интересный сеттинг быт и мышление людей Сибири XVIXVII веков. 
2. История о сильной героине, которая проходит путь принятия себя и своего дара.
</a:t>
            </a:r>
          </a:p>
        </p:txBody>
      </p:sp>
      <p:sp>
        <p:nvSpPr>
          <p:cNvPr id="15" name="TextBox 14"/>
          <p:cNvSpPr txBox="1"/>
          <p:nvPr/>
        </p:nvSpPr>
        <p:spPr>
          <a:xfrm>
            <a:off x="3238500" y="5476875"/>
            <a:ext cx="5905500" cy="285750"/>
          </a:xfrm>
          <a:prstGeom prst="rect">
            <a:avLst/>
          </a:prstGeom>
          <a:solidFill>
            <a:srgbClr val="E13716"/>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6" name="TextBox 15"/>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Сусанна и Пётр Страхолюд переселяются в славный город Тобольск, столицу Сибири. Кажется, у молодой семьи все должно быть ладно. Два сынка и дочка, дом  полная чаша. Но чтото разъедает их счастье изнутри. Сусанна пытается умилостивить мужа, но... Хорошие, честные люди порой бывают так безжалостны.
Им предс... </a:t>
            </a:r>
            <a:r>
              <a:rPr sz="1000" b="0" i="1" u="none" strike="noStrike">
                <a:solidFill>
                  <a:srgbClr val="E13716"/>
                </a:solidFill>
                <a:latin typeface="Calibri"/>
                <a:hlinkClick r:id="rId5" tooltip="Посмотреть в Витрине"/>
              </a:rPr>
              <a:t>подробнее</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конка: Медиа" descr="Иконка"/>
          <p:cNvPicPr>
            <a:picLocks noChangeAspect="1"/>
          </p:cNvPicPr>
          <p:nvPr/>
        </p:nvPicPr>
        <p:blipFill>
          <a:blip r:embed="rId2"/>
          <a:stretch>
            <a:fillRect/>
          </a:stretch>
        </p:blipFill>
        <p:spPr>
          <a:xfrm>
            <a:off x="333375" y="333375"/>
            <a:ext cx="1047750" cy="1047750"/>
          </a:xfrm>
          <a:prstGeom prst="rect">
            <a:avLst/>
          </a:prstGeom>
        </p:spPr>
      </p:pic>
      <p:sp>
        <p:nvSpPr>
          <p:cNvPr id="2" name="TextBox 1"/>
          <p:cNvSpPr txBox="1"/>
          <p:nvPr/>
        </p:nvSpPr>
        <p:spPr>
          <a:xfrm>
            <a:off x="1381125" y="619125"/>
            <a:ext cx="7715250" cy="76200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199288"/>
                </a:solidFill>
                <a:latin typeface="Calibri"/>
              </a:rPr>
              <a:t>Группа ФА: </a:t>
            </a:r>
            <a:r>
              <a:rPr sz="2400" b="1" i="0" u="none" strike="noStrike">
                <a:solidFill>
                  <a:srgbClr val="000000"/>
                </a:solidFill>
                <a:latin typeface="Calibri"/>
              </a:rPr>
              <a:t>Медиа</a:t>
            </a:r>
          </a:p>
        </p:txBody>
      </p:sp>
      <p:graphicFrame>
        <p:nvGraphicFramePr>
          <p:cNvPr id="3" name="Таблица 2"/>
          <p:cNvGraphicFramePr>
            <a:graphicFrameLocks noGrp="1"/>
          </p:cNvGraphicFramePr>
          <p:nvPr/>
        </p:nvGraphicFramePr>
        <p:xfrm>
          <a:off x="333375" y="1714500"/>
          <a:ext cx="8534400" cy="270891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Серия</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Автор</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Название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Five Nights at Freddy's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Пять ночей у Фредди. Мимик. Гайд по прохождению культовой игры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978-5-04-233290-6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Individuum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Александр Ветушинский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Стройка века: Философское осмысление Minecraft, главной игры современности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978-5-04-218803-9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60x84/16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17.02.2026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987.00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Кино в лицах. Биографии звезд российского кино и театра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Леонид Каневский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Совсем другая история... Автобиография Леонида Каневского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978-5-04-222336-5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Кулинария. Книги по культовым вселенным. От игр до сериалов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Мария Корнилова, Анастасия Зурабова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Смешарики. Официальная кулинарная книга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978-5-04-218581-6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Медиа" descr="Иконка"/>
          <p:cNvPicPr>
            <a:picLocks noChangeAspect="1"/>
          </p:cNvPicPr>
          <p:nvPr/>
        </p:nvPicPr>
        <p:blipFill>
          <a:blip r:embed="rId3"/>
          <a:stretch>
            <a:fillRect/>
          </a:stretch>
        </p:blipFill>
        <p:spPr>
          <a:xfrm>
            <a:off x="1238250" y="285750"/>
            <a:ext cx="762000" cy="762000"/>
          </a:xfrm>
          <a:prstGeom prst="rect">
            <a:avLst/>
          </a:prstGeom>
        </p:spPr>
      </p:pic>
      <p:graphicFrame>
        <p:nvGraphicFramePr>
          <p:cNvPr id="3" name="Таблица 2"/>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4" name="Таблица 3"/>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Five Nights at Freddy's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978-5-04-233290-6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7" name="TextBox 6"/>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8" name="TextBox 7"/>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«Пять ночей у Фредди. Мимик. Гайд по прохождению культовой игры»</a:t>
            </a:r>
          </a:p>
        </p:txBody>
      </p:sp>
      <p:sp>
        <p:nvSpPr>
          <p:cNvPr id="9" name="TextBox 8"/>
          <p:cNvSpPr txBox="1"/>
          <p:nvPr/>
        </p:nvSpPr>
        <p:spPr>
          <a:xfrm>
            <a:off x="3238500" y="2476500"/>
            <a:ext cx="5905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0" name="TextBox 9"/>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Актуальная новинка и прикладной формат гайда, который покупают сразу после выхода игры и на волне хайпа закрывает запрос фанатов на прохождение, секреты и полный разбор локаций с лайфхаками и скриншотами усиливает полку FNAF и повышает средний чек как идеальный подарок геймеру понятная маркировка 16 и высокий потенциал импульсной покупки у целевой аудитории. </a:t>
            </a:r>
          </a:p>
        </p:txBody>
      </p:sp>
      <p:sp>
        <p:nvSpPr>
          <p:cNvPr id="11" name="TextBox 10"/>
          <p:cNvSpPr txBox="1"/>
          <p:nvPr/>
        </p:nvSpPr>
        <p:spPr>
          <a:xfrm>
            <a:off x="3238500" y="4000500"/>
            <a:ext cx="5905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2" name="TextBox 11"/>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Новинка по FNAF и подробный гайд по прохождению Five Nights at Freddys Secret of the Mimic с эксклюзивной информацией собраны все секреты, пасхалки, неочевидные подсказки и маршруты без пропуска коллекционных предметов погружение в атмосферу конца 70х и самое начало кошмара  с ответами о Мимике и истоках аниматроников практичное руководство со скриншотами, которое одновременно помогает пройти игру и глубже понять вселенную. </a:t>
            </a:r>
          </a:p>
        </p:txBody>
      </p:sp>
      <p:sp>
        <p:nvSpPr>
          <p:cNvPr id="13" name="TextBox 12"/>
          <p:cNvSpPr txBox="1"/>
          <p:nvPr/>
        </p:nvSpPr>
        <p:spPr>
          <a:xfrm>
            <a:off x="3238500" y="5476875"/>
            <a:ext cx="5905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Five Nights at Freddys Secret of the Mimic отправляет нас в самое начало кошмара, задолго до событий первой части франшизы. Погрузитесь в атмосферу конца 70х годов. Исследуйте заброшенную Костюмированную Мастерскую Мюррея от лица техника Арнольда, отправленного туда корпорацией Развлечения Фазбер с одной ... </a:t>
            </a:r>
            <a:r>
              <a:rPr sz="1000" b="0" i="1" u="none" strike="noStrike">
                <a:solidFill>
                  <a:srgbClr val="199288"/>
                </a:solidFill>
                <a:latin typeface="Calibri"/>
                <a:hlinkClick r:id="rId4" tooltip="Посмотреть в Витрине"/>
              </a:rPr>
              <a:t>подробнее</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52500"/>
            <a:ext cx="4381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Интернет, SMM 1. Поддержка в социальных сетях издательства и в тематических группах анонсы, розыгрыши. 2. Таргетированная реклама на книгу, а также включение в подборки для таргета. 3. Рассылка книги популярным книжным и lifestyle блогерам с дальнейшими обзорами. PR 1. Анонсирующая рассылка книги по актуальной базе СМИ и базе книжных блогеров, инициация публикаций, обзоров, отзывов. 2. Включение книги в подборки на СМИ . 3. Розыгрыши на радио . Трейдмаркетинг 1. Включение книги в ежемесячную презентацию новинок. 2. Включение в контентные матрицы для сайтов и социальных сетей ключевых книжных магазинов. ... </a:t>
            </a:r>
            <a:r>
              <a:rPr sz="1000" b="0" i="1" u="none" strike="noStrike">
                <a:solidFill>
                  <a:srgbClr val="199288"/>
                </a:solidFill>
                <a:latin typeface="Calibri"/>
                <a:hlinkClick r:id="rId2" tooltip="Посмотреть в Витрине"/>
              </a:rPr>
              <a:t>подробнее</a:t>
            </a:r>
          </a:p>
        </p:txBody>
      </p:sp>
      <p:sp>
        <p:nvSpPr>
          <p:cNvPr id="3" name="TextBox 2"/>
          <p:cNvSpPr txBox="1"/>
          <p:nvPr/>
        </p:nvSpPr>
        <p:spPr>
          <a:xfrm>
            <a:off x="4762500" y="952500"/>
            <a:ext cx="4381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4" name="TextBox 3"/>
          <p:cNvSpPr txBox="1"/>
          <p:nvPr/>
        </p:nvSpPr>
        <p:spPr>
          <a:xfrm>
            <a:off x="4762500" y="1333500"/>
            <a:ext cx="4286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hlinkClick r:id="rId3" tooltip="Скачать или посмотреть"/>
              </a:rPr>
              <a:t>ITD000000001473495.pdf </a:t>
            </a:r>
            <a:r>
              <a:t/>
            </a:r>
            <a:b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Медиа"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12+</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Individuum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978-5-04-218803-9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60x84/16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17.02.2026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987.00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355282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«Стройка века: Философское осмысление Minecraft, главной игры современности»</a:t>
            </a:r>
          </a:p>
        </p:txBody>
      </p:sp>
      <p:sp>
        <p:nvSpPr>
          <p:cNvPr id="10" name="TextBox 9"/>
          <p:cNvSpPr txBox="1"/>
          <p:nvPr/>
        </p:nvSpPr>
        <p:spPr>
          <a:xfrm>
            <a:off x="3238500" y="2476500"/>
            <a:ext cx="5905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Minecraft  не только одна из главных игр современности, но и игра, которая воплощает в себе принцип постоянного развития и расширения, свойственный игровой индустрии. Стройка века будет интересна всем, кто хочет не только почитать о конкретной игре, но и понять, как функционируют видеоигры как жанр и игры как одно из главных занятий человечества. Хочешь понять, почему все угорают по играм и кодингу Читай Стройку века </a:t>
            </a:r>
          </a:p>
        </p:txBody>
      </p:sp>
      <p:sp>
        <p:nvSpPr>
          <p:cNvPr id="12" name="TextBox 11"/>
          <p:cNvSpPr txBox="1"/>
          <p:nvPr/>
        </p:nvSpPr>
        <p:spPr>
          <a:xfrm>
            <a:off x="3238500" y="4000500"/>
            <a:ext cx="5905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 Самая популярная игра в мире. Это книга о Minecraft, самой успешной видеоигре в истории т</a:t>
            </a:r>
          </a:p>
        </p:txBody>
      </p:sp>
      <p:sp>
        <p:nvSpPr>
          <p:cNvPr id="14" name="TextBox 13"/>
          <p:cNvSpPr txBox="1"/>
          <p:nvPr/>
        </p:nvSpPr>
        <p:spPr>
          <a:xfrm>
            <a:off x="3238500" y="5476875"/>
            <a:ext cx="5905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Minecraft делит историю видеоигр на до и после. Уже как минимум одно поколение выросло под лучами квадратного солнца, на сражениях с криперами и эндерменами, поездках на свинье и путешествиях в Нижний мир. В кубическопиксельной вселенной  открытом мире без определенных правил и с безграничным количеством ... </a:t>
            </a:r>
            <a:r>
              <a:rPr sz="1000" b="0" i="1" u="none" strike="noStrike">
                <a:solidFill>
                  <a:srgbClr val="199288"/>
                </a:solidFill>
                <a:latin typeface="Calibri"/>
                <a:hlinkClick r:id="rId4" tooltip="Посмотреть в Витрине"/>
              </a:rPr>
              <a:t>подробнее</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Медиа"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Кино в лицах. Биографии звезд российского кино и театра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978-5-04-222336-5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«Совсем другая история... Автобиография Леонида Каневского»</a:t>
            </a:r>
          </a:p>
        </p:txBody>
      </p:sp>
      <p:sp>
        <p:nvSpPr>
          <p:cNvPr id="11" name="TextBox 10"/>
          <p:cNvSpPr txBox="1"/>
          <p:nvPr/>
        </p:nvSpPr>
        <p:spPr>
          <a:xfrm>
            <a:off x="3238500" y="2476500"/>
            <a:ext cx="5905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Не найти такого человека, кто бы не знал коронную фразу Леонида Семёновича Но это уже совс... </a:t>
            </a:r>
            <a:r>
              <a:rPr sz="1000" b="0" i="1" u="none" strike="noStrike">
                <a:solidFill>
                  <a:srgbClr val="199288"/>
                </a:solidFill>
                <a:latin typeface="Calibri"/>
                <a:hlinkClick r:id="rId5" tooltip="Посмотреть в Витрине"/>
              </a:rPr>
              <a:t>подробнее</a:t>
            </a:r>
          </a:p>
        </p:txBody>
      </p:sp>
      <p:sp>
        <p:nvSpPr>
          <p:cNvPr id="16" name="Прямоугольник 15"/>
          <p:cNvSpPr/>
          <p:nvPr/>
        </p:nvSpPr>
        <p:spPr>
          <a:xfrm>
            <a:off x="3238500" y="2809875"/>
            <a:ext cx="5905500" cy="1477328"/>
          </a:xfrm>
          <a:prstGeom prst="rect">
            <a:avLst/>
          </a:prstGeom>
        </p:spPr>
        <p:txBody>
          <a:bodyPr wrap="square">
            <a:spAutoFit/>
          </a:bodyPr>
          <a:lstStyle/>
          <a:p>
            <a:r>
              <a:rPr lang="ru-RU" sz="1000" dirty="0" smtClean="0"/>
              <a:t>"Не найти такого человека, кто бы не знал коронную фразу Леонида Семёновича ""Но это уже совсем другая история..."". За свою 65-летнюю карьеру он рассказал нам множество историй (и как ведущий, и как артист). Но одна история пока ещё так и не была рассказана — его история. Эта книга наконец-то нам её поведает. От тёплых воспоминаний о детстве в послевоенной Москве и бурной юности в театральных кулуарах до триумфов на сцене и экране. Книга оживает благодаря трогательным комментариям родных и близких, которые добавляют личные штрихи и забавные анекдоты. А почти сотня фотографий из семейного архива — от чёрно-белых снимков детства до закулисных кадров с легендарных съёмок – позволяют читателю заглянуть в самое сердце этой удивительной истории. Это мемуары счастливого человека, для которого и сцена, и дом всегда оставались местом силы и радости."</a:t>
            </a:r>
            <a:endParaRPr lang="ru-RU" sz="1000" dirty="0"/>
          </a:p>
        </p:txBody>
      </p:sp>
      <p:sp>
        <p:nvSpPr>
          <p:cNvPr id="17" name="TextBox 16"/>
          <p:cNvSpPr txBox="1"/>
          <p:nvPr/>
        </p:nvSpPr>
        <p:spPr>
          <a:xfrm>
            <a:off x="3238500" y="4518660"/>
            <a:ext cx="5905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18" name="TextBox 17"/>
          <p:cNvSpPr txBox="1"/>
          <p:nvPr/>
        </p:nvSpPr>
        <p:spPr>
          <a:xfrm>
            <a:off x="3238500" y="4899660"/>
            <a:ext cx="5839883" cy="52322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hlinkClick r:id="rId6" tooltip="Скачать или посмотреть"/>
              </a:rPr>
              <a:t>ITD000000001445668.pdf </a:t>
            </a:r>
            <a:r>
              <a:rPr dirty="0"/>
              <a:t/>
            </a:r>
            <a:br>
              <a:rPr dirty="0"/>
            </a:br>
            <a:endParaRP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Медиа"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Кулинария. Книги по культовым вселенным. От игр до сериалов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978-5-04-218581-6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9" name="Cover" descr="Cover">
            <a:hlinkClick r:id="rId5" tooltip="Посмотреть в Витрине"/>
          </p:cNvPr>
          <p:cNvPicPr>
            <a:picLocks noChangeAspect="1"/>
          </p:cNvPicPr>
          <p:nvPr/>
        </p:nvPicPr>
        <p:blipFill>
          <a:blip r:embed="rId6"/>
          <a:stretch>
            <a:fillRect/>
          </a:stretch>
        </p:blipFill>
        <p:spPr>
          <a:xfrm>
            <a:off x="285750" y="1809750"/>
            <a:ext cx="2667000" cy="3362325"/>
          </a:xfrm>
          <a:prstGeom prst="rect">
            <a:avLst/>
          </a:prstGeom>
        </p:spPr>
      </p:pic>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«Смешарики. Официальная кулинарная книга»</a:t>
            </a:r>
          </a:p>
        </p:txBody>
      </p:sp>
      <p:sp>
        <p:nvSpPr>
          <p:cNvPr id="11" name="TextBox 10"/>
          <p:cNvSpPr txBox="1"/>
          <p:nvPr/>
        </p:nvSpPr>
        <p:spPr>
          <a:xfrm>
            <a:off x="3238500" y="2476500"/>
            <a:ext cx="5905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Отправьтесь во вкусное путешествие в мир любимых героев, где каждая страница наполнена ароматами, юмором и теплом Вместе с Совуньей, Лосяшем, Нюшей, Пином и другими Смешариками вы приготовите настоящие блюда из мультсериала от воздушных блинов и шоколадных трюфелей до ярких супов, десертов и домашних напи... </a:t>
            </a:r>
            <a:r>
              <a:rPr sz="1000" b="0" i="1" u="none" strike="noStrike">
                <a:solidFill>
                  <a:srgbClr val="199288"/>
                </a:solidFill>
                <a:latin typeface="Calibri"/>
                <a:hlinkClick r:id="rId5" tooltip="Посмотреть в Витрине"/>
              </a:rPr>
              <a:t>подробнее</a:t>
            </a:r>
          </a:p>
        </p:txBody>
      </p:sp>
      <p:sp>
        <p:nvSpPr>
          <p:cNvPr id="16" name="Прямоугольник 15"/>
          <p:cNvSpPr/>
          <p:nvPr/>
        </p:nvSpPr>
        <p:spPr>
          <a:xfrm>
            <a:off x="3238500" y="2797901"/>
            <a:ext cx="5905500" cy="1631216"/>
          </a:xfrm>
          <a:prstGeom prst="rect">
            <a:avLst/>
          </a:prstGeom>
        </p:spPr>
        <p:txBody>
          <a:bodyPr wrap="square">
            <a:spAutoFit/>
          </a:bodyPr>
          <a:lstStyle/>
          <a:p>
            <a:r>
              <a:rPr lang="ru-RU" sz="1000" dirty="0" smtClean="0"/>
              <a:t>"Погрузитесь в добрый и уютный мир Ромашковой долины, где каждый герой готов поделиться своим фирменным рецептом: суп с утюгом от </a:t>
            </a:r>
            <a:r>
              <a:rPr lang="ru-RU" sz="1000" dirty="0" err="1" smtClean="0"/>
              <a:t>Совуньи</a:t>
            </a:r>
            <a:r>
              <a:rPr lang="ru-RU" sz="1000" dirty="0" smtClean="0"/>
              <a:t>, огурец от </a:t>
            </a:r>
            <a:r>
              <a:rPr lang="ru-RU" sz="1000" dirty="0" err="1" smtClean="0"/>
              <a:t>Копатыча</a:t>
            </a:r>
            <a:r>
              <a:rPr lang="ru-RU" sz="1000" dirty="0" smtClean="0"/>
              <a:t>, бутерброд и идеальный нарезной батон от </a:t>
            </a:r>
            <a:r>
              <a:rPr lang="ru-RU" sz="1000" dirty="0" err="1" smtClean="0"/>
              <a:t>Лосяша</a:t>
            </a:r>
            <a:r>
              <a:rPr lang="ru-RU" sz="1000" dirty="0" smtClean="0"/>
              <a:t> и многое </a:t>
            </a:r>
            <a:r>
              <a:rPr lang="ru-RU" sz="1000" dirty="0" err="1" smtClean="0"/>
              <a:t>другое!В</a:t>
            </a:r>
            <a:r>
              <a:rPr lang="ru-RU" sz="1000" dirty="0" smtClean="0"/>
              <a:t> этой книге вы найдете вкусные истории, </a:t>
            </a:r>
            <a:r>
              <a:rPr lang="ru-RU" sz="1000" dirty="0" err="1" smtClean="0"/>
              <a:t>фан</a:t>
            </a:r>
            <a:r>
              <a:rPr lang="ru-RU" sz="1000" dirty="0" smtClean="0"/>
              <a:t>-факты о любимых сериях, кулинарную философию </a:t>
            </a:r>
            <a:r>
              <a:rPr lang="ru-RU" sz="1000" dirty="0" err="1" smtClean="0"/>
              <a:t>Смешариков</a:t>
            </a:r>
            <a:r>
              <a:rPr lang="ru-RU" sz="1000" dirty="0" smtClean="0"/>
              <a:t> и море юмора, который точно украсит ваш ностальгический </a:t>
            </a:r>
            <a:r>
              <a:rPr lang="ru-RU" sz="1000" dirty="0" err="1" smtClean="0"/>
              <a:t>вечер.Внутри</a:t>
            </a:r>
            <a:r>
              <a:rPr lang="ru-RU" sz="1000" dirty="0" smtClean="0"/>
              <a:t> вы найдете:- 20 авторских рецептов из серий «</a:t>
            </a:r>
            <a:r>
              <a:rPr lang="ru-RU" sz="1000" dirty="0" err="1" smtClean="0"/>
              <a:t>Смешариков</a:t>
            </a:r>
            <a:r>
              <a:rPr lang="ru-RU" sz="1000" dirty="0" smtClean="0"/>
              <a:t>» и «</a:t>
            </a:r>
            <a:r>
              <a:rPr lang="ru-RU" sz="1000" dirty="0" err="1" smtClean="0"/>
              <a:t>Пин</a:t>
            </a:r>
            <a:r>
              <a:rPr lang="ru-RU" sz="1000" dirty="0" smtClean="0"/>
              <a:t>-кода».- Полезные советы от </a:t>
            </a:r>
            <a:r>
              <a:rPr lang="ru-RU" sz="1000" dirty="0" err="1" smtClean="0"/>
              <a:t>Лосяша</a:t>
            </a:r>
            <a:r>
              <a:rPr lang="ru-RU" sz="1000" dirty="0" smtClean="0"/>
              <a:t>, </a:t>
            </a:r>
            <a:r>
              <a:rPr lang="ru-RU" sz="1000" dirty="0" err="1" smtClean="0"/>
              <a:t>Совуньи</a:t>
            </a:r>
            <a:r>
              <a:rPr lang="ru-RU" sz="1000" dirty="0" smtClean="0"/>
              <a:t> и других героев.- Фан-факты, секреты мультипликации и отсылки к кино — хороший мультфильм скрывает смысловые слои, как торт наполеон!- Лицензионные иллюстрации и кадры из серий.- Несколько серьезных проверок на настоящего фаната </a:t>
            </a:r>
            <a:r>
              <a:rPr lang="ru-RU" sz="1000" dirty="0" err="1" smtClean="0"/>
              <a:t>Смешариков</a:t>
            </a:r>
            <a:r>
              <a:rPr lang="ru-RU" sz="1000" dirty="0" smtClean="0"/>
              <a:t> (уверены, вы справитесь!).Готовьте, смейтесь, экспериментируйте — и пусть на вашей кухне поселится немного волшебства Ромашковой долины!"</a:t>
            </a:r>
            <a:endParaRPr lang="ru-RU" sz="1000" dirty="0"/>
          </a:p>
        </p:txBody>
      </p:sp>
      <p:sp>
        <p:nvSpPr>
          <p:cNvPr id="17" name="TextBox 16"/>
          <p:cNvSpPr txBox="1"/>
          <p:nvPr/>
        </p:nvSpPr>
        <p:spPr>
          <a:xfrm>
            <a:off x="3238500" y="4572655"/>
            <a:ext cx="5905500" cy="285750"/>
          </a:xfrm>
          <a:prstGeom prst="rect">
            <a:avLst/>
          </a:prstGeom>
          <a:solidFill>
            <a:srgbClr val="199288"/>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18" name="TextBox 17"/>
          <p:cNvSpPr txBox="1"/>
          <p:nvPr/>
        </p:nvSpPr>
        <p:spPr>
          <a:xfrm>
            <a:off x="3238500" y="4953655"/>
            <a:ext cx="5839883" cy="52322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hlinkClick r:id="rId7" tooltip="Скачать или посмотреть"/>
              </a:rPr>
              <a:t>ITD000000001435518.pdf </a:t>
            </a:r>
            <a:r>
              <a:t/>
            </a:r>
            <a:b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конка: Ожидаемая новинка" descr="Иконка"/>
          <p:cNvPicPr>
            <a:picLocks noChangeAspect="1"/>
          </p:cNvPicPr>
          <p:nvPr/>
        </p:nvPicPr>
        <p:blipFill>
          <a:blip r:embed="rId2"/>
          <a:stretch>
            <a:fillRect/>
          </a:stretch>
        </p:blipFill>
        <p:spPr>
          <a:xfrm>
            <a:off x="333375" y="333375"/>
            <a:ext cx="1047750" cy="1047750"/>
          </a:xfrm>
          <a:prstGeom prst="rect">
            <a:avLst/>
          </a:prstGeom>
        </p:spPr>
      </p:pic>
      <p:sp>
        <p:nvSpPr>
          <p:cNvPr id="2" name="TextBox 1"/>
          <p:cNvSpPr txBox="1"/>
          <p:nvPr/>
        </p:nvSpPr>
        <p:spPr>
          <a:xfrm>
            <a:off x="1381125" y="619125"/>
            <a:ext cx="7715250" cy="76200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295FE9"/>
                </a:solidFill>
                <a:latin typeface="Calibri"/>
              </a:rPr>
              <a:t>Группа ФА: </a:t>
            </a:r>
            <a:r>
              <a:rPr sz="2400" b="1" i="0" u="none" strike="noStrike">
                <a:solidFill>
                  <a:srgbClr val="000000"/>
                </a:solidFill>
                <a:latin typeface="Calibri"/>
              </a:rPr>
              <a:t>Ожидаемая новинка</a:t>
            </a:r>
          </a:p>
        </p:txBody>
      </p:sp>
      <p:graphicFrame>
        <p:nvGraphicFramePr>
          <p:cNvPr id="3" name="Таблица 2"/>
          <p:cNvGraphicFramePr>
            <a:graphicFrameLocks noGrp="1"/>
          </p:cNvGraphicFramePr>
          <p:nvPr/>
        </p:nvGraphicFramePr>
        <p:xfrm>
          <a:off x="333375" y="1714500"/>
          <a:ext cx="8534400" cy="350139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Серия</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Автор</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Название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Red Violet. Темные миры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Дочь врага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978-5-00250-828-0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Skolkovo Business Review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OKR в российском бизнесе. Суровое руководство по превращению амбиций в результаты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978-5-00250-644-6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4500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Tok. Как раскрыть убийство. Руководство для любителей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Сью Хинсенбергс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Очень плохие вдовы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978-5-04-221242-0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886.00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Young Adult. Культовая манхва. Притворись, что любишь меня.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Сю Ан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Притворись, что любишь меня. Том 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978-5-04-229257-6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Young Adult. Незримые узы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Александра Рябкина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Лаванда и ментол (#2)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978-5-04-231286-1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Young Adult. Шёпот двух сердец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Даша Коэн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Обещаю, больно не будет (#2)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978-5-04-231236-6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33375" y="333375"/>
          <a:ext cx="8534400" cy="319659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Серия</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Автор</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Название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Злодейский путь!..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Комикс "Злодейский путь!..". Том 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978-5-00214-826-4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Искры вдохновения. Книги, которые исполняют желания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Татьяна Мужицкая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Маленькие секреты большого счастья. 32 разговора в придорожном кафе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978-5-04-217358-5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62x82/16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Истории Алены Филипенко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Алёна Филипенко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Лишний в его игре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978-5-04-236199-9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60x88/16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13.02.2026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Исторические детективы Николая Свечина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Николай Свечин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Тайна мыса Пицунда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978-5-04-229919-3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08.02.2026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Китайские романы priest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priest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Безмолвное чтение. Том 4. Верховенский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978-5-04-234753-5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64x90/16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Клуб убийств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Смертельная удача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978-5-00250-808-2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273698329"/>
              </p:ext>
            </p:extLst>
          </p:nvPr>
        </p:nvGraphicFramePr>
        <p:xfrm>
          <a:off x="333375" y="3529965"/>
          <a:ext cx="8534400" cy="237744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Коллекция</a:t>
                      </a:r>
                      <a:r>
                        <a:rPr sz="1000" b="0" i="0" u="none" strike="noStrike" dirty="0">
                          <a:solidFill>
                            <a:srgbClr val="000000"/>
                          </a:solidFill>
                          <a:latin typeface="Calibri"/>
                        </a:rPr>
                        <a:t> </a:t>
                      </a:r>
                      <a:r>
                        <a:rPr sz="1000" b="0" i="0" u="none" strike="noStrike" dirty="0" err="1">
                          <a:solidFill>
                            <a:srgbClr val="000000"/>
                          </a:solidFill>
                          <a:latin typeface="Calibri"/>
                        </a:rPr>
                        <a:t>странных</a:t>
                      </a:r>
                      <a:r>
                        <a:rPr sz="1000" b="0" i="0" u="none" strike="noStrike" dirty="0">
                          <a:solidFill>
                            <a:srgbClr val="000000"/>
                          </a:solidFill>
                          <a:latin typeface="Calibri"/>
                        </a:rPr>
                        <a:t> </a:t>
                      </a:r>
                      <a:r>
                        <a:rPr sz="1000" b="0" i="0" u="none" strike="noStrike" dirty="0" err="1">
                          <a:solidFill>
                            <a:srgbClr val="000000"/>
                          </a:solidFill>
                          <a:latin typeface="Calibri"/>
                        </a:rPr>
                        <a:t>дел</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Саша Хеллмейстер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Акулий король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978-5-04-229382-5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Команда "ИКС". Детский детектив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Светлана Кривошлыкова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Дело оживших кукол (#6)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978-5-04-233376-7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Комильфо. Китайские романы и маньхуа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Мосян Тунсю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Мастер</a:t>
                      </a:r>
                      <a:r>
                        <a:rPr sz="1000" b="0" i="0" u="none" strike="noStrike" dirty="0">
                          <a:solidFill>
                            <a:srgbClr val="000000"/>
                          </a:solidFill>
                          <a:latin typeface="Calibri"/>
                        </a:rPr>
                        <a:t> </a:t>
                      </a:r>
                      <a:r>
                        <a:rPr sz="1000" b="0" i="0" u="none" strike="noStrike" dirty="0" err="1">
                          <a:solidFill>
                            <a:srgbClr val="000000"/>
                          </a:solidFill>
                          <a:latin typeface="Calibri"/>
                        </a:rPr>
                        <a:t>темного</a:t>
                      </a:r>
                      <a:r>
                        <a:rPr sz="1000" b="0" i="0" u="none" strike="noStrike" dirty="0">
                          <a:solidFill>
                            <a:srgbClr val="000000"/>
                          </a:solidFill>
                          <a:latin typeface="Calibri"/>
                        </a:rPr>
                        <a:t> </a:t>
                      </a:r>
                      <a:r>
                        <a:rPr sz="1000" b="0" i="0" u="none" strike="noStrike" dirty="0" err="1">
                          <a:solidFill>
                            <a:srgbClr val="000000"/>
                          </a:solidFill>
                          <a:latin typeface="Calibri"/>
                        </a:rPr>
                        <a:t>пути</a:t>
                      </a:r>
                      <a:r>
                        <a:rPr sz="1000" b="0" i="0" u="none" strike="noStrike" dirty="0">
                          <a:solidFill>
                            <a:srgbClr val="000000"/>
                          </a:solidFill>
                          <a:latin typeface="Calibri"/>
                        </a:rPr>
                        <a:t>. </a:t>
                      </a:r>
                      <a:r>
                        <a:rPr sz="1000" b="0" i="0" u="none" strike="noStrike" dirty="0" err="1">
                          <a:solidFill>
                            <a:srgbClr val="000000"/>
                          </a:solidFill>
                          <a:latin typeface="Calibri"/>
                        </a:rPr>
                        <a:t>Том</a:t>
                      </a:r>
                      <a:r>
                        <a:rPr sz="1000" b="0" i="0" u="none" strike="noStrike" dirty="0">
                          <a:solidFill>
                            <a:srgbClr val="000000"/>
                          </a:solidFill>
                          <a:latin typeface="Calibri"/>
                        </a:rPr>
                        <a:t> 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978-5-04-232151-1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64x90/16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20000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12.01.2026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Кроссовер. Роман-бестселлер в комиксах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Виктор Дашкевич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Граф Аверин. Графический роман. Часть 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978-5-04-223656-3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70x100/16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Кроссовер. Роман-бестселлер в комиксах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Ася Лавринович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Нелюбовь сероглазого короля. Графический роман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978-5-04-207664-0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84x120/32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7000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Кто-то всегда лжет. Триллеры Л. Кейли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Лора Кейли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Лимб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978-5-04-229305-4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33375" y="333375"/>
          <a:ext cx="8534400" cy="319659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Серия</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Автор</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Название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Young adult. Нежные романы Ники Сью о первых чувствах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Ники Сью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Навсегда моя. Слушаюсь, мой босс (#2)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978-5-04-232091-0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Академия юных футболистов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 З. Лейтон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Академия Чемпионов. Путь к мечте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978-5-04-223681-5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Аня и Ваня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Аня и Ваня. Барабашки и чудеса без спроса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978-5-00250-387-2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Графические миры. Графические романы для детей и подростков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Зак Вайнерсмит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Биа Вульф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978-5-04-177041-9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662.00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Книжный магазинчик по пятницам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Савако Натори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Книжный магазинчик по пятницам. Весна (#1)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978-5-04-230079-0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21.02.2026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Комильфо. НЕ ДЛЯ ВИТРИНЫ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Ямада Кинтэцу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Пот и мыло. Том 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978-5-04-233753-6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60x82/16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562497460"/>
              </p:ext>
            </p:extLst>
          </p:nvPr>
        </p:nvGraphicFramePr>
        <p:xfrm>
          <a:off x="333375" y="3529965"/>
          <a:ext cx="8534400" cy="2895600"/>
        </p:xfrm>
        <a:graphic>
          <a:graphicData uri="http://schemas.openxmlformats.org/drawingml/2006/table">
            <a:tbl>
              <a:tblPr firstRow="1" bandRow="1"/>
              <a:tblGrid>
                <a:gridCol w="1657350"/>
                <a:gridCol w="1066800"/>
                <a:gridCol w="1905000"/>
                <a:gridCol w="742950"/>
                <a:gridCol w="762000"/>
                <a:gridCol w="666750"/>
                <a:gridCol w="952500"/>
                <a:gridCol w="781050"/>
              </a:tblGrid>
              <a:tr h="361950">
                <a:tc>
                  <a:txBody>
                    <a:bodyPr/>
                    <a:lstStyle/>
                    <a:p>
                      <a:pPr marL="0" marR="0" lvl="0" indent="0" algn="l" fontAlgn="ctr"/>
                      <a:r>
                        <a:rPr sz="1000" b="0" i="0" u="none" strike="noStrike" dirty="0" err="1">
                          <a:solidFill>
                            <a:srgbClr val="000000"/>
                          </a:solidFill>
                          <a:latin typeface="Calibri"/>
                        </a:rPr>
                        <a:t>Культура</a:t>
                      </a:r>
                      <a:r>
                        <a:rPr sz="1000" b="0" i="0" u="none" strike="noStrike" dirty="0">
                          <a:solidFill>
                            <a:srgbClr val="000000"/>
                          </a:solidFill>
                          <a:latin typeface="Calibri"/>
                        </a:rPr>
                        <a:t> </a:t>
                      </a:r>
                      <a:r>
                        <a:rPr sz="1000" b="0" i="0" u="none" strike="noStrike" dirty="0" err="1">
                          <a:solidFill>
                            <a:srgbClr val="000000"/>
                          </a:solidFill>
                          <a:latin typeface="Calibri"/>
                        </a:rPr>
                        <a:t>смерти</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Египетская культура смерти. Путешествие по Дуату, загробный суд и царские мумии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978-5-00250-843-3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84x110/32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Лиса и дракон. Хиты ориентального фэнтези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Саманта</a:t>
                      </a:r>
                      <a:r>
                        <a:rPr sz="1000" b="0" i="0" u="none" strike="noStrike" dirty="0">
                          <a:solidFill>
                            <a:srgbClr val="000000"/>
                          </a:solidFill>
                          <a:latin typeface="Calibri"/>
                        </a:rPr>
                        <a:t> </a:t>
                      </a:r>
                      <a:r>
                        <a:rPr sz="1000" b="0" i="0" u="none" strike="noStrike" dirty="0" err="1">
                          <a:solidFill>
                            <a:srgbClr val="000000"/>
                          </a:solidFill>
                          <a:latin typeface="Calibri"/>
                        </a:rPr>
                        <a:t>Сотто</a:t>
                      </a:r>
                      <a:r>
                        <a:rPr sz="1000" b="0" i="0" u="none" strike="noStrike" dirty="0">
                          <a:solidFill>
                            <a:srgbClr val="000000"/>
                          </a:solidFill>
                          <a:latin typeface="Calibri"/>
                        </a:rPr>
                        <a:t> </a:t>
                      </a:r>
                      <a:r>
                        <a:rPr sz="1000" b="0" i="0" u="none" strike="noStrike" dirty="0" err="1">
                          <a:solidFill>
                            <a:srgbClr val="000000"/>
                          </a:solidFill>
                          <a:latin typeface="Calibri"/>
                        </a:rPr>
                        <a:t>Ямбао</a:t>
                      </a:r>
                      <a:r>
                        <a:rPr sz="1000" b="0" i="0" u="none" strike="noStrike" dirty="0">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Луна на воде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978-5-04-225629-5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Психология для устойчивого развития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err="1">
                          <a:solidFill>
                            <a:srgbClr val="000000"/>
                          </a:solidFill>
                          <a:latin typeface="Calibri"/>
                        </a:rPr>
                        <a:t>Гнев</a:t>
                      </a:r>
                      <a:r>
                        <a:rPr sz="1000" b="0" i="0" u="none" strike="noStrike" dirty="0">
                          <a:solidFill>
                            <a:srgbClr val="000000"/>
                          </a:solidFill>
                          <a:latin typeface="Calibri"/>
                        </a:rPr>
                        <a:t> </a:t>
                      </a:r>
                      <a:r>
                        <a:rPr sz="1000" b="0" i="0" u="none" strike="noStrike" dirty="0" err="1">
                          <a:solidFill>
                            <a:srgbClr val="000000"/>
                          </a:solidFill>
                          <a:latin typeface="Calibri"/>
                        </a:rPr>
                        <a:t>без</a:t>
                      </a:r>
                      <a:r>
                        <a:rPr sz="1000" b="0" i="0" u="none" strike="noStrike" dirty="0">
                          <a:solidFill>
                            <a:srgbClr val="000000"/>
                          </a:solidFill>
                          <a:latin typeface="Calibri"/>
                        </a:rPr>
                        <a:t> </a:t>
                      </a:r>
                      <a:r>
                        <a:rPr sz="1000" b="0" i="0" u="none" strike="noStrike" dirty="0" err="1">
                          <a:solidFill>
                            <a:srgbClr val="000000"/>
                          </a:solidFill>
                          <a:latin typeface="Calibri"/>
                        </a:rPr>
                        <a:t>разрушений</a:t>
                      </a:r>
                      <a:r>
                        <a:rPr sz="1000" b="0" i="0" u="none" strike="noStrike" dirty="0">
                          <a:solidFill>
                            <a:srgbClr val="000000"/>
                          </a:solidFill>
                          <a:latin typeface="Calibri"/>
                        </a:rPr>
                        <a:t>. </a:t>
                      </a:r>
                      <a:r>
                        <a:rPr sz="1000" b="0" i="0" u="none" strike="noStrike" dirty="0" err="1">
                          <a:solidFill>
                            <a:srgbClr val="000000"/>
                          </a:solidFill>
                          <a:latin typeface="Calibri"/>
                        </a:rPr>
                        <a:t>Главная</a:t>
                      </a:r>
                      <a:r>
                        <a:rPr sz="1000" b="0" i="0" u="none" strike="noStrike" dirty="0">
                          <a:solidFill>
                            <a:srgbClr val="000000"/>
                          </a:solidFill>
                          <a:latin typeface="Calibri"/>
                        </a:rPr>
                        <a:t> </a:t>
                      </a:r>
                      <a:r>
                        <a:rPr sz="1000" b="0" i="0" u="none" strike="noStrike" dirty="0" err="1">
                          <a:solidFill>
                            <a:srgbClr val="000000"/>
                          </a:solidFill>
                          <a:latin typeface="Calibri"/>
                        </a:rPr>
                        <a:t>книга</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управлению</a:t>
                      </a:r>
                      <a:r>
                        <a:rPr sz="1000" b="0" i="0" u="none" strike="noStrike" dirty="0">
                          <a:solidFill>
                            <a:srgbClr val="000000"/>
                          </a:solidFill>
                          <a:latin typeface="Calibri"/>
                        </a:rPr>
                        <a:t> </a:t>
                      </a:r>
                      <a:r>
                        <a:rPr sz="1000" b="0" i="0" u="none" strike="noStrike" dirty="0" err="1">
                          <a:solidFill>
                            <a:srgbClr val="000000"/>
                          </a:solidFill>
                          <a:latin typeface="Calibri"/>
                        </a:rPr>
                        <a:t>сильными</a:t>
                      </a:r>
                      <a:r>
                        <a:rPr sz="1000" b="0" i="0" u="none" strike="noStrike" dirty="0">
                          <a:solidFill>
                            <a:srgbClr val="000000"/>
                          </a:solidFill>
                          <a:latin typeface="Calibri"/>
                        </a:rPr>
                        <a:t> </a:t>
                      </a:r>
                      <a:r>
                        <a:rPr sz="1000" b="0" i="0" u="none" strike="noStrike" dirty="0" err="1">
                          <a:solidFill>
                            <a:srgbClr val="000000"/>
                          </a:solidFill>
                          <a:latin typeface="Calibri"/>
                        </a:rPr>
                        <a:t>эмоциями</a:t>
                      </a:r>
                      <a:r>
                        <a:rPr sz="1000" b="0" i="0" u="none" strike="noStrike" dirty="0">
                          <a:solidFill>
                            <a:srgbClr val="000000"/>
                          </a:solidFill>
                          <a:latin typeface="Calibri"/>
                        </a:rPr>
                        <a:t> </a:t>
                      </a:r>
                      <a:r>
                        <a:rPr sz="1000" b="0" i="0" u="none" strike="noStrike" dirty="0" err="1">
                          <a:solidFill>
                            <a:srgbClr val="000000"/>
                          </a:solidFill>
                          <a:latin typeface="Calibri"/>
                        </a:rPr>
                        <a:t>по</a:t>
                      </a:r>
                      <a:r>
                        <a:rPr sz="1000" b="0" i="0" u="none" strike="noStrike" dirty="0">
                          <a:solidFill>
                            <a:srgbClr val="000000"/>
                          </a:solidFill>
                          <a:latin typeface="Calibri"/>
                        </a:rPr>
                        <a:t> </a:t>
                      </a:r>
                      <a:r>
                        <a:rPr sz="1000" b="0" i="0" u="none" strike="noStrike" dirty="0" err="1">
                          <a:solidFill>
                            <a:srgbClr val="000000"/>
                          </a:solidFill>
                          <a:latin typeface="Calibri"/>
                        </a:rPr>
                        <a:t>методу</a:t>
                      </a:r>
                      <a:r>
                        <a:rPr sz="1000" b="0" i="0" u="none" strike="noStrike" dirty="0">
                          <a:solidFill>
                            <a:srgbClr val="000000"/>
                          </a:solidFill>
                          <a:latin typeface="Calibri"/>
                        </a:rPr>
                        <a:t> ACT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978-5-00250-894-5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60x88/16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Создатель злодейки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Создатель злодейки. Том 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978-5-00250-746-7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60x88/16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4000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r h="361950">
                <a:tc>
                  <a:txBody>
                    <a:bodyPr/>
                    <a:lstStyle/>
                    <a:p>
                      <a:pPr marL="0" marR="0" lvl="0" indent="0" algn="l" fontAlgn="ctr"/>
                      <a:r>
                        <a:rPr sz="1000" b="0" i="0" u="none" strike="noStrike">
                          <a:solidFill>
                            <a:srgbClr val="000000"/>
                          </a:solidFill>
                          <a:latin typeface="Calibri"/>
                        </a:rPr>
                        <a:t>Страшно интересная Россия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Духи болезней на Руси. Сестры-лихорадки, матушка Оспа и жук в ботиночках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978-5-00250-531-9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84x110/32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12.02.2026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dirty="0">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Ожидаемая новинка"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Red Violet. Темные миры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978-5-00250-828-0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10.02.2026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359092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«Дочь врага»</a:t>
            </a:r>
          </a:p>
        </p:txBody>
      </p:sp>
      <p:sp>
        <p:nvSpPr>
          <p:cNvPr id="10" name="TextBox 9"/>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Для любителей ретеллингов, ромэнтези и постапокалиптических миров, где все не делится на черное и белое. </a:t>
            </a:r>
          </a:p>
        </p:txBody>
      </p:sp>
      <p:sp>
        <p:nvSpPr>
          <p:cNvPr id="12" name="TextBox 11"/>
          <p:cNvSpPr txBox="1"/>
          <p:nvPr/>
        </p:nvSpPr>
        <p:spPr>
          <a:xfrm>
            <a:off x="3238500" y="328612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61950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Ретеллинг</a:t>
            </a:r>
            <a:r>
              <a:rPr sz="1000" b="0" i="0" u="none" strike="noStrike" dirty="0">
                <a:solidFill>
                  <a:srgbClr val="000000"/>
                </a:solidFill>
                <a:latin typeface="Calibri"/>
              </a:rPr>
              <a:t> </a:t>
            </a:r>
            <a:r>
              <a:rPr sz="1000" b="0" i="0" u="none" strike="noStrike" dirty="0" err="1">
                <a:solidFill>
                  <a:srgbClr val="000000"/>
                </a:solidFill>
                <a:latin typeface="Calibri"/>
              </a:rPr>
              <a:t>романа</a:t>
            </a:r>
            <a:r>
              <a:rPr sz="1000" b="0" i="0" u="none" strike="noStrike" dirty="0">
                <a:solidFill>
                  <a:srgbClr val="000000"/>
                </a:solidFill>
                <a:latin typeface="Calibri"/>
              </a:rPr>
              <a:t> о </a:t>
            </a:r>
            <a:r>
              <a:rPr sz="1000" b="0" i="0" u="none" strike="noStrike" dirty="0" err="1">
                <a:solidFill>
                  <a:srgbClr val="000000"/>
                </a:solidFill>
                <a:latin typeface="Calibri"/>
              </a:rPr>
              <a:t>Тристане</a:t>
            </a:r>
            <a:r>
              <a:rPr sz="1000" b="0" i="0" u="none" strike="noStrike" dirty="0">
                <a:solidFill>
                  <a:srgbClr val="000000"/>
                </a:solidFill>
                <a:latin typeface="Calibri"/>
              </a:rPr>
              <a:t> и </a:t>
            </a:r>
            <a:r>
              <a:rPr sz="1000" b="0" i="0" u="none" strike="noStrike" dirty="0" err="1">
                <a:solidFill>
                  <a:srgbClr val="000000"/>
                </a:solidFill>
                <a:latin typeface="Calibri"/>
              </a:rPr>
              <a:t>Изольде</a:t>
            </a:r>
            <a:r>
              <a:rPr sz="1000" b="0" i="0" u="none" strike="noStrike" dirty="0">
                <a:solidFill>
                  <a:srgbClr val="000000"/>
                </a:solidFill>
                <a:latin typeface="Calibri"/>
              </a:rPr>
              <a:t>
</a:t>
            </a:r>
            <a:r>
              <a:rPr sz="1000" b="0" i="0" u="none" strike="noStrike" dirty="0" err="1">
                <a:solidFill>
                  <a:srgbClr val="000000"/>
                </a:solidFill>
                <a:latin typeface="Calibri"/>
              </a:rPr>
              <a:t>Темное</a:t>
            </a:r>
            <a:r>
              <a:rPr sz="1000" b="0" i="0" u="none" strike="noStrike" dirty="0">
                <a:solidFill>
                  <a:srgbClr val="000000"/>
                </a:solidFill>
                <a:latin typeface="Calibri"/>
              </a:rPr>
              <a:t> </a:t>
            </a:r>
            <a:r>
              <a:rPr sz="1000" b="0" i="0" u="none" strike="noStrike" dirty="0" err="1">
                <a:solidFill>
                  <a:srgbClr val="000000"/>
                </a:solidFill>
                <a:latin typeface="Calibri"/>
              </a:rPr>
              <a:t>ромэнтези</a:t>
            </a:r>
            <a:r>
              <a:rPr sz="1000" b="0" i="0" u="none" strike="noStrike" dirty="0">
                <a:solidFill>
                  <a:srgbClr val="000000"/>
                </a:solidFill>
                <a:latin typeface="Calibri"/>
              </a:rPr>
              <a:t> о </a:t>
            </a:r>
            <a:r>
              <a:rPr sz="1000" b="0" i="0" u="none" strike="noStrike" dirty="0" err="1">
                <a:solidFill>
                  <a:srgbClr val="000000"/>
                </a:solidFill>
                <a:latin typeface="Calibri"/>
              </a:rPr>
              <a:t>праве</a:t>
            </a:r>
            <a:r>
              <a:rPr sz="1000" b="0" i="0" u="none" strike="noStrike" dirty="0">
                <a:solidFill>
                  <a:srgbClr val="000000"/>
                </a:solidFill>
                <a:latin typeface="Calibri"/>
              </a:rPr>
              <a:t> </a:t>
            </a:r>
            <a:r>
              <a:rPr sz="1000" b="0" i="0" u="none" strike="noStrike" dirty="0" err="1">
                <a:solidFill>
                  <a:srgbClr val="000000"/>
                </a:solidFill>
                <a:latin typeface="Calibri"/>
              </a:rPr>
              <a:t>на</a:t>
            </a:r>
            <a:r>
              <a:rPr sz="1000" b="0" i="0" u="none" strike="noStrike" dirty="0">
                <a:solidFill>
                  <a:srgbClr val="000000"/>
                </a:solidFill>
                <a:latin typeface="Calibri"/>
              </a:rPr>
              <a:t> </a:t>
            </a:r>
            <a:r>
              <a:rPr sz="1000" b="0" i="0" u="none" strike="noStrike" dirty="0" err="1">
                <a:solidFill>
                  <a:srgbClr val="000000"/>
                </a:solidFill>
                <a:latin typeface="Calibri"/>
              </a:rPr>
              <a:t>свободу</a:t>
            </a:r>
            <a:r>
              <a:rPr sz="1000" b="0" i="0" u="none" strike="noStrike" dirty="0">
                <a:solidFill>
                  <a:srgbClr val="000000"/>
                </a:solidFill>
                <a:latin typeface="Calibri"/>
              </a:rPr>
              <a:t> и </a:t>
            </a:r>
            <a:r>
              <a:rPr sz="1000" b="0" i="0" u="none" strike="noStrike" dirty="0" err="1">
                <a:solidFill>
                  <a:srgbClr val="000000"/>
                </a:solidFill>
                <a:latin typeface="Calibri"/>
              </a:rPr>
              <a:t>исцеляющей</a:t>
            </a:r>
            <a:r>
              <a:rPr sz="1000" b="0" i="0" u="none" strike="noStrike" dirty="0">
                <a:solidFill>
                  <a:srgbClr val="000000"/>
                </a:solidFill>
                <a:latin typeface="Calibri"/>
              </a:rPr>
              <a:t> </a:t>
            </a:r>
            <a:r>
              <a:rPr sz="1000" b="0" i="0" u="none" strike="noStrike" dirty="0" err="1">
                <a:solidFill>
                  <a:srgbClr val="000000"/>
                </a:solidFill>
                <a:latin typeface="Calibri"/>
              </a:rPr>
              <a:t>связи</a:t>
            </a:r>
            <a:r>
              <a:rPr sz="1000" b="0" i="0" u="none" strike="noStrike" dirty="0">
                <a:solidFill>
                  <a:srgbClr val="000000"/>
                </a:solidFill>
                <a:latin typeface="Calibri"/>
              </a:rPr>
              <a:t>
Young Adult </a:t>
            </a:r>
            <a:r>
              <a:rPr sz="1000" b="0" i="0" u="none" strike="noStrike" dirty="0" err="1">
                <a:solidFill>
                  <a:srgbClr val="000000"/>
                </a:solidFill>
                <a:latin typeface="Calibri"/>
              </a:rPr>
              <a:t>проза</a:t>
            </a:r>
            <a:r>
              <a:rPr sz="1000" b="0" i="0" u="none" strike="noStrike" dirty="0">
                <a:solidFill>
                  <a:srgbClr val="000000"/>
                </a:solidFill>
                <a:latin typeface="Calibri"/>
              </a:rPr>
              <a:t> </a:t>
            </a:r>
            <a:r>
              <a:rPr sz="1000" b="0" i="0" u="none" strike="noStrike" dirty="0" err="1">
                <a:solidFill>
                  <a:srgbClr val="000000"/>
                </a:solidFill>
                <a:latin typeface="Calibri"/>
              </a:rPr>
              <a:t>про</a:t>
            </a:r>
            <a:r>
              <a:rPr sz="1000" b="0" i="0" u="none" strike="noStrike" dirty="0">
                <a:solidFill>
                  <a:srgbClr val="000000"/>
                </a:solidFill>
                <a:latin typeface="Calibri"/>
              </a:rPr>
              <a:t> </a:t>
            </a:r>
            <a:r>
              <a:rPr sz="1000" b="0" i="0" u="none" strike="noStrike" dirty="0" err="1">
                <a:solidFill>
                  <a:srgbClr val="000000"/>
                </a:solidFill>
                <a:latin typeface="Calibri"/>
              </a:rPr>
              <a:t>постапокалипсис</a:t>
            </a:r>
            <a:r>
              <a:rPr sz="1000" b="0" i="0" u="none" strike="noStrike" dirty="0">
                <a:solidFill>
                  <a:srgbClr val="000000"/>
                </a:solidFill>
                <a:latin typeface="Calibri"/>
              </a:rPr>
              <a:t>, </a:t>
            </a:r>
            <a:r>
              <a:rPr sz="1000" b="0" i="0" u="none" strike="noStrike" dirty="0" err="1">
                <a:solidFill>
                  <a:srgbClr val="000000"/>
                </a:solidFill>
                <a:latin typeface="Calibri"/>
              </a:rPr>
              <a:t>любовь</a:t>
            </a:r>
            <a:r>
              <a:rPr sz="1000" b="0" i="0" u="none" strike="noStrike" dirty="0">
                <a:solidFill>
                  <a:srgbClr val="000000"/>
                </a:solidFill>
                <a:latin typeface="Calibri"/>
              </a:rPr>
              <a:t> и </a:t>
            </a:r>
            <a:r>
              <a:rPr sz="1000" b="0" i="0" u="none" strike="noStrike" dirty="0" err="1">
                <a:solidFill>
                  <a:srgbClr val="000000"/>
                </a:solidFill>
                <a:latin typeface="Calibri"/>
              </a:rPr>
              <a:t>магию</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Ромэнтези о запретной любви, моральных дилеммах и стремлении к свободе и миру. Ретеллинг легенды о Тристане и Изольде в постапокалиптическом сеттинге, где магия заменила технологии.
Меня зовут Исидора. Я  дочь Сарафа, вождя всех вождей, последнего, кто стоит между нашим н... </a:t>
            </a:r>
            <a:r>
              <a:rPr sz="1000" b="0" i="1" u="none" strike="noStrike">
                <a:solidFill>
                  <a:srgbClr val="295FE9"/>
                </a:solidFill>
                <a:latin typeface="Calibri"/>
                <a:hlinkClick r:id="rId4" tooltip="Посмотреть в Витрине"/>
              </a:rPr>
              <a:t>подробнее</a:t>
            </a:r>
          </a:p>
        </p:txBody>
      </p:sp>
      <p:sp>
        <p:nvSpPr>
          <p:cNvPr id="17" name="TextBox 16"/>
          <p:cNvSpPr txBox="1"/>
          <p:nvPr/>
        </p:nvSpPr>
        <p:spPr>
          <a:xfrm>
            <a:off x="3238500" y="4381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8" name="TextBox 17"/>
          <p:cNvSpPr txBox="1"/>
          <p:nvPr/>
        </p:nvSpPr>
        <p:spPr>
          <a:xfrm>
            <a:off x="3333750" y="4762500"/>
            <a:ext cx="5839883"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Ожидаемая новинка"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Skolkovo Business Review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978-5-00250-644-6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70x90/16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4500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1600" b="1" i="0" u="none" strike="noStrike">
                <a:solidFill>
                  <a:srgbClr val="000000"/>
                </a:solidFill>
                <a:latin typeface="Calibri"/>
              </a:rPr>
              <a:t> «OKR в российском бизнесе. Суровое руководство по превращению амбиций в результаты»</a:t>
            </a:r>
          </a:p>
        </p:txBody>
      </p:sp>
      <p:sp>
        <p:nvSpPr>
          <p:cNvPr id="10" name="TextBox 9"/>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Книга номер один по внедрению OKR с учетом российской специфики от ведущих экспертов индустрии и преподавателей Сколково  </a:t>
            </a:r>
          </a:p>
        </p:txBody>
      </p:sp>
      <p:sp>
        <p:nvSpPr>
          <p:cNvPr id="12" name="TextBox 11"/>
          <p:cNvSpPr txBox="1"/>
          <p:nvPr/>
        </p:nvSpPr>
        <p:spPr>
          <a:xfrm>
            <a:off x="3238500" y="327850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3611880"/>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От</a:t>
            </a:r>
            <a:r>
              <a:rPr sz="1000" b="0" i="0" u="none" strike="noStrike" dirty="0">
                <a:solidFill>
                  <a:srgbClr val="000000"/>
                </a:solidFill>
                <a:latin typeface="Calibri"/>
              </a:rPr>
              <a:t> </a:t>
            </a:r>
            <a:r>
              <a:rPr sz="1000" b="0" i="0" u="none" strike="noStrike" dirty="0" err="1">
                <a:solidFill>
                  <a:srgbClr val="000000"/>
                </a:solidFill>
                <a:latin typeface="Calibri"/>
              </a:rPr>
              <a:t>ведущих</a:t>
            </a:r>
            <a:r>
              <a:rPr sz="1000" b="0" i="0" u="none" strike="noStrike" dirty="0">
                <a:solidFill>
                  <a:srgbClr val="000000"/>
                </a:solidFill>
                <a:latin typeface="Calibri"/>
              </a:rPr>
              <a:t> </a:t>
            </a:r>
            <a:r>
              <a:rPr sz="1000" b="0" i="0" u="none" strike="noStrike" dirty="0" err="1">
                <a:solidFill>
                  <a:srgbClr val="000000"/>
                </a:solidFill>
                <a:latin typeface="Calibri"/>
              </a:rPr>
              <a:t>экспертов</a:t>
            </a:r>
            <a:r>
              <a:rPr sz="1000" b="0" i="0" u="none" strike="noStrike" dirty="0">
                <a:solidFill>
                  <a:srgbClr val="000000"/>
                </a:solidFill>
                <a:latin typeface="Calibri"/>
              </a:rPr>
              <a:t> </a:t>
            </a:r>
            <a:r>
              <a:rPr sz="1000" b="0" i="0" u="none" strike="noStrike" dirty="0" err="1">
                <a:solidFill>
                  <a:srgbClr val="000000"/>
                </a:solidFill>
                <a:latin typeface="Calibri"/>
              </a:rPr>
              <a:t>страны</a:t>
            </a:r>
            <a:r>
              <a:rPr sz="1000" b="0" i="0" u="none" strike="noStrike" dirty="0">
                <a:solidFill>
                  <a:srgbClr val="000000"/>
                </a:solidFill>
                <a:latin typeface="Calibri"/>
              </a:rPr>
              <a:t>
</a:t>
            </a:r>
            <a:r>
              <a:rPr sz="1000" b="0" i="0" u="none" strike="noStrike" dirty="0" err="1">
                <a:solidFill>
                  <a:srgbClr val="000000"/>
                </a:solidFill>
                <a:latin typeface="Calibri"/>
              </a:rPr>
              <a:t>Лучшая</a:t>
            </a:r>
            <a:r>
              <a:rPr sz="1000" b="0" i="0" u="none" strike="noStrike" dirty="0">
                <a:solidFill>
                  <a:srgbClr val="000000"/>
                </a:solidFill>
                <a:latin typeface="Calibri"/>
              </a:rPr>
              <a:t> </a:t>
            </a:r>
            <a:r>
              <a:rPr sz="1000" b="0" i="0" u="none" strike="noStrike" dirty="0" err="1">
                <a:solidFill>
                  <a:srgbClr val="000000"/>
                </a:solidFill>
                <a:latin typeface="Calibri"/>
              </a:rPr>
              <a:t>российская</a:t>
            </a:r>
            <a:r>
              <a:rPr sz="1000" b="0" i="0" u="none" strike="noStrike" dirty="0">
                <a:solidFill>
                  <a:srgbClr val="000000"/>
                </a:solidFill>
                <a:latin typeface="Calibri"/>
              </a:rPr>
              <a:t> </a:t>
            </a:r>
            <a:r>
              <a:rPr sz="1000" b="0" i="0" u="none" strike="noStrike" dirty="0" err="1">
                <a:solidFill>
                  <a:srgbClr val="000000"/>
                </a:solidFill>
                <a:latin typeface="Calibri"/>
              </a:rPr>
              <a:t>практика</a:t>
            </a:r>
            <a:r>
              <a:rPr sz="1000" b="0" i="0" u="none" strike="noStrike" dirty="0">
                <a:solidFill>
                  <a:srgbClr val="000000"/>
                </a:solidFill>
                <a:latin typeface="Calibri"/>
              </a:rPr>
              <a:t>
</a:t>
            </a:r>
            <a:r>
              <a:rPr sz="1000" b="0" i="0" u="none" strike="noStrike" dirty="0" err="1">
                <a:solidFill>
                  <a:srgbClr val="000000"/>
                </a:solidFill>
                <a:latin typeface="Calibri"/>
              </a:rPr>
              <a:t>Как</a:t>
            </a:r>
            <a:r>
              <a:rPr sz="1000" b="0" i="0" u="none" strike="noStrike" dirty="0">
                <a:solidFill>
                  <a:srgbClr val="000000"/>
                </a:solidFill>
                <a:latin typeface="Calibri"/>
              </a:rPr>
              <a:t> </a:t>
            </a:r>
            <a:r>
              <a:rPr sz="1000" b="0" i="0" u="none" strike="noStrike" dirty="0" err="1">
                <a:solidFill>
                  <a:srgbClr val="000000"/>
                </a:solidFill>
                <a:latin typeface="Calibri"/>
              </a:rPr>
              <a:t>выстроить</a:t>
            </a:r>
            <a:r>
              <a:rPr sz="1000" b="0" i="0" u="none" strike="noStrike" dirty="0">
                <a:solidFill>
                  <a:srgbClr val="000000"/>
                </a:solidFill>
                <a:latin typeface="Calibri"/>
              </a:rPr>
              <a:t> в </a:t>
            </a:r>
            <a:r>
              <a:rPr sz="1000" b="0" i="0" u="none" strike="noStrike" dirty="0" err="1">
                <a:solidFill>
                  <a:srgbClr val="000000"/>
                </a:solidFill>
                <a:latin typeface="Calibri"/>
              </a:rPr>
              <a:t>команде</a:t>
            </a:r>
            <a:r>
              <a:rPr sz="1000" b="0" i="0" u="none" strike="noStrike" dirty="0">
                <a:solidFill>
                  <a:srgbClr val="000000"/>
                </a:solidFill>
                <a:latin typeface="Calibri"/>
              </a:rPr>
              <a:t> </a:t>
            </a:r>
            <a:r>
              <a:rPr sz="1000" b="0" i="0" u="none" strike="noStrike" dirty="0" err="1">
                <a:solidFill>
                  <a:srgbClr val="000000"/>
                </a:solidFill>
                <a:latin typeface="Calibri"/>
              </a:rPr>
              <a:t>культуру</a:t>
            </a:r>
            <a:r>
              <a:rPr sz="1000" b="0" i="0" u="none" strike="noStrike" dirty="0">
                <a:solidFill>
                  <a:srgbClr val="000000"/>
                </a:solidFill>
                <a:latin typeface="Calibri"/>
              </a:rPr>
              <a:t> </a:t>
            </a:r>
            <a:r>
              <a:rPr sz="1000" b="0" i="0" u="none" strike="noStrike" dirty="0" err="1">
                <a:solidFill>
                  <a:srgbClr val="000000"/>
                </a:solidFill>
                <a:latin typeface="Calibri"/>
              </a:rPr>
              <a:t>целей</a:t>
            </a:r>
            <a:r>
              <a:rPr sz="1000" b="0" i="0" u="none" strike="noStrike" dirty="0">
                <a:solidFill>
                  <a:srgbClr val="000000"/>
                </a:solidFill>
                <a:latin typeface="Calibri"/>
              </a:rPr>
              <a:t> и </a:t>
            </a:r>
            <a:r>
              <a:rPr sz="1000" b="0" i="0" u="none" strike="noStrike" dirty="0" err="1">
                <a:solidFill>
                  <a:srgbClr val="000000"/>
                </a:solidFill>
                <a:latin typeface="Calibri"/>
              </a:rPr>
              <a:t>результатов</a:t>
            </a:r>
            <a:r>
              <a:rPr sz="1000" b="0" i="0" u="none" strike="noStrike" dirty="0">
                <a:solidFill>
                  <a:srgbClr val="000000"/>
                </a:solidFill>
                <a:latin typeface="Calibri"/>
              </a:rPr>
              <a:t> </a:t>
            </a:r>
          </a:p>
        </p:txBody>
      </p:sp>
      <p:sp>
        <p:nvSpPr>
          <p:cNvPr id="14" name="TextBox 13"/>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Если ваши цели теряются в рутине, команда работает без фокуса и вдохновения, а компания ра... </a:t>
            </a:r>
            <a:r>
              <a:rPr sz="1000" b="0" i="1" u="none" strike="noStrike">
                <a:solidFill>
                  <a:srgbClr val="295FE9"/>
                </a:solidFill>
                <a:latin typeface="Calibri"/>
                <a:hlinkClick r:id="rId4" tooltip="Посмотреть в Витрине"/>
              </a:rPr>
              <a:t>подробнее</a:t>
            </a:r>
          </a:p>
        </p:txBody>
      </p:sp>
      <p:pic>
        <p:nvPicPr>
          <p:cNvPr id="17" name="Рисунок 16"/>
          <p:cNvPicPr>
            <a:picLocks noChangeAspect="1"/>
          </p:cNvPicPr>
          <p:nvPr/>
        </p:nvPicPr>
        <p:blipFill>
          <a:blip r:embed="rId5"/>
          <a:stretch>
            <a:fillRect/>
          </a:stretch>
        </p:blipFill>
        <p:spPr>
          <a:xfrm>
            <a:off x="370084" y="1725114"/>
            <a:ext cx="2594033" cy="3334566"/>
          </a:xfrm>
          <a:prstGeom prst="rect">
            <a:avLst/>
          </a:prstGeom>
        </p:spPr>
      </p:pic>
      <p:sp>
        <p:nvSpPr>
          <p:cNvPr id="18" name="TextBox 17"/>
          <p:cNvSpPr txBox="1"/>
          <p:nvPr/>
        </p:nvSpPr>
        <p:spPr>
          <a:xfrm>
            <a:off x="3238500" y="4435521"/>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19" name="TextBox 18"/>
          <p:cNvSpPr txBox="1"/>
          <p:nvPr/>
        </p:nvSpPr>
        <p:spPr>
          <a:xfrm>
            <a:off x="3333750" y="4816521"/>
            <a:ext cx="5839883" cy="246221"/>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err="1">
                <a:solidFill>
                  <a:srgbClr val="000000"/>
                </a:solidFill>
                <a:latin typeface="Calibri"/>
              </a:rPr>
              <a:t>Все</a:t>
            </a:r>
            <a:r>
              <a:rPr sz="1000" b="0" i="0" u="none" strike="noStrike" dirty="0">
                <a:solidFill>
                  <a:srgbClr val="000000"/>
                </a:solidFill>
                <a:latin typeface="Calibri"/>
              </a:rPr>
              <a:t> </a:t>
            </a:r>
            <a:r>
              <a:rPr sz="1000" b="0" i="0" u="none" strike="noStrike" dirty="0" err="1">
                <a:solidFill>
                  <a:srgbClr val="000000"/>
                </a:solidFill>
                <a:latin typeface="Calibri"/>
              </a:rPr>
              <a:t>каналы</a:t>
            </a:r>
            <a:r>
              <a:rPr sz="1000" b="0" i="0" u="none" strike="noStrike" dirty="0">
                <a:solidFill>
                  <a:srgbClr val="000000"/>
                </a:solidFill>
                <a:latin typeface="Calibri"/>
              </a:rPr>
              <a:t> </a:t>
            </a:r>
            <a:r>
              <a:rPr sz="1000" b="0" i="0" u="none" strike="noStrike" dirty="0" err="1">
                <a:solidFill>
                  <a:srgbClr val="000000"/>
                </a:solidFill>
                <a:latin typeface="Calibri"/>
              </a:rPr>
              <a:t>продвижения</a:t>
            </a:r>
            <a:r>
              <a:rPr sz="1000" b="0" i="0" u="none" strike="noStrike" dirty="0">
                <a:solidFill>
                  <a:srgbClr val="000000"/>
                </a:solidFill>
                <a:latin typeface="Calibri"/>
              </a:rPr>
              <a:t> МИФ </a:t>
            </a:r>
            <a:r>
              <a:rPr sz="1000" b="0" i="0" u="none" strike="noStrike" dirty="0" err="1">
                <a:solidFill>
                  <a:srgbClr val="000000"/>
                </a:solidFill>
                <a:latin typeface="Calibri"/>
              </a:rPr>
              <a:t>блогеры</a:t>
            </a:r>
            <a:r>
              <a:rPr sz="1000" b="0" i="0" u="none" strike="noStrike" dirty="0">
                <a:solidFill>
                  <a:srgbClr val="000000"/>
                </a:solidFill>
                <a:latin typeface="Calibri"/>
              </a:rPr>
              <a:t>, СМИ, </a:t>
            </a:r>
            <a:r>
              <a:rPr sz="1000" b="0" i="0" u="none" strike="noStrike" dirty="0" err="1">
                <a:solidFill>
                  <a:srgbClr val="000000"/>
                </a:solidFill>
                <a:latin typeface="Calibri"/>
              </a:rPr>
              <a:t>таргет</a:t>
            </a:r>
            <a:r>
              <a:rPr sz="1000" b="0" i="0" u="none" strike="noStrike" dirty="0">
                <a:solidFill>
                  <a:srgbClr val="000000"/>
                </a:solidFill>
                <a:latin typeface="Calibri"/>
              </a:rPr>
              <a:t>, </a:t>
            </a:r>
            <a:r>
              <a:rPr sz="1000" b="0" i="0" u="none" strike="noStrike" dirty="0" err="1">
                <a:solidFill>
                  <a:srgbClr val="000000"/>
                </a:solidFill>
                <a:latin typeface="Calibri"/>
              </a:rPr>
              <a:t>рассылки</a:t>
            </a:r>
            <a:r>
              <a:rPr sz="1000" b="0" i="0" u="none" strike="noStrike" dirty="0">
                <a:solidFill>
                  <a:srgbClr val="000000"/>
                </a:solidFill>
                <a:latin typeface="Calibri"/>
              </a:rPr>
              <a:t> 300К, </a:t>
            </a:r>
            <a:r>
              <a:rPr sz="1000" b="0" i="0" u="none" strike="noStrike" dirty="0" err="1">
                <a:solidFill>
                  <a:srgbClr val="000000"/>
                </a:solidFill>
                <a:latin typeface="Calibri"/>
              </a:rPr>
              <a:t>соцсети</a:t>
            </a:r>
            <a:r>
              <a:rPr sz="1000" b="0" i="0" u="none" strike="noStrike" dirty="0">
                <a:solidFill>
                  <a:srgbClr val="000000"/>
                </a:solidFill>
                <a:latin typeface="Calibri"/>
              </a:rPr>
              <a: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Ожидаемая новинка"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Tok. Как раскрыть убийство. Руководство для любителей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978-5-04-221242-0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886.00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«Очень плохие вдовы»</a:t>
            </a:r>
          </a:p>
        </p:txBody>
      </p:sp>
      <p:sp>
        <p:nvSpPr>
          <p:cNvPr id="11" name="TextBox 10"/>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dirty="0" err="1">
                <a:solidFill>
                  <a:srgbClr val="FFFFFF"/>
                </a:solidFill>
                <a:latin typeface="Calibri"/>
              </a:rPr>
              <a:t>Почему</a:t>
            </a:r>
            <a:r>
              <a:rPr sz="1200" b="1" i="0" u="none" strike="noStrike" dirty="0">
                <a:solidFill>
                  <a:srgbClr val="FFFFFF"/>
                </a:solidFill>
                <a:latin typeface="Calibri"/>
              </a:rPr>
              <a:t> </a:t>
            </a:r>
            <a:r>
              <a:rPr sz="1200" b="1" i="0" u="none" strike="noStrike" dirty="0" err="1">
                <a:solidFill>
                  <a:srgbClr val="FFFFFF"/>
                </a:solidFill>
                <a:latin typeface="Calibri"/>
              </a:rPr>
              <a:t>должна</a:t>
            </a:r>
            <a:r>
              <a:rPr sz="1200" b="1" i="0" u="none" strike="noStrike" dirty="0">
                <a:solidFill>
                  <a:srgbClr val="FFFFFF"/>
                </a:solidFill>
                <a:latin typeface="Calibri"/>
              </a:rPr>
              <a:t> </a:t>
            </a:r>
            <a:r>
              <a:rPr sz="1200" b="1" i="0" u="none" strike="noStrike" dirty="0" err="1">
                <a:solidFill>
                  <a:srgbClr val="FFFFFF"/>
                </a:solidFill>
                <a:latin typeface="Calibri"/>
              </a:rPr>
              <a:t>быть</a:t>
            </a:r>
            <a:r>
              <a:rPr sz="1200" b="1" i="0" u="none" strike="noStrike" dirty="0">
                <a:solidFill>
                  <a:srgbClr val="FFFFFF"/>
                </a:solidFill>
                <a:latin typeface="Calibri"/>
              </a:rPr>
              <a:t> в </a:t>
            </a:r>
            <a:r>
              <a:rPr sz="1200" b="1" i="0" u="none" strike="noStrike" dirty="0" err="1">
                <a:solidFill>
                  <a:srgbClr val="FFFFFF"/>
                </a:solidFill>
                <a:latin typeface="Calibri"/>
              </a:rPr>
              <a:t>вашем</a:t>
            </a:r>
            <a:r>
              <a:rPr sz="1200" b="1" i="0" u="none" strike="noStrike" dirty="0">
                <a:solidFill>
                  <a:srgbClr val="FFFFFF"/>
                </a:solidFill>
                <a:latin typeface="Calibri"/>
              </a:rPr>
              <a:t> </a:t>
            </a:r>
            <a:r>
              <a:rPr sz="1200" b="1" i="0" u="none" strike="noStrike" dirty="0" err="1">
                <a:solidFill>
                  <a:srgbClr val="FFFFFF"/>
                </a:solidFill>
                <a:latin typeface="Calibri"/>
              </a:rPr>
              <a:t>магазине</a:t>
            </a:r>
            <a:r>
              <a:rPr sz="1200" b="1" i="0" u="none" strike="noStrike" dirty="0">
                <a:solidFill>
                  <a:srgbClr val="FFFFFF"/>
                </a:solidFill>
                <a:latin typeface="Calibri"/>
              </a:rPr>
              <a:t>:</a:t>
            </a:r>
          </a:p>
        </p:txBody>
      </p:sp>
      <p:sp>
        <p:nvSpPr>
          <p:cNvPr id="13" name="TextBox 12"/>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Пэм, Нэнси и Шализа представляли себе пенсию как беззаботные дни с коктейлями в руках и джакузи на заднем дворе. Но всё пошло наперекосяк, когда мужья спустили все их сбережения на авантюрное вложение. Внезапно их золотые годы выглядят как ржавый металлолом  впрочем, как и их браки.
И тут подруги случайно... </a:t>
            </a:r>
            <a:r>
              <a:rPr sz="1000" b="0" i="1" u="none" strike="noStrike">
                <a:solidFill>
                  <a:srgbClr val="295FE9"/>
                </a:solidFill>
                <a:latin typeface="Calibri"/>
                <a:hlinkClick r:id="rId5" tooltip="Посмотреть в Витрине"/>
              </a:rPr>
              <a:t>подробнее</a:t>
            </a:r>
          </a:p>
        </p:txBody>
      </p:sp>
      <p:sp>
        <p:nvSpPr>
          <p:cNvPr id="17" name="Прямоугольник 16"/>
          <p:cNvSpPr/>
          <p:nvPr/>
        </p:nvSpPr>
        <p:spPr>
          <a:xfrm>
            <a:off x="3256460" y="2851785"/>
            <a:ext cx="5887539" cy="1785104"/>
          </a:xfrm>
          <a:prstGeom prst="rect">
            <a:avLst/>
          </a:prstGeom>
        </p:spPr>
        <p:txBody>
          <a:bodyPr wrap="square">
            <a:spAutoFit/>
          </a:bodyPr>
          <a:lstStyle/>
          <a:p>
            <a:r>
              <a:rPr lang="ru-RU" sz="1000" dirty="0" smtClean="0"/>
              <a:t>"«Представьте Ричарда Османа, но с нравами ""Отчаянных домохозяек"", и получите ""Очень плохих вдов"". Динамично, дерзко и невероятно остроумно!» — CRIMETIME  ТРИ ШЕСТИДЕСЯТИЛЕТНИЕ ПОДРУГИ МЕЧТАЮТ О КРАСИВОЙ ЖИЗНИ НА ПЕНСИИ. ТРИ МУЖА — ИХ ЕДИНСТВЕННАЯ ПРЕГРАДА. </a:t>
            </a:r>
            <a:r>
              <a:rPr lang="ru-RU" sz="1000" dirty="0" err="1" smtClean="0"/>
              <a:t>Пэм</a:t>
            </a:r>
            <a:r>
              <a:rPr lang="ru-RU" sz="1000" dirty="0" smtClean="0"/>
              <a:t>, Нэнси и </a:t>
            </a:r>
            <a:r>
              <a:rPr lang="ru-RU" sz="1000" dirty="0" err="1" smtClean="0"/>
              <a:t>Шализа</a:t>
            </a:r>
            <a:r>
              <a:rPr lang="ru-RU" sz="1000" dirty="0" smtClean="0"/>
              <a:t> представляли себе пенсию как беззаботные дни с коктейлями в руках и джакузи на заднем дворе. Но всё пошло наперекосяк, когда мужья спустили все их сбережения на авантюрное вложение. Внезапно их «золотые годы» выглядят как ржавый металлолом — впрочем, как и их браки. И тут подруги случайно узнают, что на мужей оформлены страховые полисы на семизначные суммы. Теперь получение страховки кажется куда привлекательнее, чем бедная старость с надоевшими супругами. Из новых надежд рождается новый план, в который идеально вписывается киллер-парикмахер (стрижка, укладка, легкая смерть). Подруги еще не знают, что у мужей тоже припасено пара козырей в рукаве…</a:t>
            </a:r>
            <a:endParaRPr lang="ru-RU" sz="10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Импринт" descr="Импринт"/>
          <p:cNvPicPr>
            <a:picLocks noChangeAspect="1"/>
          </p:cNvPicPr>
          <p:nvPr/>
        </p:nvPicPr>
        <p:blipFill>
          <a:blip r:embed="rId2"/>
          <a:stretch>
            <a:fillRect/>
          </a:stretch>
        </p:blipFill>
        <p:spPr>
          <a:xfrm>
            <a:off x="381000" y="285750"/>
            <a:ext cx="762000" cy="762000"/>
          </a:xfrm>
          <a:prstGeom prst="rect">
            <a:avLst/>
          </a:prstGeom>
        </p:spPr>
      </p:pic>
      <p:pic>
        <p:nvPicPr>
          <p:cNvPr id="2" name="Иконка: Ожидаемая новинка" descr="Иконка"/>
          <p:cNvPicPr>
            <a:picLocks noChangeAspect="1"/>
          </p:cNvPicPr>
          <p:nvPr/>
        </p:nvPicPr>
        <p:blipFill>
          <a:blip r:embed="rId3"/>
          <a:stretch>
            <a:fillRect/>
          </a:stretch>
        </p:blipFill>
        <p:spPr>
          <a:xfrm>
            <a:off x="1238250" y="285750"/>
            <a:ext cx="762000" cy="762000"/>
          </a:xfrm>
          <a:prstGeom prst="rect">
            <a:avLst/>
          </a:prstGeom>
        </p:spPr>
      </p:pic>
      <p:pic>
        <p:nvPicPr>
          <p:cNvPr id="3" name="Возраст" descr="Возраст"/>
          <p:cNvPicPr>
            <a:picLocks noChangeAspect="1"/>
          </p:cNvPicPr>
          <p:nvPr/>
        </p:nvPicPr>
        <p:blipFill>
          <a:blip r:embed="rId4"/>
          <a:stretch>
            <a:fillRect/>
          </a:stretch>
        </p:blipFill>
        <p:spPr>
          <a:xfrm>
            <a:off x="2095500" y="285750"/>
            <a:ext cx="762000" cy="762000"/>
          </a:xfrm>
          <a:prstGeom prst="rect">
            <a:avLst/>
          </a:prstGeom>
        </p:spPr>
      </p:pic>
      <p:sp>
        <p:nvSpPr>
          <p:cNvPr id="4" name="TextBox 3"/>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16+</a:t>
            </a:r>
          </a:p>
        </p:txBody>
      </p:sp>
      <p:graphicFrame>
        <p:nvGraphicFramePr>
          <p:cNvPr id="5" name="Таблица 4"/>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Young Adult. Культовая манхва. Притворись, что любишь меня.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8" name="Таблица 7"/>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978-5-04-229257-6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62x92/16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sp>
        <p:nvSpPr>
          <p:cNvPr id="9" name="TextBox 8"/>
          <p:cNvSpPr txBox="1"/>
          <p:nvPr/>
        </p:nvSpPr>
        <p:spPr>
          <a:xfrm>
            <a:off x="285750" y="1809750"/>
            <a:ext cx="2667000" cy="3429000"/>
          </a:xfrm>
          <a:prstGeom prst="rect">
            <a:avLst/>
          </a:prstGeom>
        </p:spPr>
        <p:txBody>
          <a:bodyPr vertOverflow="overflow" horzOverflow="overflow" wrap="square" lIns="91440" tIns="45720" rIns="91440" bIns="45720" numCol="1" rtlCol="0">
            <a:spAutoFit/>
          </a:bodyPr>
          <a:lstStyle/>
          <a:p>
            <a:pPr marL="0" marR="0" lvl="0" indent="0" algn="l" fontAlgn="ctr"/>
            <a:r>
              <a:rPr sz="1200" b="1" i="0" u="none" strike="noStrike">
                <a:solidFill>
                  <a:srgbClr val="000000"/>
                </a:solidFill>
                <a:latin typeface="Calibri"/>
              </a:rPr>
              <a:t>ОБЛОЖКА В РАЗРАБОТКЕ</a:t>
            </a:r>
          </a:p>
        </p:txBody>
      </p:sp>
      <p:sp>
        <p:nvSpPr>
          <p:cNvPr id="10" name="TextBox 9"/>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«Притворись, что любишь меня. Том 1»</a:t>
            </a:r>
          </a:p>
        </p:txBody>
      </p:sp>
      <p:sp>
        <p:nvSpPr>
          <p:cNvPr id="11" name="TextBox 10"/>
          <p:cNvSpPr txBox="1"/>
          <p:nvPr/>
        </p:nvSpPr>
        <p:spPr>
          <a:xfrm>
            <a:off x="3238500" y="233362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3" name="TextBox 12"/>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4" name="TextBox 13"/>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Жизнь 25летней Чжион далека от идеала три работы, хроническая усталость и вечная нехватка денег сводят ее с ума. Случайная ошибка на временной подработке приводит к тому, что ей приходится целый день играть роль личного ассистента самого Нам Доюна  невыносимо красивого и избалованного знаменитого актера. ... </a:t>
            </a:r>
            <a:r>
              <a:rPr sz="1000" b="0" i="1" u="none" strike="noStrike">
                <a:solidFill>
                  <a:srgbClr val="295FE9"/>
                </a:solidFill>
                <a:latin typeface="Calibri"/>
                <a:hlinkClick r:id="rId5" tooltip="Посмотреть в Витрине"/>
              </a:rPr>
              <a:t>подробнее</a:t>
            </a:r>
          </a:p>
        </p:txBody>
      </p:sp>
      <p:sp>
        <p:nvSpPr>
          <p:cNvPr id="16" name="Прямоугольник 15"/>
          <p:cNvSpPr/>
          <p:nvPr/>
        </p:nvSpPr>
        <p:spPr>
          <a:xfrm>
            <a:off x="3238500" y="2619375"/>
            <a:ext cx="5905500" cy="2092881"/>
          </a:xfrm>
          <a:prstGeom prst="rect">
            <a:avLst/>
          </a:prstGeom>
        </p:spPr>
        <p:txBody>
          <a:bodyPr wrap="square">
            <a:spAutoFit/>
          </a:bodyPr>
          <a:lstStyle/>
          <a:p>
            <a:r>
              <a:rPr lang="ru-RU" sz="1000" dirty="0" smtClean="0"/>
              <a:t>"Первый том </a:t>
            </a:r>
            <a:r>
              <a:rPr lang="ru-RU" sz="1000" dirty="0" err="1" smtClean="0"/>
              <a:t>манхвы</a:t>
            </a:r>
            <a:r>
              <a:rPr lang="ru-RU" sz="1000" dirty="0" smtClean="0"/>
              <a:t> «Притворись, что любишь меня» теперь официально в России! Более миллиона прочтений на </a:t>
            </a:r>
            <a:r>
              <a:rPr lang="ru-RU" sz="1000" dirty="0" err="1" smtClean="0"/>
              <a:t>webtoon</a:t>
            </a:r>
            <a:r>
              <a:rPr lang="ru-RU" sz="1000" dirty="0" smtClean="0"/>
              <a:t>! Для всех поклонников комедийных романтических историй с каплей магии в современном </a:t>
            </a:r>
            <a:r>
              <a:rPr lang="ru-RU" sz="1000" dirty="0" err="1" smtClean="0"/>
              <a:t>сеттинге</a:t>
            </a:r>
            <a:r>
              <a:rPr lang="ru-RU" sz="1000" dirty="0" smtClean="0"/>
              <a:t>. Читайте </a:t>
            </a:r>
            <a:r>
              <a:rPr lang="ru-RU" sz="1000" dirty="0" err="1" smtClean="0"/>
              <a:t>манхву</a:t>
            </a:r>
            <a:r>
              <a:rPr lang="ru-RU" sz="1000" dirty="0" smtClean="0"/>
              <a:t>, если вам понравились «Так я женился на </a:t>
            </a:r>
            <a:r>
              <a:rPr lang="ru-RU" sz="1000" dirty="0" err="1" smtClean="0"/>
              <a:t>антифанатке</a:t>
            </a:r>
            <a:r>
              <a:rPr lang="ru-RU" sz="1000" dirty="0" smtClean="0"/>
              <a:t>», «Сыр в мышеловке» и «Операция: Настоящая любовь».  Теперь он — ее личная звезда! Жизнь 25-летней </a:t>
            </a:r>
            <a:r>
              <a:rPr lang="ru-RU" sz="1000" dirty="0" err="1" smtClean="0"/>
              <a:t>Чжион</a:t>
            </a:r>
            <a:r>
              <a:rPr lang="ru-RU" sz="1000" dirty="0" smtClean="0"/>
              <a:t> далека от идеала: три работы, хроническая усталость и вечная нехватка денег сводят ее с ума. Случайная ошибка на временной подработке приводит к тому, что ей приходится целый день играть роль личного ассистента самого Нам </a:t>
            </a:r>
            <a:r>
              <a:rPr lang="ru-RU" sz="1000" dirty="0" err="1" smtClean="0"/>
              <a:t>Доюна</a:t>
            </a:r>
            <a:r>
              <a:rPr lang="ru-RU" sz="1000" dirty="0" smtClean="0"/>
              <a:t> — невыносимо красивого и избалованного знаменитого актера. После дня, полного унижений и капризов звезды, она в ярости вымещает всю злобу на странной кукле… и неожиданно обнаруживает ее магический секрет: эта кукла — ключ к полному контролю над </a:t>
            </a:r>
            <a:r>
              <a:rPr lang="ru-RU" sz="1000" dirty="0" err="1" smtClean="0"/>
              <a:t>Доюном</a:t>
            </a:r>
            <a:r>
              <a:rPr lang="ru-RU" sz="1000" dirty="0" smtClean="0"/>
              <a:t>! Теперь уставшая от жизни неудачница может заставить самого влиятельного красавца страны плясать под свою дудку. Но что же она сделает с этой безграничной властью? Отомстит за все унижения? А что, если она обнаружит, что за звездной улыбкой скрывается кто-то, кто тоже нуждается в спасении?  </a:t>
            </a:r>
            <a:r>
              <a:rPr lang="ru-RU" sz="1000" dirty="0" err="1" smtClean="0"/>
              <a:t>Манхва</a:t>
            </a:r>
            <a:r>
              <a:rPr lang="ru-RU" sz="1000" dirty="0" smtClean="0"/>
              <a:t> будет напечатана на мелованной бумаге."</a:t>
            </a:r>
            <a:endParaRPr lang="ru-RU" sz="1000" dirty="0"/>
          </a:p>
        </p:txBody>
      </p:sp>
      <p:sp>
        <p:nvSpPr>
          <p:cNvPr id="17" name="TextBox 16"/>
          <p:cNvSpPr txBox="1"/>
          <p:nvPr/>
        </p:nvSpPr>
        <p:spPr>
          <a:xfrm>
            <a:off x="3238500" y="4712256"/>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Примеры разворотов для цветных изданий:</a:t>
            </a:r>
          </a:p>
        </p:txBody>
      </p:sp>
      <p:sp>
        <p:nvSpPr>
          <p:cNvPr id="18" name="TextBox 17"/>
          <p:cNvSpPr txBox="1"/>
          <p:nvPr/>
        </p:nvSpPr>
        <p:spPr>
          <a:xfrm>
            <a:off x="3238500" y="5093256"/>
            <a:ext cx="5839883" cy="52322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dirty="0">
                <a:solidFill>
                  <a:srgbClr val="000000"/>
                </a:solidFill>
                <a:latin typeface="Calibri"/>
                <a:hlinkClick r:id="rId6" tooltip="Скачать или посмотреть"/>
              </a:rPr>
              <a:t>ITD000000001463622.pdf </a:t>
            </a:r>
            <a:r>
              <a:rPr dirty="0"/>
              <a:t/>
            </a:r>
            <a:br>
              <a:rPr dirty="0"/>
            </a:br>
            <a:endParaRP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Ожидаемая новинка"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Young Adult. Незримые узы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978-5-04-231286-1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404812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«Лаванда и ментол (#2)»</a:t>
            </a:r>
          </a:p>
        </p:txBody>
      </p:sp>
      <p:sp>
        <p:nvSpPr>
          <p:cNvPr id="10" name="TextBox 9"/>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История любви в декорациях темного фэнтези Мир, в котором ругару живут среди обычных людей, а волколаки оберегают их Внутри вас ждут соулмейты, он влюбляется первым, ругару и оборотни, а также любовь, что преодолеет любые преграды В макете атмосферные чернобелые иллюстрации
Хорошей ли было идеей нанимать в качестве телохранителя своего же нареченного Вот и Кан Су Ен считала, что нет. Но Хван Юн Хо, лишь увидев свою пару, уже не отступит.
Хитросплетённые</a:t>
            </a:r>
          </a:p>
        </p:txBody>
      </p:sp>
      <p:sp>
        <p:nvSpPr>
          <p:cNvPr id="12" name="TextBox 11"/>
          <p:cNvSpPr txBox="1"/>
          <p:nvPr/>
        </p:nvSpPr>
        <p:spPr>
          <a:xfrm>
            <a:off x="3238500" y="4000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Новинка темного фэнтези от Александры Рябкиной Мир, в котором ругару живут среди обычных людей, а волколаки оберегают их Внутри вас ждут соулмейты, он влюбляется первым, ругару и оборотни, а также любовь, что преодолеет любые преграды В макете атмосферные чернобелые иллюстрации
</a:t>
            </a:r>
          </a:p>
        </p:txBody>
      </p:sp>
      <p:sp>
        <p:nvSpPr>
          <p:cNvPr id="14" name="TextBox 13"/>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В современном Сеуле, где красота и иллюзии переплетены, Кан Су Ен знала, что один неверный шаг может стать фатальной ошибкой. Но все же решилась ворваться в жизнь Хван Юн Хо. 
Волколака, которому когдато было предназначено стать её парой.... </a:t>
            </a:r>
            <a:r>
              <a:rPr sz="1000" b="0" i="1" u="none" strike="noStrike">
                <a:solidFill>
                  <a:srgbClr val="295FE9"/>
                </a:solidFill>
                <a:latin typeface="Calibri"/>
                <a:hlinkClick r:id="rId4" tooltip="Посмотреть в Витрине"/>
              </a:rPr>
              <a:t>подробнее</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52500"/>
            <a:ext cx="8572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8477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Поддержка в социальных сетях издательства анонсы, подборки, розыгрыши. 2  Таргетированная реклама на книгу, включение в подборки. 3  Посевы контента в сообщества с целевой аудиторией в социальных сетях. 4  Обзоры книжных и lifestyle блогеров. 5  Рассылка тематических боксов по блогерам и пабликам. 6  Анонсирующая рассылка книги по актуальной базе СМИ. 7  Контентное и баннерное продвижение в ключевых интернетмагазинах. 8  Наполнение карточек книг дополнительным контентом. ... </a:t>
            </a:r>
            <a:r>
              <a:rPr sz="1000" b="0" i="1" u="none" strike="noStrike">
                <a:solidFill>
                  <a:srgbClr val="295FE9"/>
                </a:solidFill>
                <a:latin typeface="Calibri"/>
                <a:hlinkClick r:id="rId2" tooltip="Посмотреть в Витрине"/>
              </a:rPr>
              <a:t>подробнее</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Ожидаемая новинка"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Young Adult. Шёпот двух сердец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978-5-04-231236-6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404812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400" b="1" i="0" u="none" strike="noStrike">
                <a:solidFill>
                  <a:srgbClr val="000000"/>
                </a:solidFill>
                <a:latin typeface="Calibri"/>
              </a:rPr>
              <a:t> «Обещаю, больно не будет (#2)»</a:t>
            </a:r>
          </a:p>
        </p:txBody>
      </p:sp>
      <p:sp>
        <p:nvSpPr>
          <p:cNvPr id="10" name="TextBox 9"/>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Новинка Даши Коэн  популярного сетевого автора молодежной сентиментальной прозы. Обещаю, больно не будет  роман, уже успевший себя зарекомендовать на портале Литнет. У книги более 800 тысяч прочтений httpslitnet.comrubookobeshchayubolnonebudetb460751. Продолжение истории Ярослава Басова и Вероники Истоминой. Эта книга о непростых отношениях и о втором шансе, который выпадает не всем. Ближайшие аналоги  романы Эмилии Грин, Ники Сью и Анны Джейн. </a:t>
            </a:r>
          </a:p>
        </p:txBody>
      </p:sp>
      <p:sp>
        <p:nvSpPr>
          <p:cNvPr id="12" name="TextBox 11"/>
          <p:cNvSpPr txBox="1"/>
          <p:nvPr/>
        </p:nvSpPr>
        <p:spPr>
          <a:xfrm>
            <a:off x="3238500" y="4000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Новинка от Даши Коэн  популярного автора молодежной сентиментальной прозы. Продолжение истории Ярослава Басова и Вероники Истоминой. Внутри книги вас ждут тропы второй шанс и от ненависти до любви. История придется по вкусу поклонникам Эмилии Грин и Ники Сью.
Когдато Ярослав Басов разбил сердце Вероники Истоминой и исчез из ее жизни. Спустя четыре года он возвращается. Вероника успела превратиться в Снежную королеву местного института, Ярослав готов внов</a:t>
            </a:r>
          </a:p>
        </p:txBody>
      </p:sp>
      <p:sp>
        <p:nvSpPr>
          <p:cNvPr id="14" name="TextBox 13"/>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Когдато я жестоко бросил Веронику Истомину. А она нашла в себе силы жить дальше сбежала от матери, поступила в институт. А еще избавилась от очков, лишнего веса и кучи комплексов, которыми ее обвешали, словно гирляндой, самые родные и близкие. И стала еще прекраснее... За четыре года она превратилась в не... </a:t>
            </a:r>
            <a:r>
              <a:rPr sz="1000" b="0" i="1" u="none" strike="noStrike">
                <a:solidFill>
                  <a:srgbClr val="295FE9"/>
                </a:solidFill>
                <a:latin typeface="Calibri"/>
                <a:hlinkClick r:id="rId4" tooltip="Посмотреть в Витрине"/>
              </a:rPr>
              <a:t>подробнее</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52500"/>
            <a:ext cx="8572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Запланированная кампания продвижения:</a:t>
            </a:r>
          </a:p>
        </p:txBody>
      </p:sp>
      <p:sp>
        <p:nvSpPr>
          <p:cNvPr id="2" name="TextBox 1"/>
          <p:cNvSpPr txBox="1"/>
          <p:nvPr/>
        </p:nvSpPr>
        <p:spPr>
          <a:xfrm>
            <a:off x="95250" y="1333500"/>
            <a:ext cx="847725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1  Поддержка в социальных сетях издательства анонсы, подборки, розыгрыши. 2  Таргетированная реклама на книгу, включение в подборки. 3  Посевы контента в сообщества с целевой аудиторией в социальных сетях. 4  Обзоры книжных и lifestyle блогеров. 5  Рассылка тематических боксов по блогерам и пабликам. 6  Анонсирующая рассылка книги по актуальной базе СМИ. 7  Контентное и баннерное продвижение в ключевых интернетмагазинах. 8  Наполнение карточек книг дополнительным контентом. ... </a:t>
            </a:r>
            <a:r>
              <a:rPr sz="1000" b="0" i="1" u="none" strike="noStrike">
                <a:solidFill>
                  <a:srgbClr val="295FE9"/>
                </a:solidFill>
                <a:latin typeface="Calibri"/>
                <a:hlinkClick r:id="rId2" tooltip="Посмотреть в Витрине"/>
              </a:rPr>
              <a:t>подробнее</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конка: Ожидаемая новинка" descr="Иконка"/>
          <p:cNvPicPr>
            <a:picLocks noChangeAspect="1"/>
          </p:cNvPicPr>
          <p:nvPr/>
        </p:nvPicPr>
        <p:blipFill>
          <a:blip r:embed="rId2"/>
          <a:stretch>
            <a:fillRect/>
          </a:stretch>
        </p:blipFill>
        <p:spPr>
          <a:xfrm>
            <a:off x="1238250" y="285750"/>
            <a:ext cx="762000" cy="762000"/>
          </a:xfrm>
          <a:prstGeom prst="rect">
            <a:avLst/>
          </a:prstGeom>
        </p:spPr>
      </p:pic>
      <p:pic>
        <p:nvPicPr>
          <p:cNvPr id="2" name="Возраст" descr="Возраст"/>
          <p:cNvPicPr>
            <a:picLocks noChangeAspect="1"/>
          </p:cNvPicPr>
          <p:nvPr/>
        </p:nvPicPr>
        <p:blipFill>
          <a:blip r:embed="rId3"/>
          <a:stretch>
            <a:fillRect/>
          </a:stretch>
        </p:blipFill>
        <p:spPr>
          <a:xfrm>
            <a:off x="2095500" y="285750"/>
            <a:ext cx="762000" cy="762000"/>
          </a:xfrm>
          <a:prstGeom prst="rect">
            <a:avLst/>
          </a:prstGeom>
        </p:spPr>
      </p:pic>
      <p:sp>
        <p:nvSpPr>
          <p:cNvPr id="3" name="TextBox 2"/>
          <p:cNvSpPr txBox="1"/>
          <p:nvPr/>
        </p:nvSpPr>
        <p:spPr>
          <a:xfrm>
            <a:off x="2095500" y="504825"/>
            <a:ext cx="762000" cy="190500"/>
          </a:xfrm>
          <a:prstGeom prst="rect">
            <a:avLst/>
          </a:prstGeom>
        </p:spPr>
        <p:txBody>
          <a:bodyPr vertOverflow="overflow" horzOverflow="overflow" wrap="square" lIns="91440" tIns="45720" rIns="91440" bIns="45720" numCol="1" rtlCol="0">
            <a:spAutoFit/>
          </a:bodyPr>
          <a:lstStyle/>
          <a:p>
            <a:pPr marL="0" marR="0" lvl="0" indent="0" algn="ctr" fontAlgn="base"/>
            <a:r>
              <a:rPr sz="1400" b="1" i="0" u="none" strike="noStrike">
                <a:solidFill>
                  <a:srgbClr val="000000"/>
                </a:solidFill>
                <a:latin typeface="Calibri"/>
              </a:rPr>
              <a:t>18+</a:t>
            </a:r>
          </a:p>
        </p:txBody>
      </p:sp>
      <p:graphicFrame>
        <p:nvGraphicFramePr>
          <p:cNvPr id="4" name="Таблица 3"/>
          <p:cNvGraphicFramePr>
            <a:graphicFrameLocks noGrp="1"/>
          </p:cNvGraphicFramePr>
          <p:nvPr/>
        </p:nvGraphicFramePr>
        <p:xfrm>
          <a:off x="3238500" y="190500"/>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Серия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5" name="Таблица 4"/>
          <p:cNvGraphicFramePr>
            <a:graphicFrameLocks noGrp="1"/>
          </p:cNvGraphicFramePr>
          <p:nvPr/>
        </p:nvGraphicFramePr>
        <p:xfrm>
          <a:off x="3238500" y="523875"/>
          <a:ext cx="5619750" cy="243840"/>
        </p:xfrm>
        <a:graphic>
          <a:graphicData uri="http://schemas.openxmlformats.org/drawingml/2006/table">
            <a:tbl>
              <a:tblPr firstRow="1" bandRow="1"/>
              <a:tblGrid>
                <a:gridCol w="5619750"/>
              </a:tblGrid>
              <a:tr h="0">
                <a:tc>
                  <a:txBody>
                    <a:bodyPr/>
                    <a:lstStyle/>
                    <a:p>
                      <a:pPr marL="0" marR="0" lvl="0" indent="0" algn="l" fontAlgn="ctr"/>
                      <a:r>
                        <a:rPr sz="1000" b="0" i="0" u="none" strike="noStrike">
                          <a:solidFill>
                            <a:srgbClr val="000000"/>
                          </a:solidFill>
                          <a:latin typeface="Calibri"/>
                        </a:rPr>
                        <a:t>Young adult. Нежные романы Ники Сью о первых чувствах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6" name="Таблица 5"/>
          <p:cNvGraphicFramePr>
            <a:graphicFrameLocks noGrp="1"/>
          </p:cNvGraphicFramePr>
          <p:nvPr/>
        </p:nvGraphicFramePr>
        <p:xfrm>
          <a:off x="3238500" y="857250"/>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a:solidFill>
                            <a:srgbClr val="000000"/>
                          </a:solidFill>
                          <a:latin typeface="Calibri"/>
                        </a:rPr>
                        <a:t>ISBN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Формат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Тираж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Дата выхода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РРЦ, руб.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graphicFrame>
        <p:nvGraphicFramePr>
          <p:cNvPr id="7" name="Таблица 6"/>
          <p:cNvGraphicFramePr>
            <a:graphicFrameLocks noGrp="1"/>
          </p:cNvGraphicFramePr>
          <p:nvPr/>
        </p:nvGraphicFramePr>
        <p:xfrm>
          <a:off x="3238500" y="1190625"/>
          <a:ext cx="5619750" cy="243840"/>
        </p:xfrm>
        <a:graphic>
          <a:graphicData uri="http://schemas.openxmlformats.org/drawingml/2006/table">
            <a:tbl>
              <a:tblPr firstRow="1" bandRow="1"/>
              <a:tblGrid>
                <a:gridCol w="1409700"/>
                <a:gridCol w="1028700"/>
                <a:gridCol w="1028700"/>
                <a:gridCol w="1123950"/>
                <a:gridCol w="1028700"/>
              </a:tblGrid>
              <a:tr h="0">
                <a:tc>
                  <a:txBody>
                    <a:bodyPr/>
                    <a:lstStyle/>
                    <a:p>
                      <a:pPr marL="0" marR="0" lvl="0" indent="0" algn="l" fontAlgn="ctr"/>
                      <a:r>
                        <a:rPr sz="1000" b="0" i="0" u="none" strike="noStrike" dirty="0">
                          <a:solidFill>
                            <a:srgbClr val="000000"/>
                          </a:solidFill>
                          <a:latin typeface="Calibri"/>
                        </a:rPr>
                        <a:t>978-5-04-232091-0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84x108/32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lang="ru-RU" sz="1000" b="0" i="0" u="none" strike="noStrike" dirty="0" smtClean="0">
                          <a:solidFill>
                            <a:srgbClr val="000000"/>
                          </a:solidFill>
                          <a:latin typeface="Calibri"/>
                        </a:rPr>
                        <a:t>март 2026</a:t>
                      </a:r>
                      <a:endParaRPr sz="1000" b="0" i="0" u="none" strike="noStrike" dirty="0">
                        <a:solidFill>
                          <a:srgbClr val="000000"/>
                        </a:solidFill>
                        <a:latin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marR="0" lvl="0" indent="0" algn="l" fontAlgn="ctr"/>
                      <a:r>
                        <a:rPr sz="1000" b="0" i="0" u="none" strike="noStrike">
                          <a:solidFill>
                            <a:srgbClr val="000000"/>
                          </a:solidFill>
                          <a:latin typeface="Calibri"/>
                        </a:rPr>
                        <a:t>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r>
            </a:tbl>
          </a:graphicData>
        </a:graphic>
      </p:graphicFrame>
      <p:pic>
        <p:nvPicPr>
          <p:cNvPr id="8" name="Cover" descr="Cover">
            <a:hlinkClick r:id="rId4" tooltip="Посмотреть в Витрине"/>
          </p:cNvPr>
          <p:cNvPicPr>
            <a:picLocks noChangeAspect="1"/>
          </p:cNvPicPr>
          <p:nvPr/>
        </p:nvPicPr>
        <p:blipFill>
          <a:blip r:embed="rId5"/>
          <a:stretch>
            <a:fillRect/>
          </a:stretch>
        </p:blipFill>
        <p:spPr>
          <a:xfrm>
            <a:off x="285750" y="1809750"/>
            <a:ext cx="2667000" cy="4048125"/>
          </a:xfrm>
          <a:prstGeom prst="rect">
            <a:avLst/>
          </a:prstGeom>
        </p:spPr>
      </p:pic>
      <p:sp>
        <p:nvSpPr>
          <p:cNvPr id="9" name="TextBox 8"/>
          <p:cNvSpPr txBox="1"/>
          <p:nvPr/>
        </p:nvSpPr>
        <p:spPr>
          <a:xfrm>
            <a:off x="3143250" y="1666875"/>
            <a:ext cx="5715000" cy="285750"/>
          </a:xfrm>
          <a:prstGeom prst="rect">
            <a:avLst/>
          </a:prstGeom>
        </p:spPr>
        <p:txBody>
          <a:bodyPr vertOverflow="overflow" horzOverflow="overflow" wrap="square" lIns="91440" tIns="45720" rIns="91440" bIns="45720" numCol="1" rtlCol="0">
            <a:spAutoFit/>
          </a:bodyPr>
          <a:lstStyle/>
          <a:p>
            <a:pPr marL="0" marR="0" lvl="0" indent="0" algn="l" fontAlgn="base"/>
            <a:r>
              <a:rPr sz="2000" b="1" i="0" u="none" strike="noStrike">
                <a:solidFill>
                  <a:srgbClr val="000000"/>
                </a:solidFill>
                <a:latin typeface="Calibri"/>
              </a:rPr>
              <a:t> «Навсегда моя. Слушаюсь, мой босс (#2)»</a:t>
            </a:r>
          </a:p>
        </p:txBody>
      </p:sp>
      <p:sp>
        <p:nvSpPr>
          <p:cNvPr id="10" name="TextBox 9"/>
          <p:cNvSpPr txBox="1"/>
          <p:nvPr/>
        </p:nvSpPr>
        <p:spPr>
          <a:xfrm>
            <a:off x="3238500" y="2476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должна быть в вашем магазине:</a:t>
            </a:r>
          </a:p>
        </p:txBody>
      </p:sp>
      <p:sp>
        <p:nvSpPr>
          <p:cNvPr id="11" name="TextBox 10"/>
          <p:cNvSpPr txBox="1"/>
          <p:nvPr/>
        </p:nvSpPr>
        <p:spPr>
          <a:xfrm>
            <a:off x="3238500" y="2809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Новинка Ники Сью, автора современных любовных романов о первых чувствах. Притяжение  книга для всех, кто мечтал узнать больше о второстепенном персонаже романа Пепел  Диме Люкове. Читателей ждет история запретной любви телохранителя к своей подопечной.
У романа более 250 тысяч прочтений на портале Литнет httpslitnet.comrubookprityazhenieb433388
Автор активна в социальных сетях, в ее телеграмканале более 8,5 тысяч подписчиков httpst.menikisyu. Обложку дл</a:t>
            </a:r>
          </a:p>
        </p:txBody>
      </p:sp>
      <p:sp>
        <p:nvSpPr>
          <p:cNvPr id="12" name="TextBox 11"/>
          <p:cNvSpPr txBox="1"/>
          <p:nvPr/>
        </p:nvSpPr>
        <p:spPr>
          <a:xfrm>
            <a:off x="3238500" y="4000500"/>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Почему будет интересна покупателю:</a:t>
            </a:r>
          </a:p>
        </p:txBody>
      </p:sp>
      <p:sp>
        <p:nvSpPr>
          <p:cNvPr id="13" name="TextBox 12"/>
          <p:cNvSpPr txBox="1"/>
          <p:nvPr/>
        </p:nvSpPr>
        <p:spPr>
          <a:xfrm>
            <a:off x="3238500" y="4333875"/>
            <a:ext cx="5905500" cy="11430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Заключительная часть дилогии Навсегда моя Ники Сью. Руслан и Кристина из романа Давай сыграем в любовь встретятся вновь спустя семь лет Что же произошло в тот роковой день и возможно ли вернуть любовь Или она уже давно превратилась в ненависть
Семь лет назад Руслан Соболев публично растоптал мое сердце, объявив о помолвке с другой. Я собрала себя по кусочкам, найдя опору в новом друге, который был рядом в самые страшные дни. Казалось, кошмар остался </a:t>
            </a:r>
          </a:p>
        </p:txBody>
      </p:sp>
      <p:sp>
        <p:nvSpPr>
          <p:cNvPr id="14" name="TextBox 13"/>
          <p:cNvSpPr txBox="1"/>
          <p:nvPr/>
        </p:nvSpPr>
        <p:spPr>
          <a:xfrm>
            <a:off x="3238500" y="5476875"/>
            <a:ext cx="5905500" cy="285750"/>
          </a:xfrm>
          <a:prstGeom prst="rect">
            <a:avLst/>
          </a:prstGeom>
          <a:solidFill>
            <a:srgbClr val="295FE9"/>
          </a:solidFill>
          <a:effectLst>
            <a:outerShdw blurRad="47625" dist="28575" dir="5400000" algn="br" rotWithShape="0">
              <a:srgbClr val="000000">
                <a:alpha val="40000"/>
              </a:srgbClr>
            </a:outerShdw>
          </a:effectLst>
        </p:spPr>
        <p:txBody>
          <a:bodyPr vertOverflow="overflow" horzOverflow="overflow" wrap="square" lIns="91440" tIns="45720" rIns="91440" bIns="45720" numCol="1" rtlCol="0">
            <a:spAutoFit/>
          </a:bodyPr>
          <a:lstStyle/>
          <a:p>
            <a:pPr marL="0" marR="0" lvl="0" indent="0" algn="l" fontAlgn="base"/>
            <a:r>
              <a:rPr sz="1200" b="1" i="0" u="none" strike="noStrike">
                <a:solidFill>
                  <a:srgbClr val="FFFFFF"/>
                </a:solidFill>
                <a:latin typeface="Calibri"/>
              </a:rPr>
              <a:t>Аннотация:</a:t>
            </a:r>
          </a:p>
        </p:txBody>
      </p:sp>
      <p:sp>
        <p:nvSpPr>
          <p:cNvPr id="15" name="TextBox 14"/>
          <p:cNvSpPr txBox="1"/>
          <p:nvPr/>
        </p:nvSpPr>
        <p:spPr>
          <a:xfrm>
            <a:off x="3238500" y="5810250"/>
            <a:ext cx="5905500" cy="952500"/>
          </a:xfrm>
          <a:prstGeom prst="rect">
            <a:avLst/>
          </a:prstGeom>
        </p:spPr>
        <p:txBody>
          <a:bodyPr vertOverflow="overflow" horzOverflow="overflow" wrap="square" lIns="91440" tIns="45720" rIns="91440" bIns="45720" numCol="1" rtlCol="0">
            <a:spAutoFit/>
          </a:bodyPr>
          <a:lstStyle/>
          <a:p>
            <a:pPr marL="0" marR="0" lvl="0" indent="0" algn="l" fontAlgn="base"/>
            <a:r>
              <a:rPr sz="1000" b="0" i="0" u="none" strike="noStrike">
                <a:solidFill>
                  <a:srgbClr val="000000"/>
                </a:solidFill>
                <a:latin typeface="Calibri"/>
              </a:rPr>
              <a:t>Семь лет назад Руслан Соболев публично растоптал мое сердце, объявив о помолвке с другой. Я собрала себя по кусочкам,  найдя опору в новом друге, который был рядом в самые страшные дни. Казалось, кошмар остался позади. Но судьба жестока. Теперь Руслан  мой босс. Генеральный директор. Каждый день я вынужде... </a:t>
            </a:r>
            <a:r>
              <a:rPr sz="1000" b="0" i="1" u="none" strike="noStrike">
                <a:solidFill>
                  <a:srgbClr val="295FE9"/>
                </a:solidFill>
                <a:latin typeface="Calibri"/>
                <a:hlinkClick r:id="rId4" tooltip="Посмотреть в Витрине"/>
              </a:rPr>
              <a:t>подробнее</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 ?????"/>
        <a:font script="Hang" typeface="?? ??"/>
        <a:font script="Hans" typeface="??"/>
        <a:font script="Hant"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 ?????"/>
        <a:font script="Hang" typeface="?? ??"/>
        <a:font script="Hans" typeface="??"/>
        <a:font script="Hant"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20895</Words>
  <Application>Microsoft Office PowerPoint</Application>
  <PresentationFormat>Экран (4:3)</PresentationFormat>
  <Paragraphs>3006</Paragraphs>
  <Slides>131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131</vt:i4>
      </vt:variant>
    </vt:vector>
  </HeadingPairs>
  <TitlesOfParts>
    <vt:vector size="132" baseType="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Фокусный ассортимент</dc:title>
  <dc:subject>Фокусный ассортимент. Март, 2026</dc:subject>
  <dc:creator>Unknown Creator</dc:creator>
  <cp:keywords>Фокусный ассортимент</cp:keywords>
  <dc:description>Фокусный ассортимент. Март, 2026</dc:description>
  <cp:lastModifiedBy>Albina</cp:lastModifiedBy>
  <cp:revision>5</cp:revision>
  <dcterms:created xsi:type="dcterms:W3CDTF">2026-02-24T05:53:30Z</dcterms:created>
  <dcterms:modified xsi:type="dcterms:W3CDTF">2026-02-24T09:13:34Z</dcterms:modified>
</cp:coreProperties>
</file>